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Default Extension="fntdata" ContentType="application/x-fontdata"/>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61" r:id="rId3"/>
    <p:sldId id="264" r:id="rId4"/>
    <p:sldId id="257" r:id="rId5"/>
    <p:sldId id="260" r:id="rId6"/>
    <p:sldId id="265" r:id="rId7"/>
    <p:sldId id="314" r:id="rId8"/>
    <p:sldId id="266" r:id="rId9"/>
    <p:sldId id="315" r:id="rId10"/>
    <p:sldId id="268" r:id="rId11"/>
    <p:sldId id="269" r:id="rId12"/>
    <p:sldId id="270" r:id="rId13"/>
    <p:sldId id="271" r:id="rId14"/>
    <p:sldId id="272" r:id="rId15"/>
    <p:sldId id="273" r:id="rId16"/>
    <p:sldId id="274" r:id="rId17"/>
    <p:sldId id="275" r:id="rId18"/>
    <p:sldId id="276" r:id="rId19"/>
    <p:sldId id="277" r:id="rId20"/>
    <p:sldId id="309" r:id="rId21"/>
    <p:sldId id="278" r:id="rId22"/>
    <p:sldId id="280" r:id="rId23"/>
    <p:sldId id="281" r:id="rId24"/>
    <p:sldId id="284" r:id="rId25"/>
    <p:sldId id="285" r:id="rId26"/>
    <p:sldId id="286" r:id="rId27"/>
    <p:sldId id="310" r:id="rId28"/>
    <p:sldId id="287" r:id="rId29"/>
    <p:sldId id="288" r:id="rId30"/>
    <p:sldId id="289" r:id="rId31"/>
    <p:sldId id="290" r:id="rId32"/>
    <p:sldId id="311" r:id="rId33"/>
    <p:sldId id="291" r:id="rId34"/>
    <p:sldId id="312" r:id="rId35"/>
    <p:sldId id="292" r:id="rId36"/>
    <p:sldId id="293" r:id="rId37"/>
    <p:sldId id="359" r:id="rId38"/>
    <p:sldId id="360" r:id="rId39"/>
    <p:sldId id="295" r:id="rId40"/>
    <p:sldId id="316" r:id="rId41"/>
    <p:sldId id="317" r:id="rId42"/>
    <p:sldId id="296" r:id="rId43"/>
    <p:sldId id="297" r:id="rId44"/>
    <p:sldId id="298" r:id="rId45"/>
    <p:sldId id="318" r:id="rId46"/>
    <p:sldId id="299" r:id="rId47"/>
    <p:sldId id="319" r:id="rId48"/>
    <p:sldId id="320" r:id="rId49"/>
    <p:sldId id="321" r:id="rId50"/>
    <p:sldId id="300" r:id="rId51"/>
    <p:sldId id="322" r:id="rId52"/>
    <p:sldId id="323" r:id="rId53"/>
    <p:sldId id="324" r:id="rId54"/>
    <p:sldId id="325" r:id="rId55"/>
    <p:sldId id="331" r:id="rId56"/>
    <p:sldId id="332" r:id="rId57"/>
    <p:sldId id="333" r:id="rId58"/>
    <p:sldId id="306" r:id="rId59"/>
    <p:sldId id="327" r:id="rId60"/>
    <p:sldId id="351" r:id="rId61"/>
    <p:sldId id="328" r:id="rId62"/>
    <p:sldId id="354" r:id="rId63"/>
    <p:sldId id="329" r:id="rId64"/>
    <p:sldId id="330" r:id="rId65"/>
    <p:sldId id="344" r:id="rId66"/>
    <p:sldId id="342" r:id="rId67"/>
    <p:sldId id="343" r:id="rId68"/>
    <p:sldId id="335" r:id="rId69"/>
    <p:sldId id="336" r:id="rId70"/>
    <p:sldId id="337" r:id="rId71"/>
    <p:sldId id="352" r:id="rId72"/>
    <p:sldId id="338" r:id="rId73"/>
    <p:sldId id="340" r:id="rId74"/>
    <p:sldId id="345" r:id="rId75"/>
    <p:sldId id="339" r:id="rId76"/>
    <p:sldId id="341" r:id="rId77"/>
    <p:sldId id="346" r:id="rId78"/>
    <p:sldId id="347" r:id="rId79"/>
    <p:sldId id="348" r:id="rId80"/>
    <p:sldId id="353" r:id="rId81"/>
    <p:sldId id="355" r:id="rId82"/>
    <p:sldId id="357" r:id="rId83"/>
    <p:sldId id="356" r:id="rId84"/>
    <p:sldId id="358" r:id="rId85"/>
    <p:sldId id="307" r:id="rId86"/>
    <p:sldId id="308" r:id="rId87"/>
    <p:sldId id="361" r:id="rId88"/>
  </p:sldIdLst>
  <p:sldSz cx="9144000" cy="6858000" type="screen4x3"/>
  <p:notesSz cx="6858000" cy="9144000"/>
  <p:embeddedFontLst>
    <p:embeddedFont>
      <p:font typeface="Tw Cen MT" pitchFamily="34" charset="0"/>
      <p:regular r:id="rId89"/>
      <p:bold r:id="rId90"/>
      <p:italic r:id="rId91"/>
      <p:boldItalic r:id="rId92"/>
    </p:embeddedFont>
    <p:embeddedFont>
      <p:font typeface="Wingdings 2" pitchFamily="18" charset="2"/>
      <p:regular r:id="rId93"/>
    </p:embeddedFont>
    <p:embeddedFont>
      <p:font typeface="Consolas" pitchFamily="49" charset="0"/>
      <p:regular r:id="rId94"/>
      <p:bold r:id="rId95"/>
      <p:italic r:id="rId96"/>
      <p:boldItalic r:id="rId97"/>
    </p:embeddedFont>
    <p:embeddedFont>
      <p:font typeface="ＭＳ Ｐゴシック" pitchFamily="34" charset="-128"/>
      <p:regular r:id="rId98"/>
    </p:embeddedFont>
    <p:embeddedFont>
      <p:font typeface="Palatino Linotype" pitchFamily="18" charset="0"/>
      <p:regular r:id="rId99"/>
      <p:bold r:id="rId100"/>
      <p:italic r:id="rId101"/>
      <p:boldItalic r:id="rId102"/>
    </p:embeddedFont>
    <p:embeddedFont>
      <p:font typeface="Tahoma" pitchFamily="34" charset="0"/>
      <p:regular r:id="rId103"/>
      <p:bold r:id="rId10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30" autoAdjust="0"/>
    <p:restoredTop sz="94660"/>
  </p:normalViewPr>
  <p:slideViewPr>
    <p:cSldViewPr>
      <p:cViewPr>
        <p:scale>
          <a:sx n="100" d="100"/>
          <a:sy n="100" d="100"/>
        </p:scale>
        <p:origin x="-2226" y="-2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2.fntdata"/><Relationship Id="rId95"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12.fntdata"/><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5.fntdata"/><Relationship Id="rId98"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15.fntdata"/><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font" Target="fonts/font3.fntdata"/><Relationship Id="rId9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6.fntdata"/><Relationship Id="rId99" Type="http://schemas.openxmlformats.org/officeDocument/2006/relationships/font" Target="fonts/font11.fntdata"/><Relationship Id="rId10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9.fntdata"/><Relationship Id="rId104"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A7AC42-2A39-4FBC-84C9-E8A6212F30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DCE2E39-C479-4E9A-86FF-160A698860D5}">
      <dgm:prSet/>
      <dgm:spPr/>
      <dgm:t>
        <a:bodyPr/>
        <a:lstStyle/>
        <a:p>
          <a:pPr algn="ctr" rtl="0"/>
          <a:r>
            <a:rPr lang="en-US" b="1" dirty="0" smtClean="0"/>
            <a:t>“Gene Models</a:t>
          </a:r>
          <a:r>
            <a:rPr lang="en-US" dirty="0" smtClean="0"/>
            <a:t>”</a:t>
          </a:r>
        </a:p>
        <a:p>
          <a:pPr algn="l" rtl="0"/>
          <a:r>
            <a:rPr lang="en-US" dirty="0" smtClean="0"/>
            <a:t>(automated predictions; assisted by some evidence)</a:t>
          </a:r>
          <a:endParaRPr lang="en-US" dirty="0"/>
        </a:p>
      </dgm:t>
    </dgm:pt>
    <dgm:pt modelId="{EA4901B5-12FC-4A0F-BD49-58313C9C1D6F}" type="parTrans" cxnId="{5412423D-324A-4029-95C3-ECF645D8EE31}">
      <dgm:prSet/>
      <dgm:spPr/>
      <dgm:t>
        <a:bodyPr/>
        <a:lstStyle/>
        <a:p>
          <a:endParaRPr lang="en-US"/>
        </a:p>
      </dgm:t>
    </dgm:pt>
    <dgm:pt modelId="{FA4688D5-2299-476E-B3D1-15A9AAE9C938}" type="sibTrans" cxnId="{5412423D-324A-4029-95C3-ECF645D8EE31}">
      <dgm:prSet/>
      <dgm:spPr/>
      <dgm:t>
        <a:bodyPr/>
        <a:lstStyle/>
        <a:p>
          <a:endParaRPr lang="en-US"/>
        </a:p>
      </dgm:t>
    </dgm:pt>
    <dgm:pt modelId="{934D1029-A15A-4070-A8EC-7E8CA69E8271}" type="pres">
      <dgm:prSet presAssocID="{99A7AC42-2A39-4FBC-84C9-E8A6212F3059}" presName="linear" presStyleCnt="0">
        <dgm:presLayoutVars>
          <dgm:animLvl val="lvl"/>
          <dgm:resizeHandles val="exact"/>
        </dgm:presLayoutVars>
      </dgm:prSet>
      <dgm:spPr/>
      <dgm:t>
        <a:bodyPr/>
        <a:lstStyle/>
        <a:p>
          <a:endParaRPr lang="en-US"/>
        </a:p>
      </dgm:t>
    </dgm:pt>
    <dgm:pt modelId="{2422B1E9-B339-4D0E-A81B-A6E6713E5585}" type="pres">
      <dgm:prSet presAssocID="{9DCE2E39-C479-4E9A-86FF-160A698860D5}" presName="parentText" presStyleLbl="node1" presStyleIdx="0" presStyleCnt="1">
        <dgm:presLayoutVars>
          <dgm:chMax val="0"/>
          <dgm:bulletEnabled val="1"/>
        </dgm:presLayoutVars>
      </dgm:prSet>
      <dgm:spPr/>
      <dgm:t>
        <a:bodyPr/>
        <a:lstStyle/>
        <a:p>
          <a:endParaRPr lang="en-US"/>
        </a:p>
      </dgm:t>
    </dgm:pt>
  </dgm:ptLst>
  <dgm:cxnLst>
    <dgm:cxn modelId="{0E16470B-5489-4E75-99B0-6D8C69F65241}" type="presOf" srcId="{9DCE2E39-C479-4E9A-86FF-160A698860D5}" destId="{2422B1E9-B339-4D0E-A81B-A6E6713E5585}" srcOrd="0" destOrd="0" presId="urn:microsoft.com/office/officeart/2005/8/layout/vList2"/>
    <dgm:cxn modelId="{072D0051-2990-4E3C-9B05-1A7712A5EEAE}" type="presOf" srcId="{99A7AC42-2A39-4FBC-84C9-E8A6212F3059}" destId="{934D1029-A15A-4070-A8EC-7E8CA69E8271}" srcOrd="0" destOrd="0" presId="urn:microsoft.com/office/officeart/2005/8/layout/vList2"/>
    <dgm:cxn modelId="{5412423D-324A-4029-95C3-ECF645D8EE31}" srcId="{99A7AC42-2A39-4FBC-84C9-E8A6212F3059}" destId="{9DCE2E39-C479-4E9A-86FF-160A698860D5}" srcOrd="0" destOrd="0" parTransId="{EA4901B5-12FC-4A0F-BD49-58313C9C1D6F}" sibTransId="{FA4688D5-2299-476E-B3D1-15A9AAE9C938}"/>
    <dgm:cxn modelId="{E67D6287-A402-4ACC-B0F7-6D2A9CA8255A}" type="presParOf" srcId="{934D1029-A15A-4070-A8EC-7E8CA69E8271}" destId="{2422B1E9-B339-4D0E-A81B-A6E6713E558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BD8552-5590-425F-BA1F-319A575206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775867E-C095-4B54-A9D8-BFADBBD3F66E}">
      <dgm:prSet/>
      <dgm:spPr/>
      <dgm:t>
        <a:bodyPr/>
        <a:lstStyle/>
        <a:p>
          <a:pPr algn="ctr" rtl="0"/>
          <a:r>
            <a:rPr lang="en-US" dirty="0" smtClean="0"/>
            <a:t>“</a:t>
          </a:r>
          <a:r>
            <a:rPr lang="en-US" b="1" dirty="0" smtClean="0"/>
            <a:t>Evidence</a:t>
          </a:r>
          <a:r>
            <a:rPr lang="en-US" dirty="0" smtClean="0"/>
            <a:t>”</a:t>
          </a:r>
        </a:p>
        <a:p>
          <a:pPr algn="l" rtl="0"/>
          <a:r>
            <a:rPr lang="en-US" dirty="0" smtClean="0"/>
            <a:t>(</a:t>
          </a:r>
          <a:r>
            <a:rPr lang="en-US" dirty="0" err="1" smtClean="0"/>
            <a:t>cDNA</a:t>
          </a:r>
          <a:r>
            <a:rPr lang="en-US" dirty="0" smtClean="0"/>
            <a:t>, HMM searches for protein domains, alignments of assemblies, </a:t>
          </a:r>
          <a:r>
            <a:rPr lang="en-US" dirty="0" err="1" smtClean="0"/>
            <a:t>curated</a:t>
          </a:r>
          <a:r>
            <a:rPr lang="en-US" dirty="0" smtClean="0"/>
            <a:t> genes or other species) </a:t>
          </a:r>
          <a:endParaRPr lang="en-US" dirty="0"/>
        </a:p>
      </dgm:t>
    </dgm:pt>
    <dgm:pt modelId="{760DDDE1-358C-4373-AA4D-9FB369E49BDF}" type="parTrans" cxnId="{B118B692-DAF5-4B91-AABB-5D2303864A34}">
      <dgm:prSet/>
      <dgm:spPr/>
      <dgm:t>
        <a:bodyPr/>
        <a:lstStyle/>
        <a:p>
          <a:endParaRPr lang="en-US"/>
        </a:p>
      </dgm:t>
    </dgm:pt>
    <dgm:pt modelId="{7A7FD830-C91E-419C-A5A6-AFCCEDA9E9EC}" type="sibTrans" cxnId="{B118B692-DAF5-4B91-AABB-5D2303864A34}">
      <dgm:prSet/>
      <dgm:spPr/>
      <dgm:t>
        <a:bodyPr/>
        <a:lstStyle/>
        <a:p>
          <a:endParaRPr lang="en-US"/>
        </a:p>
      </dgm:t>
    </dgm:pt>
    <dgm:pt modelId="{AE4C005F-8D8A-4DE3-BCED-97B394836FF3}" type="pres">
      <dgm:prSet presAssocID="{69BD8552-5590-425F-BA1F-319A575206D3}" presName="linear" presStyleCnt="0">
        <dgm:presLayoutVars>
          <dgm:animLvl val="lvl"/>
          <dgm:resizeHandles val="exact"/>
        </dgm:presLayoutVars>
      </dgm:prSet>
      <dgm:spPr/>
      <dgm:t>
        <a:bodyPr/>
        <a:lstStyle/>
        <a:p>
          <a:endParaRPr lang="en-US"/>
        </a:p>
      </dgm:t>
    </dgm:pt>
    <dgm:pt modelId="{1D96F936-FC67-495D-A5F4-8FCB79516C6B}" type="pres">
      <dgm:prSet presAssocID="{A775867E-C095-4B54-A9D8-BFADBBD3F66E}" presName="parentText" presStyleLbl="node1" presStyleIdx="0" presStyleCnt="1">
        <dgm:presLayoutVars>
          <dgm:chMax val="0"/>
          <dgm:bulletEnabled val="1"/>
        </dgm:presLayoutVars>
      </dgm:prSet>
      <dgm:spPr/>
      <dgm:t>
        <a:bodyPr/>
        <a:lstStyle/>
        <a:p>
          <a:endParaRPr lang="en-US"/>
        </a:p>
      </dgm:t>
    </dgm:pt>
  </dgm:ptLst>
  <dgm:cxnLst>
    <dgm:cxn modelId="{B118B692-DAF5-4B91-AABB-5D2303864A34}" srcId="{69BD8552-5590-425F-BA1F-319A575206D3}" destId="{A775867E-C095-4B54-A9D8-BFADBBD3F66E}" srcOrd="0" destOrd="0" parTransId="{760DDDE1-358C-4373-AA4D-9FB369E49BDF}" sibTransId="{7A7FD830-C91E-419C-A5A6-AFCCEDA9E9EC}"/>
    <dgm:cxn modelId="{A9BF3CFD-3875-42DC-96B0-B682E03A33B3}" type="presOf" srcId="{A775867E-C095-4B54-A9D8-BFADBBD3F66E}" destId="{1D96F936-FC67-495D-A5F4-8FCB79516C6B}" srcOrd="0" destOrd="0" presId="urn:microsoft.com/office/officeart/2005/8/layout/vList2"/>
    <dgm:cxn modelId="{88EACBCB-2CAC-422A-B699-F810252FEAAC}" type="presOf" srcId="{69BD8552-5590-425F-BA1F-319A575206D3}" destId="{AE4C005F-8D8A-4DE3-BCED-97B394836FF3}" srcOrd="0" destOrd="0" presId="urn:microsoft.com/office/officeart/2005/8/layout/vList2"/>
    <dgm:cxn modelId="{AD4871A9-E505-4F41-9E51-B7F11588E486}" type="presParOf" srcId="{AE4C005F-8D8A-4DE3-BCED-97B394836FF3}" destId="{1D96F936-FC67-495D-A5F4-8FCB79516C6B}"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4B6BAD-054D-4D81-B927-406F7801AA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5D1A915-B030-45D0-860E-E1C2D215A264}">
      <dgm:prSet/>
      <dgm:spPr/>
      <dgm:t>
        <a:bodyPr/>
        <a:lstStyle/>
        <a:p>
          <a:pPr algn="ctr" rtl="0"/>
          <a:r>
            <a:rPr lang="en-US" dirty="0" smtClean="0"/>
            <a:t>Curation: </a:t>
          </a:r>
        </a:p>
        <a:p>
          <a:pPr algn="l" rtl="0"/>
          <a:r>
            <a:rPr lang="en-US" dirty="0" smtClean="0"/>
            <a:t>Correct co-ordinates for genes of interest</a:t>
          </a:r>
          <a:endParaRPr lang="en-US" dirty="0"/>
        </a:p>
      </dgm:t>
    </dgm:pt>
    <dgm:pt modelId="{FF85FBFD-BE4F-4923-8564-CC564F82282C}" type="parTrans" cxnId="{D96075F2-B033-48FE-8233-C1815E5DC229}">
      <dgm:prSet/>
      <dgm:spPr/>
      <dgm:t>
        <a:bodyPr/>
        <a:lstStyle/>
        <a:p>
          <a:endParaRPr lang="en-US"/>
        </a:p>
      </dgm:t>
    </dgm:pt>
    <dgm:pt modelId="{B16FEEC9-8885-4877-8BF6-693D345BAA78}" type="sibTrans" cxnId="{D96075F2-B033-48FE-8233-C1815E5DC229}">
      <dgm:prSet/>
      <dgm:spPr/>
      <dgm:t>
        <a:bodyPr/>
        <a:lstStyle/>
        <a:p>
          <a:endParaRPr lang="en-US"/>
        </a:p>
      </dgm:t>
    </dgm:pt>
    <dgm:pt modelId="{F4738770-E83F-446A-B668-90C51FF9E6E1}" type="pres">
      <dgm:prSet presAssocID="{E84B6BAD-054D-4D81-B927-406F7801AA54}" presName="linear" presStyleCnt="0">
        <dgm:presLayoutVars>
          <dgm:animLvl val="lvl"/>
          <dgm:resizeHandles val="exact"/>
        </dgm:presLayoutVars>
      </dgm:prSet>
      <dgm:spPr/>
      <dgm:t>
        <a:bodyPr/>
        <a:lstStyle/>
        <a:p>
          <a:endParaRPr lang="en-US"/>
        </a:p>
      </dgm:t>
    </dgm:pt>
    <dgm:pt modelId="{48614D9B-B542-4397-A43C-93C308F2DDDE}" type="pres">
      <dgm:prSet presAssocID="{55D1A915-B030-45D0-860E-E1C2D215A264}" presName="parentText" presStyleLbl="node1" presStyleIdx="0" presStyleCnt="1" custScaleY="101548">
        <dgm:presLayoutVars>
          <dgm:chMax val="0"/>
          <dgm:bulletEnabled val="1"/>
        </dgm:presLayoutVars>
      </dgm:prSet>
      <dgm:spPr/>
      <dgm:t>
        <a:bodyPr/>
        <a:lstStyle/>
        <a:p>
          <a:endParaRPr lang="en-US"/>
        </a:p>
      </dgm:t>
    </dgm:pt>
  </dgm:ptLst>
  <dgm:cxnLst>
    <dgm:cxn modelId="{D22D1B3D-9128-47F6-8001-75DCBA915867}" type="presOf" srcId="{E84B6BAD-054D-4D81-B927-406F7801AA54}" destId="{F4738770-E83F-446A-B668-90C51FF9E6E1}" srcOrd="0" destOrd="0" presId="urn:microsoft.com/office/officeart/2005/8/layout/vList2"/>
    <dgm:cxn modelId="{61B1AC1B-25AE-4E08-80B2-067497384144}" type="presOf" srcId="{55D1A915-B030-45D0-860E-E1C2D215A264}" destId="{48614D9B-B542-4397-A43C-93C308F2DDDE}" srcOrd="0" destOrd="0" presId="urn:microsoft.com/office/officeart/2005/8/layout/vList2"/>
    <dgm:cxn modelId="{D96075F2-B033-48FE-8233-C1815E5DC229}" srcId="{E84B6BAD-054D-4D81-B927-406F7801AA54}" destId="{55D1A915-B030-45D0-860E-E1C2D215A264}" srcOrd="0" destOrd="0" parTransId="{FF85FBFD-BE4F-4923-8564-CC564F82282C}" sibTransId="{B16FEEC9-8885-4877-8BF6-693D345BAA78}"/>
    <dgm:cxn modelId="{15B21121-DA69-4C78-8B9B-8970709C2A4E}" type="presParOf" srcId="{F4738770-E83F-446A-B668-90C51FF9E6E1}" destId="{48614D9B-B542-4397-A43C-93C308F2DDDE}" srcOrd="0" destOrd="0" presId="urn:microsoft.com/office/officeart/2005/8/layout/vList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22B1E9-B339-4D0E-A81B-A6E6713E5585}">
      <dsp:nvSpPr>
        <dsp:cNvPr id="0" name=""/>
        <dsp:cNvSpPr/>
      </dsp:nvSpPr>
      <dsp:spPr>
        <a:xfrm>
          <a:off x="0" y="66644"/>
          <a:ext cx="2971800" cy="1067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t>“Gene Models</a:t>
          </a:r>
          <a:r>
            <a:rPr lang="en-US" sz="1900" kern="1200" dirty="0" smtClean="0"/>
            <a:t>”</a:t>
          </a:r>
        </a:p>
        <a:p>
          <a:pPr lvl="0" algn="l" defTabSz="844550" rtl="0">
            <a:lnSpc>
              <a:spcPct val="90000"/>
            </a:lnSpc>
            <a:spcBef>
              <a:spcPct val="0"/>
            </a:spcBef>
            <a:spcAft>
              <a:spcPct val="35000"/>
            </a:spcAft>
          </a:pPr>
          <a:r>
            <a:rPr lang="en-US" sz="1900" kern="1200" dirty="0" smtClean="0"/>
            <a:t>(automated predictions; assisted by some evidence)</a:t>
          </a:r>
          <a:endParaRPr lang="en-US" sz="1900" kern="1200" dirty="0"/>
        </a:p>
      </dsp:txBody>
      <dsp:txXfrm>
        <a:off x="0" y="66644"/>
        <a:ext cx="2971800" cy="10670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96F936-FC67-495D-A5F4-8FCB79516C6B}">
      <dsp:nvSpPr>
        <dsp:cNvPr id="0" name=""/>
        <dsp:cNvSpPr/>
      </dsp:nvSpPr>
      <dsp:spPr>
        <a:xfrm>
          <a:off x="0" y="128884"/>
          <a:ext cx="2971800" cy="16005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a:t>
          </a:r>
          <a:r>
            <a:rPr lang="en-US" sz="1900" b="1" kern="1200" dirty="0" smtClean="0"/>
            <a:t>Evidence</a:t>
          </a:r>
          <a:r>
            <a:rPr lang="en-US" sz="1900" kern="1200" dirty="0" smtClean="0"/>
            <a:t>”</a:t>
          </a:r>
        </a:p>
        <a:p>
          <a:pPr lvl="0" algn="l" defTabSz="844550" rtl="0">
            <a:lnSpc>
              <a:spcPct val="90000"/>
            </a:lnSpc>
            <a:spcBef>
              <a:spcPct val="0"/>
            </a:spcBef>
            <a:spcAft>
              <a:spcPct val="35000"/>
            </a:spcAft>
          </a:pPr>
          <a:r>
            <a:rPr lang="en-US" sz="1900" kern="1200" dirty="0" smtClean="0"/>
            <a:t>(</a:t>
          </a:r>
          <a:r>
            <a:rPr lang="en-US" sz="1900" kern="1200" dirty="0" err="1" smtClean="0"/>
            <a:t>cDNA</a:t>
          </a:r>
          <a:r>
            <a:rPr lang="en-US" sz="1900" kern="1200" dirty="0" smtClean="0"/>
            <a:t>, HMM searches for protein domains, alignments of assemblies, </a:t>
          </a:r>
          <a:r>
            <a:rPr lang="en-US" sz="1900" kern="1200" dirty="0" err="1" smtClean="0"/>
            <a:t>curated</a:t>
          </a:r>
          <a:r>
            <a:rPr lang="en-US" sz="1900" kern="1200" dirty="0" smtClean="0"/>
            <a:t> genes or other species) </a:t>
          </a:r>
          <a:endParaRPr lang="en-US" sz="1900" kern="1200" dirty="0"/>
        </a:p>
      </dsp:txBody>
      <dsp:txXfrm>
        <a:off x="0" y="128884"/>
        <a:ext cx="2971800" cy="16005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14D9B-B542-4397-A43C-93C308F2DDDE}">
      <dsp:nvSpPr>
        <dsp:cNvPr id="0" name=""/>
        <dsp:cNvSpPr/>
      </dsp:nvSpPr>
      <dsp:spPr>
        <a:xfrm>
          <a:off x="0" y="1447"/>
          <a:ext cx="3429000" cy="13687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Curation: </a:t>
          </a:r>
        </a:p>
        <a:p>
          <a:pPr lvl="0" algn="l" defTabSz="1066800" rtl="0">
            <a:lnSpc>
              <a:spcPct val="90000"/>
            </a:lnSpc>
            <a:spcBef>
              <a:spcPct val="0"/>
            </a:spcBef>
            <a:spcAft>
              <a:spcPct val="35000"/>
            </a:spcAft>
          </a:pPr>
          <a:r>
            <a:rPr lang="en-US" sz="2400" kern="1200" dirty="0" smtClean="0"/>
            <a:t>Correct co-ordinates for genes of interest</a:t>
          </a:r>
          <a:endParaRPr lang="en-US" sz="2400" kern="1200" dirty="0"/>
        </a:p>
      </dsp:txBody>
      <dsp:txXfrm>
        <a:off x="0" y="1447"/>
        <a:ext cx="3429000" cy="13687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17" name="Group 16"/>
          <p:cNvGrpSpPr/>
          <p:nvPr userDrawn="1"/>
        </p:nvGrpSpPr>
        <p:grpSpPr>
          <a:xfrm>
            <a:off x="85049" y="6172200"/>
            <a:ext cx="2124751" cy="509936"/>
            <a:chOff x="85049" y="6172200"/>
            <a:chExt cx="2124751" cy="509936"/>
          </a:xfrm>
        </p:grpSpPr>
        <p:grpSp>
          <p:nvGrpSpPr>
            <p:cNvPr id="12" name="Group 11"/>
            <p:cNvGrpSpPr/>
            <p:nvPr userDrawn="1"/>
          </p:nvGrpSpPr>
          <p:grpSpPr>
            <a:xfrm>
              <a:off x="85049" y="6172200"/>
              <a:ext cx="975650" cy="483211"/>
              <a:chOff x="8849" y="6096000"/>
              <a:chExt cx="1076984" cy="533399"/>
            </a:xfrm>
          </p:grpSpPr>
          <p:pic>
            <p:nvPicPr>
              <p:cNvPr id="13" name="Picture 2" descr="http://nescent.org/images/logo.png"/>
              <p:cNvPicPr>
                <a:picLocks noChangeAspect="1" noChangeArrowheads="1"/>
              </p:cNvPicPr>
              <p:nvPr/>
            </p:nvPicPr>
            <p:blipFill>
              <a:blip r:embed="rId2" cstate="print"/>
              <a:srcRect r="68543"/>
              <a:stretch>
                <a:fillRect/>
              </a:stretch>
            </p:blipFill>
            <p:spPr bwMode="auto">
              <a:xfrm>
                <a:off x="542249" y="6143324"/>
                <a:ext cx="543584" cy="486075"/>
              </a:xfrm>
              <a:prstGeom prst="rect">
                <a:avLst/>
              </a:prstGeom>
              <a:noFill/>
            </p:spPr>
          </p:pic>
          <p:pic>
            <p:nvPicPr>
              <p:cNvPr id="14" name="Picture 78"/>
              <p:cNvPicPr>
                <a:picLocks noChangeAspect="1" noChangeArrowheads="1"/>
              </p:cNvPicPr>
              <p:nvPr/>
            </p:nvPicPr>
            <p:blipFill>
              <a:blip r:embed="rId3" cstate="screen"/>
              <a:srcRect/>
              <a:stretch>
                <a:fillRect/>
              </a:stretch>
            </p:blipFill>
            <p:spPr bwMode="auto">
              <a:xfrm>
                <a:off x="8849" y="6096000"/>
                <a:ext cx="533400" cy="533397"/>
              </a:xfrm>
              <a:prstGeom prst="rect">
                <a:avLst/>
              </a:prstGeom>
              <a:noFill/>
              <a:ln w="9525">
                <a:noFill/>
                <a:miter lim="800000"/>
                <a:headEnd/>
                <a:tailEnd/>
              </a:ln>
            </p:spPr>
          </p:pic>
        </p:grpSp>
        <p:pic>
          <p:nvPicPr>
            <p:cNvPr id="15" name="Picture 14" descr="Berkeley_Lab_Logo_Small.png"/>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066800" y="6248400"/>
              <a:ext cx="557054" cy="433736"/>
            </a:xfrm>
            <a:prstGeom prst="rect">
              <a:avLst/>
            </a:prstGeom>
          </p:spPr>
        </p:pic>
        <p:pic>
          <p:nvPicPr>
            <p:cNvPr id="16" name="Picture 15" descr="USDA.png"/>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679306" y="6263359"/>
              <a:ext cx="530494" cy="366041"/>
            </a:xfrm>
            <a:prstGeom prst="rect">
              <a:avLst/>
            </a:prstGeom>
          </p:spPr>
        </p:pic>
      </p:gr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userDrawn="1"/>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Text Placeholder 7"/>
          <p:cNvSpPr>
            <a:spLocks noGrp="1"/>
          </p:cNvSpPr>
          <p:nvPr>
            <p:ph type="body" sz="quarter" idx="13" hasCustomPrompt="1"/>
          </p:nvPr>
        </p:nvSpPr>
        <p:spPr>
          <a:xfrm>
            <a:off x="360363" y="270000"/>
            <a:ext cx="8460000" cy="853200"/>
          </a:xfrm>
        </p:spPr>
        <p:txBody>
          <a:bodyPr>
            <a:normAutofit/>
          </a:bodyPr>
          <a:lstStyle>
            <a:lvl1pPr marL="0" indent="0">
              <a:lnSpc>
                <a:spcPct val="100000"/>
              </a:lnSpc>
              <a:spcBef>
                <a:spcPts val="0"/>
              </a:spcBef>
              <a:spcAft>
                <a:spcPts val="300"/>
              </a:spcAft>
              <a:buNone/>
              <a:defRPr sz="3200" b="1">
                <a:solidFill>
                  <a:schemeClr val="accent2"/>
                </a:solidFill>
              </a:defRPr>
            </a:lvl1pPr>
            <a:lvl2pPr marL="0" indent="0">
              <a:lnSpc>
                <a:spcPct val="80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title style</a:t>
            </a:r>
          </a:p>
          <a:p>
            <a:pPr lvl="1"/>
            <a:r>
              <a:rPr lang="en-US" dirty="0" smtClean="0"/>
              <a:t>Second level</a:t>
            </a:r>
          </a:p>
        </p:txBody>
      </p:sp>
    </p:spTree>
    <p:extLst>
      <p:ext uri="{BB962C8B-B14F-4D97-AF65-F5344CB8AC3E}">
        <p14:creationId xmlns="" xmlns:p14="http://schemas.microsoft.com/office/powerpoint/2010/main" val="359831217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userDrawn="1"/>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grpSp>
        <p:nvGrpSpPr>
          <p:cNvPr id="12" name="Group 11"/>
          <p:cNvGrpSpPr/>
          <p:nvPr userDrawn="1"/>
        </p:nvGrpSpPr>
        <p:grpSpPr>
          <a:xfrm>
            <a:off x="152997" y="1676400"/>
            <a:ext cx="990003" cy="843370"/>
            <a:chOff x="-3483" y="6172200"/>
            <a:chExt cx="1150215" cy="979851"/>
          </a:xfrm>
        </p:grpSpPr>
        <p:grpSp>
          <p:nvGrpSpPr>
            <p:cNvPr id="13" name="Group 11"/>
            <p:cNvGrpSpPr/>
            <p:nvPr userDrawn="1"/>
          </p:nvGrpSpPr>
          <p:grpSpPr>
            <a:xfrm>
              <a:off x="85049" y="6172200"/>
              <a:ext cx="975650" cy="483211"/>
              <a:chOff x="8849" y="6096000"/>
              <a:chExt cx="1076984" cy="533399"/>
            </a:xfrm>
          </p:grpSpPr>
          <p:pic>
            <p:nvPicPr>
              <p:cNvPr id="17" name="Picture 2" descr="http://nescent.org/images/logo.png"/>
              <p:cNvPicPr>
                <a:picLocks noChangeAspect="1" noChangeArrowheads="1"/>
              </p:cNvPicPr>
              <p:nvPr/>
            </p:nvPicPr>
            <p:blipFill>
              <a:blip r:embed="rId2" cstate="print"/>
              <a:srcRect r="68543"/>
              <a:stretch>
                <a:fillRect/>
              </a:stretch>
            </p:blipFill>
            <p:spPr bwMode="auto">
              <a:xfrm>
                <a:off x="542249" y="6143324"/>
                <a:ext cx="543584" cy="486075"/>
              </a:xfrm>
              <a:prstGeom prst="rect">
                <a:avLst/>
              </a:prstGeom>
              <a:noFill/>
            </p:spPr>
          </p:pic>
          <p:pic>
            <p:nvPicPr>
              <p:cNvPr id="18" name="Picture 78"/>
              <p:cNvPicPr>
                <a:picLocks noChangeAspect="1" noChangeArrowheads="1"/>
              </p:cNvPicPr>
              <p:nvPr/>
            </p:nvPicPr>
            <p:blipFill>
              <a:blip r:embed="rId3" cstate="screen"/>
              <a:srcRect/>
              <a:stretch>
                <a:fillRect/>
              </a:stretch>
            </p:blipFill>
            <p:spPr bwMode="auto">
              <a:xfrm>
                <a:off x="8849" y="6096000"/>
                <a:ext cx="533400" cy="533397"/>
              </a:xfrm>
              <a:prstGeom prst="rect">
                <a:avLst/>
              </a:prstGeom>
              <a:noFill/>
              <a:ln w="9525">
                <a:noFill/>
                <a:miter lim="800000"/>
                <a:headEnd/>
                <a:tailEnd/>
              </a:ln>
            </p:spPr>
          </p:pic>
        </p:grpSp>
        <p:pic>
          <p:nvPicPr>
            <p:cNvPr id="14" name="Picture 13" descr="Berkeley_Lab_Logo_Small.png"/>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3483" y="6718315"/>
              <a:ext cx="557053" cy="433736"/>
            </a:xfrm>
            <a:prstGeom prst="rect">
              <a:avLst/>
            </a:prstGeom>
          </p:spPr>
        </p:pic>
        <p:pic>
          <p:nvPicPr>
            <p:cNvPr id="16" name="Picture 15" descr="USDA.png"/>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616237" y="6709392"/>
              <a:ext cx="530495" cy="366041"/>
            </a:xfrm>
            <a:prstGeom prst="rect">
              <a:avLst/>
            </a:prstGeom>
          </p:spPr>
        </p:pic>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grpSp>
        <p:nvGrpSpPr>
          <p:cNvPr id="12" name="Group 11"/>
          <p:cNvGrpSpPr/>
          <p:nvPr userDrawn="1"/>
        </p:nvGrpSpPr>
        <p:grpSpPr>
          <a:xfrm>
            <a:off x="381597" y="4724400"/>
            <a:ext cx="761403" cy="648629"/>
            <a:chOff x="-3483" y="6172200"/>
            <a:chExt cx="1150215" cy="979851"/>
          </a:xfrm>
        </p:grpSpPr>
        <p:grpSp>
          <p:nvGrpSpPr>
            <p:cNvPr id="13" name="Group 11"/>
            <p:cNvGrpSpPr/>
            <p:nvPr userDrawn="1"/>
          </p:nvGrpSpPr>
          <p:grpSpPr>
            <a:xfrm>
              <a:off x="85049" y="6172200"/>
              <a:ext cx="975650" cy="483211"/>
              <a:chOff x="8849" y="6096000"/>
              <a:chExt cx="1076984" cy="533399"/>
            </a:xfrm>
          </p:grpSpPr>
          <p:pic>
            <p:nvPicPr>
              <p:cNvPr id="16" name="Picture 2" descr="http://nescent.org/images/logo.png"/>
              <p:cNvPicPr>
                <a:picLocks noChangeAspect="1" noChangeArrowheads="1"/>
              </p:cNvPicPr>
              <p:nvPr/>
            </p:nvPicPr>
            <p:blipFill>
              <a:blip r:embed="rId2" cstate="print"/>
              <a:srcRect r="68543"/>
              <a:stretch>
                <a:fillRect/>
              </a:stretch>
            </p:blipFill>
            <p:spPr bwMode="auto">
              <a:xfrm>
                <a:off x="542249" y="6143324"/>
                <a:ext cx="543584" cy="486075"/>
              </a:xfrm>
              <a:prstGeom prst="rect">
                <a:avLst/>
              </a:prstGeom>
              <a:noFill/>
            </p:spPr>
          </p:pic>
          <p:pic>
            <p:nvPicPr>
              <p:cNvPr id="17" name="Picture 78"/>
              <p:cNvPicPr>
                <a:picLocks noChangeAspect="1" noChangeArrowheads="1"/>
              </p:cNvPicPr>
              <p:nvPr/>
            </p:nvPicPr>
            <p:blipFill>
              <a:blip r:embed="rId3" cstate="screen"/>
              <a:srcRect/>
              <a:stretch>
                <a:fillRect/>
              </a:stretch>
            </p:blipFill>
            <p:spPr bwMode="auto">
              <a:xfrm>
                <a:off x="8849" y="6096000"/>
                <a:ext cx="533400" cy="533397"/>
              </a:xfrm>
              <a:prstGeom prst="rect">
                <a:avLst/>
              </a:prstGeom>
              <a:noFill/>
              <a:ln w="9525">
                <a:noFill/>
                <a:miter lim="800000"/>
                <a:headEnd/>
                <a:tailEnd/>
              </a:ln>
            </p:spPr>
          </p:pic>
        </p:grpSp>
        <p:pic>
          <p:nvPicPr>
            <p:cNvPr id="14" name="Picture 13" descr="Berkeley_Lab_Logo_Small.png"/>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3483" y="6718315"/>
              <a:ext cx="557053" cy="433736"/>
            </a:xfrm>
            <a:prstGeom prst="rect">
              <a:avLst/>
            </a:prstGeom>
          </p:spPr>
        </p:pic>
        <p:pic>
          <p:nvPicPr>
            <p:cNvPr id="15" name="Picture 14" descr="USDA.png"/>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616237" y="6709392"/>
              <a:ext cx="530495" cy="366041"/>
            </a:xfrm>
            <a:prstGeom prst="rect">
              <a:avLst/>
            </a:prstGeom>
          </p:spPr>
        </p:pic>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A3753EB-1ADC-4227-969E-35A3CC06A062}" type="datetimeFigureOut">
              <a:rPr lang="en-US" smtClean="0"/>
              <a:pPr/>
              <a:t>10-Jul-14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hyperlink" Target="http://www.geneontology.org/GO.evidence.shtml"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10.gif"/><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hyperlink" Target="http://genomearchitect.org/web_apollo_user_guide"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mailto:mpoelchau@gmail.com?subject=Medfly%20websit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alexie.papanicolaou@csiro.au?subject=Medfly%20genome%20annotation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videolan.org/vlc/download-windows.html" TargetMode="External"/><Relationship Id="rId2" Type="http://schemas.openxmlformats.org/officeDocument/2006/relationships/hyperlink" Target="http://insectacentral.org/rd/57bd4b3da5edd8e98dd725b3a7339eab" TargetMode="External"/><Relationship Id="rId1" Type="http://schemas.openxmlformats.org/officeDocument/2006/relationships/slideLayout" Target="../slideLayouts/slideLayout2.xml"/><Relationship Id="rId4" Type="http://schemas.openxmlformats.org/officeDocument/2006/relationships/hyperlink" Target="http://www.videolan.org/vlc/download-macosx.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poelchau@gmail.com?subject=Medfly%20website" TargetMode="External"/><Relationship Id="rId2" Type="http://schemas.openxmlformats.org/officeDocument/2006/relationships/hyperlink" Target="mailto:Al.Handler@ars.usda.gov?subject=Medfly%20genome%20paper"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alexie.papanicolaou@csiro.au?subject=Medfly%20genome%20annotations" TargetMode="External"/><Relationship Id="rId7" Type="http://schemas.openxmlformats.org/officeDocument/2006/relationships/hyperlink" Target="mailto:alexie.papanicolaou@csiro.au?subject=curating%20genomes" TargetMode="External"/><Relationship Id="rId2" Type="http://schemas.openxmlformats.org/officeDocument/2006/relationships/hyperlink" Target="mailto:murphyte@ncbi.nlm.nih.gov?subject=Medfly%20genome%20annotation" TargetMode="External"/><Relationship Id="rId1" Type="http://schemas.openxmlformats.org/officeDocument/2006/relationships/slideLayout" Target="../slideLayouts/slideLayout2.xml"/><Relationship Id="rId6" Type="http://schemas.openxmlformats.org/officeDocument/2006/relationships/hyperlink" Target="mailto:Al.Handler@ars.usda.gov?subject=Medfly%20genome%20paper" TargetMode="External"/><Relationship Id="rId5" Type="http://schemas.openxmlformats.org/officeDocument/2006/relationships/hyperlink" Target="mailto:monica.cecilia@gmail.com?subject=Medfly%20Web%20Apollo" TargetMode="External"/><Relationship Id="rId4" Type="http://schemas.openxmlformats.org/officeDocument/2006/relationships/hyperlink" Target="mailto:mpoelchau@gmail.com?subject=Medfly%20websit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i5k.nal.usda.gov/blastn" TargetMode="External"/><Relationship Id="rId2" Type="http://schemas.openxmlformats.org/officeDocument/2006/relationships/hyperlink" Target="https://apollo.nal.usda.gov/cercap"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ftp://ftp.ncbi.nih.gov/genomes/Ceratitis_capitata/CHR_Un/"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gmod.org/wiki/JBrowse_Configuration_Guide" TargetMode="Externa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mailto:mpoelchau@gmail.com?subject=Medfly%20website"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mailto:alexie.papanicolaou@csiro.au?subject=Medfly%20genome%20annotation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hyperlink" Target="http://www.cbs.dtu.dk/services/SignalP/" TargetMode="External"/><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i5k.nal.usda.gov/blastn"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jamp.sourceforge.net/"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mailto:monica.poelchau@ars.usda.gov?subject=Medfly%20new%20canned%20comment"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annotation.insectacentral.org/medfly" TargetMode="Externa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dew.sourceforge.net/" TargetMode="External"/><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hyperlink" Target="http://creativecommons.org/licenses/by-nd/4.0/" TargetMode="External"/><Relationship Id="rId7" Type="http://schemas.openxmlformats.org/officeDocument/2006/relationships/hyperlink" Target="mailto:Monica.Poelchau@ars.usda.gov" TargetMode="External"/><Relationship Id="rId2" Type="http://schemas.openxmlformats.org/officeDocument/2006/relationships/hyperlink" Target="http://tiny.cc/curation_train" TargetMode="External"/><Relationship Id="rId1" Type="http://schemas.openxmlformats.org/officeDocument/2006/relationships/slideLayout" Target="../slideLayouts/slideLayout1.xml"/><Relationship Id="rId6" Type="http://schemas.openxmlformats.org/officeDocument/2006/relationships/hyperlink" Target="mailto:mcmunozt@lbl.gov" TargetMode="External"/><Relationship Id="rId5" Type="http://schemas.openxmlformats.org/officeDocument/2006/relationships/hyperlink" Target="mailto:pap056@csiro.au" TargetMode="External"/><Relationship Id="rId4" Type="http://schemas.openxmlformats.org/officeDocument/2006/relationships/image" Target="../media/image6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67400" y="4038600"/>
            <a:ext cx="2971800" cy="1828800"/>
          </a:xfrm>
        </p:spPr>
        <p:txBody>
          <a:bodyPr>
            <a:normAutofit fontScale="90000"/>
          </a:bodyPr>
          <a:lstStyle/>
          <a:p>
            <a:r>
              <a:rPr lang="en-US" dirty="0" smtClean="0"/>
              <a:t>Genome curation guide</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Empowering the </a:t>
            </a:r>
            <a:r>
              <a:rPr lang="en-US" dirty="0" err="1" smtClean="0"/>
              <a:t>Medfly</a:t>
            </a:r>
            <a:r>
              <a:rPr lang="en-US" dirty="0" smtClean="0"/>
              <a:t> community</a:t>
            </a:r>
          </a:p>
          <a:p>
            <a:r>
              <a:rPr lang="en-US" dirty="0" smtClean="0"/>
              <a:t>by Alexie Papanicolaou, Monica </a:t>
            </a:r>
            <a:r>
              <a:rPr lang="en-US" dirty="0" err="1" smtClean="0"/>
              <a:t>Poelchau</a:t>
            </a:r>
            <a:r>
              <a:rPr lang="en-US" dirty="0" smtClean="0"/>
              <a:t>, Monica Munoz-Torres</a:t>
            </a:r>
            <a:endParaRPr lang="en-US" dirty="0"/>
          </a:p>
        </p:txBody>
      </p:sp>
      <p:grpSp>
        <p:nvGrpSpPr>
          <p:cNvPr id="6" name="Group 5"/>
          <p:cNvGrpSpPr/>
          <p:nvPr/>
        </p:nvGrpSpPr>
        <p:grpSpPr>
          <a:xfrm>
            <a:off x="85049" y="6172200"/>
            <a:ext cx="2048551" cy="483211"/>
            <a:chOff x="8849" y="6096000"/>
            <a:chExt cx="2261322" cy="533399"/>
          </a:xfrm>
        </p:grpSpPr>
        <p:pic>
          <p:nvPicPr>
            <p:cNvPr id="8" name="Picture 2" descr="http://nescent.org/images/logo.png"/>
            <p:cNvPicPr>
              <a:picLocks noChangeAspect="1" noChangeArrowheads="1"/>
            </p:cNvPicPr>
            <p:nvPr/>
          </p:nvPicPr>
          <p:blipFill>
            <a:blip r:embed="rId3" cstate="print"/>
            <a:srcRect/>
            <a:stretch>
              <a:fillRect/>
            </a:stretch>
          </p:blipFill>
          <p:spPr bwMode="auto">
            <a:xfrm>
              <a:off x="542249" y="6143324"/>
              <a:ext cx="1727922" cy="486075"/>
            </a:xfrm>
            <a:prstGeom prst="rect">
              <a:avLst/>
            </a:prstGeom>
            <a:noFill/>
          </p:spPr>
        </p:pic>
        <p:pic>
          <p:nvPicPr>
            <p:cNvPr id="9" name="Picture 78"/>
            <p:cNvPicPr>
              <a:picLocks noChangeAspect="1" noChangeArrowheads="1"/>
            </p:cNvPicPr>
            <p:nvPr/>
          </p:nvPicPr>
          <p:blipFill>
            <a:blip r:embed="rId4" cstate="screen"/>
            <a:srcRect/>
            <a:stretch>
              <a:fillRect/>
            </a:stretch>
          </p:blipFill>
          <p:spPr bwMode="auto">
            <a:xfrm>
              <a:off x="8849" y="6096000"/>
              <a:ext cx="533400" cy="53339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Evidence codes</a:t>
            </a:r>
            <a:endParaRPr lang="en-AU" dirty="0"/>
          </a:p>
        </p:txBody>
      </p:sp>
      <p:sp>
        <p:nvSpPr>
          <p:cNvPr id="3" name="Content Placeholder 2"/>
          <p:cNvSpPr>
            <a:spLocks noGrp="1"/>
          </p:cNvSpPr>
          <p:nvPr>
            <p:ph sz="quarter" idx="1"/>
          </p:nvPr>
        </p:nvSpPr>
        <p:spPr/>
        <p:txBody>
          <a:bodyPr>
            <a:normAutofit fontScale="47500" lnSpcReduction="20000"/>
          </a:bodyPr>
          <a:lstStyle/>
          <a:p>
            <a:pPr marL="457200" indent="-457200">
              <a:buNone/>
            </a:pPr>
            <a:r>
              <a:rPr lang="en-AU" dirty="0" smtClean="0"/>
              <a:t>Experimental Evidence Codes</a:t>
            </a:r>
          </a:p>
          <a:p>
            <a:pPr lvl="1"/>
            <a:r>
              <a:rPr lang="en-AU" dirty="0" smtClean="0"/>
              <a:t>EXP: Inferred from Experiment</a:t>
            </a:r>
          </a:p>
          <a:p>
            <a:pPr lvl="1"/>
            <a:r>
              <a:rPr lang="en-AU" dirty="0" smtClean="0"/>
              <a:t>IDA: Inferred from Direct Assay</a:t>
            </a:r>
          </a:p>
          <a:p>
            <a:pPr lvl="1"/>
            <a:r>
              <a:rPr lang="en-AU" dirty="0" smtClean="0"/>
              <a:t>IPI: Inferred from Physical Interaction</a:t>
            </a:r>
          </a:p>
          <a:p>
            <a:pPr lvl="1"/>
            <a:r>
              <a:rPr lang="en-AU" dirty="0" smtClean="0"/>
              <a:t>IMP: Inferred from Mutant Phenotype</a:t>
            </a:r>
          </a:p>
          <a:p>
            <a:pPr lvl="1"/>
            <a:r>
              <a:rPr lang="en-AU" dirty="0" smtClean="0"/>
              <a:t>IGI: Inferred from Genetic Interaction</a:t>
            </a:r>
          </a:p>
          <a:p>
            <a:pPr lvl="1"/>
            <a:r>
              <a:rPr lang="en-AU" dirty="0" smtClean="0"/>
              <a:t>IEP: Inferred from Expression Pattern</a:t>
            </a:r>
          </a:p>
          <a:p>
            <a:pPr marL="457200" indent="-457200">
              <a:buNone/>
            </a:pPr>
            <a:r>
              <a:rPr lang="en-AU" dirty="0" smtClean="0"/>
              <a:t>Computational Analysis Evidence Codes</a:t>
            </a:r>
          </a:p>
          <a:p>
            <a:pPr lvl="1"/>
            <a:r>
              <a:rPr lang="en-AU" dirty="0" smtClean="0"/>
              <a:t>ISS: Inferred from Sequence or Structural Similarity</a:t>
            </a:r>
          </a:p>
          <a:p>
            <a:pPr lvl="1"/>
            <a:r>
              <a:rPr lang="en-AU" dirty="0" smtClean="0"/>
              <a:t>ISO: Inferred from Sequence </a:t>
            </a:r>
            <a:r>
              <a:rPr lang="en-AU" dirty="0" err="1" smtClean="0"/>
              <a:t>Orthology</a:t>
            </a:r>
            <a:endParaRPr lang="en-AU" dirty="0" smtClean="0"/>
          </a:p>
          <a:p>
            <a:pPr lvl="1"/>
            <a:r>
              <a:rPr lang="en-AU" dirty="0" smtClean="0"/>
              <a:t>ISA: Inferred from Sequence Alignment</a:t>
            </a:r>
          </a:p>
          <a:p>
            <a:pPr lvl="1"/>
            <a:r>
              <a:rPr lang="en-AU" dirty="0" smtClean="0"/>
              <a:t>ISM: Inferred from Sequence Model</a:t>
            </a:r>
          </a:p>
          <a:p>
            <a:pPr lvl="1"/>
            <a:r>
              <a:rPr lang="en-AU" dirty="0" smtClean="0"/>
              <a:t>IGC: Inferred from Genomic Context</a:t>
            </a:r>
          </a:p>
          <a:p>
            <a:pPr lvl="1"/>
            <a:r>
              <a:rPr lang="en-AU" dirty="0" smtClean="0"/>
              <a:t>IBA: Inferred from Biological aspect of Ancestor</a:t>
            </a:r>
          </a:p>
          <a:p>
            <a:pPr lvl="1"/>
            <a:r>
              <a:rPr lang="en-AU" dirty="0" smtClean="0"/>
              <a:t>IBD: Inferred from Biological aspect of Descendant</a:t>
            </a:r>
          </a:p>
          <a:p>
            <a:pPr lvl="1"/>
            <a:r>
              <a:rPr lang="en-AU" dirty="0" smtClean="0"/>
              <a:t>IKR: Inferred from Key Residues</a:t>
            </a:r>
          </a:p>
          <a:p>
            <a:pPr lvl="1"/>
            <a:r>
              <a:rPr lang="en-AU" dirty="0" smtClean="0"/>
              <a:t>IRD: Inferred from Rapid Divergence</a:t>
            </a:r>
          </a:p>
          <a:p>
            <a:pPr lvl="1"/>
            <a:r>
              <a:rPr lang="en-AU" dirty="0" smtClean="0"/>
              <a:t>RCA: inferred from Reviewed Computational Analysis</a:t>
            </a:r>
          </a:p>
        </p:txBody>
      </p:sp>
      <p:sp>
        <p:nvSpPr>
          <p:cNvPr id="8" name="Content Placeholder 7"/>
          <p:cNvSpPr>
            <a:spLocks noGrp="1"/>
          </p:cNvSpPr>
          <p:nvPr>
            <p:ph sz="quarter" idx="2"/>
          </p:nvPr>
        </p:nvSpPr>
        <p:spPr/>
        <p:txBody>
          <a:bodyPr>
            <a:normAutofit fontScale="47500" lnSpcReduction="20000"/>
          </a:bodyPr>
          <a:lstStyle/>
          <a:p>
            <a:pPr marL="342900" indent="-342900">
              <a:buNone/>
            </a:pPr>
            <a:r>
              <a:rPr lang="en-AU" dirty="0" smtClean="0"/>
              <a:t>Author Statement Evidence Codes</a:t>
            </a:r>
          </a:p>
          <a:p>
            <a:pPr marL="685800" lvl="1" indent="-228600">
              <a:buFont typeface="Arial" pitchFamily="34" charset="0"/>
              <a:buChar char="•"/>
            </a:pPr>
            <a:r>
              <a:rPr lang="en-AU" dirty="0" smtClean="0"/>
              <a:t>TAS: Traceable Author Statement</a:t>
            </a:r>
          </a:p>
          <a:p>
            <a:pPr marL="685800" lvl="1" indent="-228600">
              <a:buFont typeface="Arial" pitchFamily="34" charset="0"/>
              <a:buChar char="•"/>
            </a:pPr>
            <a:r>
              <a:rPr lang="en-AU" dirty="0" smtClean="0"/>
              <a:t>NAS: Non-traceable Author Statement</a:t>
            </a:r>
          </a:p>
          <a:p>
            <a:pPr marL="685800" lvl="1" indent="-228600">
              <a:buFont typeface="Arial" pitchFamily="34" charset="0"/>
              <a:buChar char="•"/>
            </a:pPr>
            <a:r>
              <a:rPr lang="en-AU" dirty="0" smtClean="0"/>
              <a:t>Curator Statement Evidence Codes</a:t>
            </a:r>
          </a:p>
          <a:p>
            <a:pPr marL="685800" lvl="1" indent="-228600">
              <a:buFont typeface="Arial" pitchFamily="34" charset="0"/>
              <a:buChar char="•"/>
            </a:pPr>
            <a:r>
              <a:rPr lang="en-AU" dirty="0" smtClean="0"/>
              <a:t>IC: Inferred by Curator</a:t>
            </a:r>
          </a:p>
          <a:p>
            <a:pPr marL="685800" lvl="1" indent="-228600">
              <a:buFont typeface="Arial" pitchFamily="34" charset="0"/>
              <a:buChar char="•"/>
            </a:pPr>
            <a:r>
              <a:rPr lang="en-AU" dirty="0" smtClean="0"/>
              <a:t>ND: No biological Data available</a:t>
            </a:r>
          </a:p>
          <a:p>
            <a:pPr marL="342900" indent="-342900">
              <a:buNone/>
            </a:pPr>
            <a:r>
              <a:rPr lang="en-AU" dirty="0" smtClean="0"/>
              <a:t>Automatically-assigned Evidence Codes</a:t>
            </a:r>
          </a:p>
          <a:p>
            <a:pPr marL="685800" lvl="1" indent="-228600">
              <a:buFont typeface="Arial" pitchFamily="34" charset="0"/>
              <a:buChar char="•"/>
            </a:pPr>
            <a:r>
              <a:rPr lang="en-AU" dirty="0" smtClean="0"/>
              <a:t>IEA: Inferred from Electronic Annotation </a:t>
            </a:r>
          </a:p>
          <a:p>
            <a:endParaRPr lang="en-AU" dirty="0" smtClean="0"/>
          </a:p>
          <a:p>
            <a:pPr>
              <a:buNone/>
            </a:pPr>
            <a:endParaRPr lang="en-AU" dirty="0"/>
          </a:p>
        </p:txBody>
      </p:sp>
      <p:sp>
        <p:nvSpPr>
          <p:cNvPr id="7" name="Rectangle 6"/>
          <p:cNvSpPr/>
          <p:nvPr/>
        </p:nvSpPr>
        <p:spPr>
          <a:xfrm>
            <a:off x="1676400" y="6096000"/>
            <a:ext cx="6781800" cy="369332"/>
          </a:xfrm>
          <a:prstGeom prst="rect">
            <a:avLst/>
          </a:prstGeom>
        </p:spPr>
        <p:txBody>
          <a:bodyPr wrap="square">
            <a:spAutoFit/>
          </a:bodyPr>
          <a:lstStyle/>
          <a:p>
            <a:r>
              <a:rPr lang="en-AU" dirty="0" smtClean="0">
                <a:hlinkClick r:id="rId2"/>
              </a:rPr>
              <a:t>http://www.geneontology.org/GO.evidence.shtml</a:t>
            </a:r>
            <a:r>
              <a:rPr lang="en-AU" dirty="0" smtClean="0"/>
              <a:t> </a:t>
            </a:r>
            <a:endParaRPr lang="en-AU"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p:cNvSpPr>
            <a:spLocks noGrp="1"/>
          </p:cNvSpPr>
          <p:nvPr>
            <p:ph type="title"/>
          </p:nvPr>
        </p:nvSpPr>
        <p:spPr/>
        <p:txBody>
          <a:bodyPr/>
          <a:lstStyle/>
          <a:p>
            <a:r>
              <a:rPr lang="en-US" smtClean="0"/>
              <a:t>Annotating gene structures</a:t>
            </a:r>
            <a:endParaRPr lang="en-AU" dirty="0"/>
          </a:p>
        </p:txBody>
      </p:sp>
      <p:grpSp>
        <p:nvGrpSpPr>
          <p:cNvPr id="4" name="Group 13"/>
          <p:cNvGrpSpPr/>
          <p:nvPr/>
        </p:nvGrpSpPr>
        <p:grpSpPr>
          <a:xfrm>
            <a:off x="457200" y="1724025"/>
            <a:ext cx="7772400" cy="3733800"/>
            <a:chOff x="457200" y="1724025"/>
            <a:chExt cx="7772400" cy="3733800"/>
          </a:xfrm>
        </p:grpSpPr>
        <p:graphicFrame>
          <p:nvGraphicFramePr>
            <p:cNvPr id="6" name="Diagram 5"/>
            <p:cNvGraphicFramePr/>
            <p:nvPr/>
          </p:nvGraphicFramePr>
          <p:xfrm>
            <a:off x="457200" y="1724025"/>
            <a:ext cx="2971800" cy="120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457200" y="3599497"/>
            <a:ext cx="2971800" cy="1858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ight Brace 7"/>
            <p:cNvSpPr/>
            <p:nvPr/>
          </p:nvSpPr>
          <p:spPr>
            <a:xfrm>
              <a:off x="3429000" y="2333625"/>
              <a:ext cx="1066800" cy="22098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aphicFrame>
          <p:nvGraphicFramePr>
            <p:cNvPr id="11" name="Diagram 10"/>
            <p:cNvGraphicFramePr/>
            <p:nvPr/>
          </p:nvGraphicFramePr>
          <p:xfrm>
            <a:off x="4800600" y="2790825"/>
            <a:ext cx="3429000" cy="1371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sp>
        <p:nvSpPr>
          <p:cNvPr id="16" name="Oval Callout 15"/>
          <p:cNvSpPr/>
          <p:nvPr/>
        </p:nvSpPr>
        <p:spPr>
          <a:xfrm>
            <a:off x="5257800" y="4724400"/>
            <a:ext cx="2133600" cy="1066800"/>
          </a:xfrm>
          <a:prstGeom prst="wedgeEllipseCallout">
            <a:avLst>
              <a:gd name="adj1" fmla="val 55357"/>
              <a:gd name="adj2" fmla="val 28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You’re not alone: you have me, Q-</a:t>
            </a:r>
            <a:r>
              <a:rPr lang="en-US" sz="1200" dirty="0" err="1" smtClean="0"/>
              <a:t>ratore</a:t>
            </a:r>
            <a:r>
              <a:rPr lang="en-US" sz="1200" dirty="0" smtClean="0"/>
              <a:t> * (or just Q; or Super Q if you’re asking for a big </a:t>
            </a:r>
            <a:r>
              <a:rPr lang="en-US" sz="1200" dirty="0" err="1" smtClean="0"/>
              <a:t>favour</a:t>
            </a:r>
            <a:r>
              <a:rPr lang="en-US" sz="1200" dirty="0" smtClean="0"/>
              <a:t>).</a:t>
            </a:r>
          </a:p>
        </p:txBody>
      </p:sp>
      <p:pic>
        <p:nvPicPr>
          <p:cNvPr id="1026" name="Picture 2"/>
          <p:cNvPicPr>
            <a:picLocks noChangeAspect="1" noChangeArrowheads="1"/>
          </p:cNvPicPr>
          <p:nvPr/>
        </p:nvPicPr>
        <p:blipFill>
          <a:blip r:embed="rId17" cstate="print"/>
          <a:srcRect/>
          <a:stretch>
            <a:fillRect/>
          </a:stretch>
        </p:blipFill>
        <p:spPr bwMode="auto">
          <a:xfrm>
            <a:off x="7467600" y="5410200"/>
            <a:ext cx="676275" cy="1019175"/>
          </a:xfrm>
          <a:prstGeom prst="rect">
            <a:avLst/>
          </a:prstGeom>
          <a:noFill/>
          <a:ln w="9525">
            <a:noFill/>
            <a:miter lim="800000"/>
            <a:headEnd/>
            <a:tailEnd/>
          </a:ln>
          <a:effectLst/>
        </p:spPr>
      </p:pic>
      <p:sp>
        <p:nvSpPr>
          <p:cNvPr id="69" name="TextBox 68"/>
          <p:cNvSpPr txBox="1"/>
          <p:nvPr/>
        </p:nvSpPr>
        <p:spPr>
          <a:xfrm>
            <a:off x="4572000" y="6477000"/>
            <a:ext cx="4518481" cy="276999"/>
          </a:xfrm>
          <a:prstGeom prst="rect">
            <a:avLst/>
          </a:prstGeom>
          <a:noFill/>
        </p:spPr>
        <p:txBody>
          <a:bodyPr wrap="none" rtlCol="0">
            <a:spAutoFit/>
          </a:bodyPr>
          <a:lstStyle/>
          <a:p>
            <a:r>
              <a:rPr lang="en-AU" sz="1200" dirty="0" smtClean="0"/>
              <a:t>* Any resemblance to any existing master curator is purely co-incidental</a:t>
            </a:r>
            <a:endParaRPr lang="en-AU" sz="12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Title 28"/>
          <p:cNvSpPr>
            <a:spLocks noGrp="1"/>
          </p:cNvSpPr>
          <p:nvPr>
            <p:ph type="title"/>
          </p:nvPr>
        </p:nvSpPr>
        <p:spPr>
          <a:xfrm>
            <a:off x="609600" y="228600"/>
            <a:ext cx="8153400" cy="762000"/>
          </a:xfrm>
        </p:spPr>
        <p:txBody>
          <a:bodyPr>
            <a:normAutofit/>
          </a:bodyPr>
          <a:lstStyle/>
          <a:p>
            <a:r>
              <a:rPr lang="en-US" dirty="0" smtClean="0"/>
              <a:t>Web Apollo</a:t>
            </a:r>
            <a:endParaRPr lang="en-AU" dirty="0"/>
          </a:p>
        </p:txBody>
      </p:sp>
      <p:sp>
        <p:nvSpPr>
          <p:cNvPr id="4" name="Slide Number Placeholder 3"/>
          <p:cNvSpPr>
            <a:spLocks noGrp="1"/>
          </p:cNvSpPr>
          <p:nvPr>
            <p:ph type="sldNum" sz="quarter" idx="4294967295"/>
          </p:nvPr>
        </p:nvSpPr>
        <p:spPr>
          <a:xfrm>
            <a:off x="0" y="1272222"/>
            <a:ext cx="533400" cy="244476"/>
          </a:xfrm>
          <a:prstGeom prst="rect">
            <a:avLst/>
          </a:prstGeom>
        </p:spPr>
        <p:txBody>
          <a:bodyPr>
            <a:normAutofit fontScale="62500" lnSpcReduction="20000"/>
          </a:bodyPr>
          <a:lstStyle/>
          <a:p>
            <a:fld id="{2ABE124A-B5C5-46E0-B944-45307B126769}" type="slidenum">
              <a:rPr lang="en-AU" smtClean="0"/>
              <a:pPr/>
              <a:t>12</a:t>
            </a:fld>
            <a:r>
              <a:rPr lang="en-AU" dirty="0" smtClean="0"/>
              <a:t> |</a:t>
            </a:r>
            <a:endParaRPr lang="en-AU" dirty="0"/>
          </a:p>
        </p:txBody>
      </p:sp>
      <p:pic>
        <p:nvPicPr>
          <p:cNvPr id="8" name="Content Placeholder 7" descr="webapollo_0.png"/>
          <p:cNvPicPr>
            <a:picLocks noGrp="1" noChangeAspect="1"/>
          </p:cNvPicPr>
          <p:nvPr>
            <p:ph idx="4294967295"/>
          </p:nvPr>
        </p:nvPicPr>
        <p:blipFill>
          <a:blip r:embed="rId2" cstate="print"/>
          <a:stretch>
            <a:fillRect/>
          </a:stretch>
        </p:blipFill>
        <p:spPr>
          <a:xfrm>
            <a:off x="0" y="1676400"/>
            <a:ext cx="8461375" cy="1231900"/>
          </a:xfrm>
        </p:spPr>
      </p:pic>
      <p:sp>
        <p:nvSpPr>
          <p:cNvPr id="9" name="TextBox 8"/>
          <p:cNvSpPr txBox="1"/>
          <p:nvPr/>
        </p:nvSpPr>
        <p:spPr>
          <a:xfrm>
            <a:off x="685800" y="3124200"/>
            <a:ext cx="8077200" cy="2862322"/>
          </a:xfrm>
          <a:prstGeom prst="rect">
            <a:avLst/>
          </a:prstGeom>
          <a:noFill/>
        </p:spPr>
        <p:txBody>
          <a:bodyPr wrap="square" rtlCol="0">
            <a:spAutoFit/>
          </a:bodyPr>
          <a:lstStyle/>
          <a:p>
            <a:pPr indent="342900">
              <a:buFont typeface="Arial" pitchFamily="34" charset="0"/>
              <a:buChar char="•"/>
            </a:pPr>
            <a:r>
              <a:rPr lang="en-US" dirty="0" smtClean="0"/>
              <a:t>Is lead by the Apollo PI but built using a new browser-based technology (</a:t>
            </a:r>
            <a:r>
              <a:rPr lang="en-US" dirty="0" err="1" smtClean="0"/>
              <a:t>Javascript</a:t>
            </a:r>
            <a:r>
              <a:rPr lang="en-US" dirty="0" smtClean="0"/>
              <a:t>). Requires no installation.</a:t>
            </a:r>
          </a:p>
          <a:p>
            <a:pPr indent="342900">
              <a:buFont typeface="Arial" pitchFamily="34" charset="0"/>
              <a:buChar char="•"/>
            </a:pPr>
            <a:r>
              <a:rPr lang="en-US" dirty="0" smtClean="0"/>
              <a:t>Is a </a:t>
            </a:r>
            <a:r>
              <a:rPr lang="en-US" dirty="0" err="1" smtClean="0"/>
              <a:t>plugin</a:t>
            </a:r>
            <a:r>
              <a:rPr lang="en-US" dirty="0" smtClean="0"/>
              <a:t> for JBrowse (Ian Holmes’ lab); the next generation genome browser.</a:t>
            </a:r>
          </a:p>
          <a:p>
            <a:pPr indent="342900">
              <a:buFont typeface="Arial" pitchFamily="34" charset="0"/>
              <a:buChar char="•"/>
            </a:pPr>
            <a:r>
              <a:rPr lang="en-US" dirty="0" smtClean="0"/>
              <a:t>A reference genome is complemented with ‘tracks’ which contain ‘features’ anchored to the genome reference sequence (c.f. relevant lecture)</a:t>
            </a:r>
          </a:p>
          <a:p>
            <a:pPr indent="342900">
              <a:buFont typeface="Arial" pitchFamily="34" charset="0"/>
              <a:buChar char="•"/>
            </a:pPr>
            <a:r>
              <a:rPr lang="en-US" dirty="0" err="1" smtClean="0"/>
              <a:t>Plugin</a:t>
            </a:r>
            <a:r>
              <a:rPr lang="en-US" dirty="0" smtClean="0"/>
              <a:t> offers a </a:t>
            </a:r>
            <a:r>
              <a:rPr lang="en-US" dirty="0" smtClean="0"/>
              <a:t>“User-created annotations” </a:t>
            </a:r>
            <a:r>
              <a:rPr lang="en-US" dirty="0" smtClean="0"/>
              <a:t>track.</a:t>
            </a:r>
          </a:p>
          <a:p>
            <a:pPr indent="342900">
              <a:buFont typeface="Arial" pitchFamily="34" charset="0"/>
              <a:buChar char="•"/>
            </a:pPr>
            <a:r>
              <a:rPr lang="en-US" dirty="0" smtClean="0"/>
              <a:t>Editing is real time for everyone who annotates. What you do and see, is immediately seen by everyone else.</a:t>
            </a:r>
          </a:p>
          <a:p>
            <a:pPr indent="342900">
              <a:buFont typeface="Arial" pitchFamily="34" charset="0"/>
              <a:buChar char="•"/>
            </a:pPr>
            <a:r>
              <a:rPr lang="en-US" dirty="0" smtClean="0"/>
              <a:t>A manual is at </a:t>
            </a:r>
            <a:r>
              <a:rPr lang="en-US" dirty="0" smtClean="0"/>
              <a:t> </a:t>
            </a:r>
            <a:r>
              <a:rPr lang="en-US" dirty="0" smtClean="0">
                <a:hlinkClick r:id="rId3"/>
              </a:rPr>
              <a:t>http://</a:t>
            </a:r>
            <a:r>
              <a:rPr lang="en-US" dirty="0" smtClean="0">
                <a:hlinkClick r:id="rId3"/>
              </a:rPr>
              <a:t>genomearchitect.org/web_apollo_user_guide</a:t>
            </a:r>
            <a:r>
              <a:rPr lang="en-US" dirty="0" smtClean="0"/>
              <a:t> but </a:t>
            </a:r>
            <a:r>
              <a:rPr lang="en-US" dirty="0" smtClean="0"/>
              <a:t>this PPT includes all that information (and more)</a:t>
            </a:r>
          </a:p>
        </p:txBody>
      </p:sp>
      <p:grpSp>
        <p:nvGrpSpPr>
          <p:cNvPr id="2" name="Group 50"/>
          <p:cNvGrpSpPr/>
          <p:nvPr/>
        </p:nvGrpSpPr>
        <p:grpSpPr>
          <a:xfrm>
            <a:off x="152400" y="152400"/>
            <a:ext cx="8991600" cy="2791599"/>
            <a:chOff x="152400" y="152400"/>
            <a:chExt cx="8991600" cy="2791599"/>
          </a:xfrm>
        </p:grpSpPr>
        <p:cxnSp>
          <p:nvCxnSpPr>
            <p:cNvPr id="13" name="Straight Arrow Connector 12"/>
            <p:cNvCxnSpPr/>
            <p:nvPr/>
          </p:nvCxnSpPr>
          <p:spPr>
            <a:xfrm>
              <a:off x="3124200" y="1371600"/>
              <a:ext cx="0" cy="685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4800600" y="1371600"/>
              <a:ext cx="0" cy="609600"/>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5715000" y="914400"/>
              <a:ext cx="76200" cy="1219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685800" y="1447800"/>
              <a:ext cx="2286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flipH="1">
              <a:off x="1143000" y="1524000"/>
              <a:ext cx="22860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7010400" y="1447800"/>
              <a:ext cx="6858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38" idx="2"/>
            </p:cNvCxnSpPr>
            <p:nvPr/>
          </p:nvCxnSpPr>
          <p:spPr>
            <a:xfrm>
              <a:off x="8153400" y="1352729"/>
              <a:ext cx="76200" cy="3998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3200400" y="2209800"/>
              <a:ext cx="2248629" cy="276999"/>
            </a:xfrm>
            <a:prstGeom prst="rect">
              <a:avLst/>
            </a:prstGeom>
            <a:noFill/>
          </p:spPr>
          <p:txBody>
            <a:bodyPr wrap="none" rtlCol="0">
              <a:spAutoFit/>
            </a:bodyPr>
            <a:lstStyle/>
            <a:p>
              <a:r>
                <a:rPr lang="en-US" sz="1200" dirty="0" smtClean="0"/>
                <a:t>Yellow box: User annotation area</a:t>
              </a:r>
              <a:endParaRPr lang="en-US" sz="1200" dirty="0"/>
            </a:p>
          </p:txBody>
        </p:sp>
        <p:sp>
          <p:nvSpPr>
            <p:cNvPr id="27" name="TextBox 26"/>
            <p:cNvSpPr txBox="1"/>
            <p:nvPr/>
          </p:nvSpPr>
          <p:spPr>
            <a:xfrm>
              <a:off x="3505200" y="2526268"/>
              <a:ext cx="2564100" cy="276999"/>
            </a:xfrm>
            <a:prstGeom prst="rect">
              <a:avLst/>
            </a:prstGeom>
            <a:noFill/>
          </p:spPr>
          <p:txBody>
            <a:bodyPr wrap="none" rtlCol="0">
              <a:spAutoFit/>
            </a:bodyPr>
            <a:lstStyle/>
            <a:p>
              <a:r>
                <a:rPr lang="en-US" sz="1200" dirty="0" smtClean="0"/>
                <a:t>White area, all other tracks (evidence)</a:t>
              </a:r>
              <a:endParaRPr lang="en-US" sz="1200" dirty="0"/>
            </a:p>
          </p:txBody>
        </p:sp>
        <p:sp>
          <p:nvSpPr>
            <p:cNvPr id="28" name="TextBox 27"/>
            <p:cNvSpPr txBox="1"/>
            <p:nvPr/>
          </p:nvSpPr>
          <p:spPr>
            <a:xfrm>
              <a:off x="152400" y="838200"/>
              <a:ext cx="1143000" cy="646331"/>
            </a:xfrm>
            <a:prstGeom prst="rect">
              <a:avLst/>
            </a:prstGeom>
            <a:noFill/>
          </p:spPr>
          <p:txBody>
            <a:bodyPr wrap="square" rtlCol="0">
              <a:spAutoFit/>
            </a:bodyPr>
            <a:lstStyle/>
            <a:p>
              <a:r>
                <a:rPr lang="en-US" sz="1200" dirty="0" smtClean="0"/>
                <a:t>File: Upload your own evidences</a:t>
              </a:r>
              <a:endParaRPr lang="en-US" sz="1200" dirty="0"/>
            </a:p>
          </p:txBody>
        </p:sp>
        <p:sp>
          <p:nvSpPr>
            <p:cNvPr id="31" name="TextBox 30"/>
            <p:cNvSpPr txBox="1"/>
            <p:nvPr/>
          </p:nvSpPr>
          <p:spPr>
            <a:xfrm>
              <a:off x="1066800" y="861536"/>
              <a:ext cx="1752600" cy="646331"/>
            </a:xfrm>
            <a:prstGeom prst="rect">
              <a:avLst/>
            </a:prstGeom>
            <a:noFill/>
          </p:spPr>
          <p:txBody>
            <a:bodyPr wrap="square" rtlCol="0">
              <a:spAutoFit/>
            </a:bodyPr>
            <a:lstStyle/>
            <a:p>
              <a:r>
                <a:rPr lang="en-US" sz="1200" dirty="0" smtClean="0"/>
                <a:t>Tools: Use BLAT to search genome with a protein or DNA sequence.</a:t>
              </a:r>
              <a:endParaRPr lang="en-US" sz="1200" dirty="0"/>
            </a:p>
          </p:txBody>
        </p:sp>
        <p:sp>
          <p:nvSpPr>
            <p:cNvPr id="33" name="TextBox 32"/>
            <p:cNvSpPr txBox="1"/>
            <p:nvPr/>
          </p:nvSpPr>
          <p:spPr>
            <a:xfrm>
              <a:off x="2667000" y="986135"/>
              <a:ext cx="1371600" cy="461665"/>
            </a:xfrm>
            <a:prstGeom prst="rect">
              <a:avLst/>
            </a:prstGeom>
            <a:noFill/>
          </p:spPr>
          <p:txBody>
            <a:bodyPr wrap="square" rtlCol="0">
              <a:spAutoFit/>
            </a:bodyPr>
            <a:lstStyle/>
            <a:p>
              <a:r>
                <a:rPr lang="en-US" sz="1200" dirty="0" smtClean="0"/>
                <a:t>Navigation tools: pan and zoom</a:t>
              </a:r>
              <a:endParaRPr lang="en-US" sz="1200" dirty="0"/>
            </a:p>
          </p:txBody>
        </p:sp>
        <p:sp>
          <p:nvSpPr>
            <p:cNvPr id="35" name="TextBox 34"/>
            <p:cNvSpPr txBox="1"/>
            <p:nvPr/>
          </p:nvSpPr>
          <p:spPr>
            <a:xfrm>
              <a:off x="3886200" y="877669"/>
              <a:ext cx="1295400" cy="646331"/>
            </a:xfrm>
            <a:prstGeom prst="rect">
              <a:avLst/>
            </a:prstGeom>
            <a:noFill/>
          </p:spPr>
          <p:txBody>
            <a:bodyPr wrap="square" rtlCol="0">
              <a:spAutoFit/>
            </a:bodyPr>
            <a:lstStyle/>
            <a:p>
              <a:r>
                <a:rPr lang="en-US" sz="1200" dirty="0" smtClean="0"/>
                <a:t>Search box: go to a scaffold or a gene model. </a:t>
              </a:r>
              <a:endParaRPr lang="en-US" sz="1200" dirty="0"/>
            </a:p>
          </p:txBody>
        </p:sp>
        <p:sp>
          <p:nvSpPr>
            <p:cNvPr id="37" name="TextBox 36"/>
            <p:cNvSpPr txBox="1"/>
            <p:nvPr/>
          </p:nvSpPr>
          <p:spPr>
            <a:xfrm>
              <a:off x="6172200" y="1000036"/>
              <a:ext cx="1143000" cy="600164"/>
            </a:xfrm>
            <a:prstGeom prst="rect">
              <a:avLst/>
            </a:prstGeom>
            <a:noFill/>
          </p:spPr>
          <p:txBody>
            <a:bodyPr wrap="square" rtlCol="0">
              <a:spAutoFit/>
            </a:bodyPr>
            <a:lstStyle/>
            <a:p>
              <a:r>
                <a:rPr lang="en-US" sz="1100" dirty="0" smtClean="0"/>
                <a:t>Options: change </a:t>
              </a:r>
              <a:r>
                <a:rPr lang="en-US" sz="1100" dirty="0" err="1" smtClean="0"/>
                <a:t>colour</a:t>
              </a:r>
              <a:r>
                <a:rPr lang="en-US" sz="1100" dirty="0" smtClean="0"/>
                <a:t> of DNA sequence</a:t>
              </a:r>
              <a:endParaRPr lang="en-US" sz="1100" dirty="0"/>
            </a:p>
          </p:txBody>
        </p:sp>
        <p:sp>
          <p:nvSpPr>
            <p:cNvPr id="38" name="TextBox 37"/>
            <p:cNvSpPr txBox="1"/>
            <p:nvPr/>
          </p:nvSpPr>
          <p:spPr>
            <a:xfrm>
              <a:off x="7162800" y="152400"/>
              <a:ext cx="1981200" cy="1200329"/>
            </a:xfrm>
            <a:prstGeom prst="rect">
              <a:avLst/>
            </a:prstGeom>
            <a:noFill/>
          </p:spPr>
          <p:txBody>
            <a:bodyPr wrap="square" rtlCol="0">
              <a:spAutoFit/>
            </a:bodyPr>
            <a:lstStyle/>
            <a:p>
              <a:r>
                <a:rPr lang="en-US" sz="1200" dirty="0" smtClean="0"/>
                <a:t>Share/email your view with a stable link. Anyone who clicks on link will see what you see right now (also useful for keeping a record of what you‘ve done)</a:t>
              </a:r>
              <a:endParaRPr lang="en-US" sz="1200" dirty="0"/>
            </a:p>
          </p:txBody>
        </p:sp>
        <p:sp>
          <p:nvSpPr>
            <p:cNvPr id="44" name="TextBox 43"/>
            <p:cNvSpPr txBox="1"/>
            <p:nvPr/>
          </p:nvSpPr>
          <p:spPr>
            <a:xfrm>
              <a:off x="4800600" y="152400"/>
              <a:ext cx="2133600" cy="769441"/>
            </a:xfrm>
            <a:prstGeom prst="rect">
              <a:avLst/>
            </a:prstGeom>
            <a:noFill/>
          </p:spPr>
          <p:txBody>
            <a:bodyPr wrap="square" rtlCol="0">
              <a:spAutoFit/>
            </a:bodyPr>
            <a:lstStyle/>
            <a:p>
              <a:r>
                <a:rPr lang="en-US" sz="1100" dirty="0" smtClean="0"/>
                <a:t>Grey bar with co-ordinates, tells you where you are. You can also select here in order to zoom to a sub-region</a:t>
              </a:r>
              <a:endParaRPr lang="en-US" sz="1100" dirty="0"/>
            </a:p>
          </p:txBody>
        </p:sp>
        <p:cxnSp>
          <p:nvCxnSpPr>
            <p:cNvPr id="49" name="Straight Arrow Connector 48"/>
            <p:cNvCxnSpPr/>
            <p:nvPr/>
          </p:nvCxnSpPr>
          <p:spPr>
            <a:xfrm flipH="1" flipV="1">
              <a:off x="533400" y="1981200"/>
              <a:ext cx="838200" cy="685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0" name="TextBox 49"/>
            <p:cNvSpPr txBox="1"/>
            <p:nvPr/>
          </p:nvSpPr>
          <p:spPr>
            <a:xfrm>
              <a:off x="1295400" y="2667000"/>
              <a:ext cx="1909305" cy="276999"/>
            </a:xfrm>
            <a:prstGeom prst="rect">
              <a:avLst/>
            </a:prstGeom>
            <a:noFill/>
          </p:spPr>
          <p:txBody>
            <a:bodyPr wrap="none" rtlCol="0">
              <a:spAutoFit/>
            </a:bodyPr>
            <a:lstStyle/>
            <a:p>
              <a:r>
                <a:rPr lang="en-US" sz="1200" dirty="0" smtClean="0"/>
                <a:t>Select which tracks to show</a:t>
              </a:r>
              <a:endParaRPr lang="en-US" sz="1200" dirty="0"/>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General Process of Curation</a:t>
            </a:r>
            <a:endParaRPr lang="en-AU" dirty="0"/>
          </a:p>
        </p:txBody>
      </p:sp>
      <p:sp>
        <p:nvSpPr>
          <p:cNvPr id="5" name="Content Placeholder 4"/>
          <p:cNvSpPr>
            <a:spLocks noGrp="1"/>
          </p:cNvSpPr>
          <p:nvPr>
            <p:ph sz="quarter" idx="1"/>
          </p:nvPr>
        </p:nvSpPr>
        <p:spPr/>
        <p:txBody>
          <a:bodyPr>
            <a:normAutofit fontScale="70000" lnSpcReduction="20000"/>
          </a:bodyPr>
          <a:lstStyle/>
          <a:p>
            <a:pPr marL="457200" indent="-457200">
              <a:buAutoNum type="arabicParenR"/>
            </a:pPr>
            <a:r>
              <a:rPr lang="en-US" dirty="0" smtClean="0"/>
              <a:t>Select a chromosomal region of interest (scaffold)</a:t>
            </a:r>
          </a:p>
          <a:p>
            <a:pPr marL="457200" indent="-457200">
              <a:buAutoNum type="arabicParenR"/>
            </a:pPr>
            <a:r>
              <a:rPr lang="en-US" dirty="0" smtClean="0"/>
              <a:t>Select </a:t>
            </a:r>
            <a:r>
              <a:rPr lang="en-US" b="1" dirty="0" smtClean="0"/>
              <a:t>evidence tracks </a:t>
            </a:r>
            <a:r>
              <a:rPr lang="en-US" dirty="0" smtClean="0"/>
              <a:t>deemed appropriate</a:t>
            </a:r>
          </a:p>
          <a:p>
            <a:pPr marL="457200" indent="-457200">
              <a:buFont typeface="+mj-lt"/>
              <a:buAutoNum type="arabicParenR"/>
            </a:pPr>
            <a:r>
              <a:rPr lang="en-US" dirty="0" smtClean="0"/>
              <a:t>Determine whether a feature in an existing evidence track will provide a reasonable gene model to start working with</a:t>
            </a:r>
          </a:p>
          <a:p>
            <a:pPr marL="889200" lvl="2" indent="-457200"/>
            <a:r>
              <a:rPr lang="en-US" dirty="0" smtClean="0"/>
              <a:t>If yes: </a:t>
            </a:r>
          </a:p>
          <a:p>
            <a:pPr marL="889200" lvl="2" indent="0">
              <a:buNone/>
            </a:pPr>
            <a:r>
              <a:rPr lang="en-US" dirty="0" smtClean="0"/>
              <a:t>then </a:t>
            </a:r>
            <a:r>
              <a:rPr lang="en-US" b="1" dirty="0" smtClean="0"/>
              <a:t>drag</a:t>
            </a:r>
            <a:r>
              <a:rPr lang="en-US" dirty="0" smtClean="0"/>
              <a:t> the selected feature to the </a:t>
            </a:r>
            <a:r>
              <a:rPr lang="en-US" dirty="0" smtClean="0"/>
              <a:t>‘User-created annotations’ </a:t>
            </a:r>
            <a:r>
              <a:rPr lang="en-US" dirty="0" smtClean="0"/>
              <a:t>area, </a:t>
            </a:r>
            <a:r>
              <a:rPr lang="en-US" b="1" dirty="0" smtClean="0"/>
              <a:t>creating an initial gene model. </a:t>
            </a:r>
            <a:r>
              <a:rPr lang="en-US" dirty="0" smtClean="0"/>
              <a:t>Use editing functions to edit the gene model, if necessary</a:t>
            </a:r>
          </a:p>
          <a:p>
            <a:pPr marL="431800" lvl="2" indent="425450"/>
            <a:r>
              <a:rPr lang="en-US" dirty="0" smtClean="0"/>
              <a:t>If not:</a:t>
            </a:r>
          </a:p>
          <a:p>
            <a:pPr marL="431800" lvl="2" indent="425450">
              <a:buNone/>
            </a:pPr>
            <a:r>
              <a:rPr lang="en-US" dirty="0" smtClean="0"/>
              <a:t>“We have a problem, Berkeley”. Web Apollo does not offer a facility to create a new one. Contact </a:t>
            </a:r>
            <a:r>
              <a:rPr lang="en-AU" dirty="0" smtClean="0">
                <a:hlinkClick r:id="rId2"/>
              </a:rPr>
              <a:t>Monica </a:t>
            </a:r>
            <a:r>
              <a:rPr lang="en-AU" dirty="0" err="1" smtClean="0">
                <a:hlinkClick r:id="rId2"/>
              </a:rPr>
              <a:t>Poelchau</a:t>
            </a:r>
            <a:r>
              <a:rPr lang="en-AU" dirty="0" smtClean="0"/>
              <a:t> and she will make one for you</a:t>
            </a:r>
            <a:endParaRPr lang="en-US" dirty="0" smtClean="0"/>
          </a:p>
          <a:p>
            <a:pPr marL="457200" indent="-457200">
              <a:buFont typeface="+mj-lt"/>
              <a:buAutoNum type="arabicParenR"/>
            </a:pPr>
            <a:r>
              <a:rPr lang="en-US" dirty="0" smtClean="0"/>
              <a:t>Check your edited gene model for consistency with existing </a:t>
            </a:r>
            <a:r>
              <a:rPr lang="en-US" dirty="0" err="1" smtClean="0"/>
              <a:t>homologs</a:t>
            </a:r>
            <a:endParaRPr lang="en-US" dirty="0" smtClean="0"/>
          </a:p>
          <a:p>
            <a:pPr marL="457200" indent="-457200">
              <a:buNone/>
            </a:pPr>
            <a:r>
              <a:rPr lang="en-US" dirty="0" smtClean="0"/>
              <a:t>When annotating gene models using Web Apollo, you are looking at a ‘frozen’ version of the genome assembly and you will not be able to modify the assembly itself.</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AU" dirty="0" smtClean="0"/>
              <a:t>User navigation</a:t>
            </a:r>
            <a:endParaRPr lang="en-AU" dirty="0"/>
          </a:p>
        </p:txBody>
      </p:sp>
      <p:sp>
        <p:nvSpPr>
          <p:cNvPr id="5" name="Content Placeholder 4"/>
          <p:cNvSpPr>
            <a:spLocks noGrp="1"/>
          </p:cNvSpPr>
          <p:nvPr>
            <p:ph sz="quarter" idx="1"/>
          </p:nvPr>
        </p:nvSpPr>
        <p:spPr/>
        <p:txBody>
          <a:bodyPr>
            <a:normAutofit fontScale="92500" lnSpcReduction="20000"/>
          </a:bodyPr>
          <a:lstStyle/>
          <a:p>
            <a:r>
              <a:rPr lang="en-US" dirty="0" smtClean="0"/>
              <a:t>Click select tracks on top left to select which tracks to show.</a:t>
            </a:r>
          </a:p>
          <a:p>
            <a:r>
              <a:rPr lang="en-US" dirty="0" smtClean="0"/>
              <a:t>Select the tracks you need for your particular session (you can keep adding and deleting during a session)</a:t>
            </a:r>
          </a:p>
          <a:p>
            <a:r>
              <a:rPr lang="en-US" dirty="0" smtClean="0"/>
              <a:t>The </a:t>
            </a:r>
            <a:r>
              <a:rPr lang="en-US" dirty="0" smtClean="0"/>
              <a:t>'User-created annotations' </a:t>
            </a:r>
            <a:r>
              <a:rPr lang="en-US" dirty="0" smtClean="0"/>
              <a:t>area (a yellow box in the browser) is</a:t>
            </a:r>
            <a:r>
              <a:rPr lang="en-US" dirty="0" smtClean="0">
                <a:solidFill>
                  <a:srgbClr val="FF0000"/>
                </a:solidFill>
              </a:rPr>
              <a:t> the area you work in.</a:t>
            </a:r>
            <a:endParaRPr lang="en-US" dirty="0" smtClean="0"/>
          </a:p>
        </p:txBody>
      </p:sp>
      <p:pic>
        <p:nvPicPr>
          <p:cNvPr id="19" name="Content Placeholder 18" descr="pic1.png"/>
          <p:cNvPicPr>
            <a:picLocks noGrp="1" noChangeAspect="1"/>
          </p:cNvPicPr>
          <p:nvPr>
            <p:ph sz="quarter" idx="2"/>
          </p:nvPr>
        </p:nvPicPr>
        <p:blipFill>
          <a:blip r:embed="rId2" cstate="print"/>
          <a:srcRect/>
          <a:stretch>
            <a:fillRect/>
          </a:stretch>
        </p:blipFill>
        <p:spPr>
          <a:xfrm>
            <a:off x="4845050" y="1773408"/>
            <a:ext cx="3886200" cy="4203359"/>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User navigation</a:t>
            </a:r>
            <a:endParaRPr lang="en-AU" dirty="0"/>
          </a:p>
        </p:txBody>
      </p:sp>
      <p:sp>
        <p:nvSpPr>
          <p:cNvPr id="5" name="Content Placeholder 4"/>
          <p:cNvSpPr>
            <a:spLocks noGrp="1"/>
          </p:cNvSpPr>
          <p:nvPr>
            <p:ph sz="quarter" idx="1"/>
          </p:nvPr>
        </p:nvSpPr>
        <p:spPr>
          <a:xfrm>
            <a:off x="612648" y="3048000"/>
            <a:ext cx="8153400" cy="3429000"/>
          </a:xfrm>
        </p:spPr>
        <p:txBody>
          <a:bodyPr>
            <a:normAutofit fontScale="55000" lnSpcReduction="20000"/>
          </a:bodyPr>
          <a:lstStyle/>
          <a:p>
            <a:r>
              <a:rPr lang="en-US" dirty="0" smtClean="0"/>
              <a:t>The light yellow stripe on top is the 'User-created annotations' area. Every other track is referred to here as an ‘Evidence track’ (even though at least one is the gene prediction tracks)</a:t>
            </a:r>
          </a:p>
          <a:p>
            <a:r>
              <a:rPr lang="en-US" dirty="0" smtClean="0"/>
              <a:t>Evidence track: Click on an </a:t>
            </a:r>
            <a:r>
              <a:rPr lang="en-US" dirty="0" err="1" smtClean="0"/>
              <a:t>exon</a:t>
            </a:r>
            <a:r>
              <a:rPr lang="en-US" dirty="0" smtClean="0"/>
              <a:t> to select it. Double click on an </a:t>
            </a:r>
            <a:r>
              <a:rPr lang="en-US" dirty="0" err="1" smtClean="0"/>
              <a:t>exon</a:t>
            </a:r>
            <a:r>
              <a:rPr lang="en-US" dirty="0" smtClean="0"/>
              <a:t> or single click on an intron to select the entire gene.</a:t>
            </a:r>
          </a:p>
          <a:p>
            <a:r>
              <a:rPr lang="en-US" dirty="0" smtClean="0"/>
              <a:t>You can mouse select &amp; drag anything from an evidence track into the curation one. This is editable and considered the </a:t>
            </a:r>
            <a:r>
              <a:rPr lang="en-US" dirty="0" err="1" smtClean="0"/>
              <a:t>curated</a:t>
            </a:r>
            <a:r>
              <a:rPr lang="en-US" dirty="0" smtClean="0"/>
              <a:t> version of the gene.</a:t>
            </a:r>
          </a:p>
          <a:p>
            <a:r>
              <a:rPr lang="en-US" dirty="0" smtClean="0"/>
              <a:t>You can chose to drag up multiples of the gene you want to curate so you can compare in the 'User-created annotations' track and chose the best one. Always delete any excess ones once you finish the curation.</a:t>
            </a:r>
          </a:p>
          <a:p>
            <a:r>
              <a:rPr lang="en-US" dirty="0" smtClean="0"/>
              <a:t>If you select an </a:t>
            </a:r>
            <a:r>
              <a:rPr lang="en-US" dirty="0" err="1" smtClean="0"/>
              <a:t>exon</a:t>
            </a:r>
            <a:r>
              <a:rPr lang="en-US" dirty="0" smtClean="0"/>
              <a:t> or gene, then every track is automatically searched for </a:t>
            </a:r>
            <a:r>
              <a:rPr lang="en-US" dirty="0" err="1" smtClean="0"/>
              <a:t>exons</a:t>
            </a:r>
            <a:r>
              <a:rPr lang="en-US" dirty="0" smtClean="0"/>
              <a:t> with exactly the same co-ordinates as what you selected. These are highlighted red (see above: I selected the gene in </a:t>
            </a:r>
            <a:r>
              <a:rPr lang="en-US" dirty="0" err="1" smtClean="0"/>
              <a:t>Curations</a:t>
            </a:r>
            <a:r>
              <a:rPr lang="en-US" dirty="0" smtClean="0"/>
              <a:t> area and it highlights the gene in the evidence track).</a:t>
            </a:r>
          </a:p>
        </p:txBody>
      </p:sp>
      <p:pic>
        <p:nvPicPr>
          <p:cNvPr id="9" name="Picture 8" descr="webapollo_1a.png"/>
          <p:cNvPicPr>
            <a:picLocks noChangeAspect="1"/>
          </p:cNvPicPr>
          <p:nvPr/>
        </p:nvPicPr>
        <p:blipFill>
          <a:blip r:embed="rId2" cstate="print"/>
          <a:stretch>
            <a:fillRect/>
          </a:stretch>
        </p:blipFill>
        <p:spPr>
          <a:xfrm>
            <a:off x="533400" y="1752600"/>
            <a:ext cx="8077200" cy="1190804"/>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User navigation</a:t>
            </a:r>
            <a:endParaRPr lang="en-AU" dirty="0"/>
          </a:p>
        </p:txBody>
      </p:sp>
      <p:sp>
        <p:nvSpPr>
          <p:cNvPr id="5" name="Content Placeholder 4"/>
          <p:cNvSpPr>
            <a:spLocks noGrp="1"/>
          </p:cNvSpPr>
          <p:nvPr>
            <p:ph sz="quarter" idx="1"/>
          </p:nvPr>
        </p:nvSpPr>
        <p:spPr/>
        <p:txBody>
          <a:bodyPr>
            <a:normAutofit fontScale="77500" lnSpcReduction="20000"/>
          </a:bodyPr>
          <a:lstStyle/>
          <a:p>
            <a:r>
              <a:rPr lang="en-US" dirty="0" smtClean="0"/>
              <a:t>With a right-click/apple-click on the gene model, a menu appears with different options. </a:t>
            </a:r>
          </a:p>
          <a:p>
            <a:r>
              <a:rPr lang="en-US" dirty="0" smtClean="0"/>
              <a:t>All edits can be reversed with the ‘Undo’ option. A ‘Redo’ option is also available. All changes are immediately saved and available to all users in real time.</a:t>
            </a:r>
          </a:p>
          <a:p>
            <a:r>
              <a:rPr lang="en-US" dirty="0" smtClean="0"/>
              <a:t>History: See information to see who created this gene.</a:t>
            </a:r>
          </a:p>
          <a:p>
            <a:r>
              <a:rPr lang="en-US" dirty="0" smtClean="0"/>
              <a:t>Get sequence to get the CDS, genomic (incl. </a:t>
            </a:r>
            <a:r>
              <a:rPr lang="en-US" dirty="0" err="1" smtClean="0"/>
              <a:t>introns</a:t>
            </a:r>
            <a:r>
              <a:rPr lang="en-US" dirty="0" smtClean="0"/>
              <a:t>), or protein sequence.</a:t>
            </a:r>
            <a:endParaRPr lang="en-US" dirty="0"/>
          </a:p>
        </p:txBody>
      </p:sp>
      <p:pic>
        <p:nvPicPr>
          <p:cNvPr id="12" name="Content Placeholder 11" descr="pic2.png"/>
          <p:cNvPicPr>
            <a:picLocks noGrp="1" noChangeAspect="1"/>
          </p:cNvPicPr>
          <p:nvPr>
            <p:ph sz="quarter" idx="2"/>
          </p:nvPr>
        </p:nvPicPr>
        <p:blipFill>
          <a:blip r:embed="rId2" cstate="print"/>
          <a:stretch>
            <a:fillRect/>
          </a:stretch>
        </p:blipFill>
        <p:spPr>
          <a:xfrm>
            <a:off x="4845050" y="2147034"/>
            <a:ext cx="3886200" cy="3456107"/>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User navigation</a:t>
            </a:r>
            <a:endParaRPr lang="en-AU" dirty="0"/>
          </a:p>
        </p:txBody>
      </p:sp>
      <p:sp>
        <p:nvSpPr>
          <p:cNvPr id="5" name="Content Placeholder 4"/>
          <p:cNvSpPr>
            <a:spLocks noGrp="1"/>
          </p:cNvSpPr>
          <p:nvPr>
            <p:ph sz="quarter" idx="1"/>
          </p:nvPr>
        </p:nvSpPr>
        <p:spPr/>
        <p:txBody>
          <a:bodyPr>
            <a:normAutofit fontScale="92500"/>
          </a:bodyPr>
          <a:lstStyle/>
          <a:p>
            <a:r>
              <a:rPr lang="en-US" dirty="0" smtClean="0"/>
              <a:t>You can select an </a:t>
            </a:r>
            <a:r>
              <a:rPr lang="en-US" dirty="0" err="1" smtClean="0"/>
              <a:t>exon</a:t>
            </a:r>
            <a:r>
              <a:rPr lang="en-US" dirty="0" smtClean="0"/>
              <a:t> and select delete. You can create an intron, flip the direction, change the start or split the gene. </a:t>
            </a:r>
          </a:p>
          <a:p>
            <a:r>
              <a:rPr lang="en-US" dirty="0" smtClean="0"/>
              <a:t>If you select two gene models, you can join them (‘Merge’)</a:t>
            </a:r>
          </a:p>
          <a:p>
            <a:r>
              <a:rPr lang="en-US" dirty="0" smtClean="0"/>
              <a:t>You can select ‘Duplicate’ if you want to have two versions</a:t>
            </a:r>
          </a:p>
          <a:p>
            <a:r>
              <a:rPr lang="en-US" dirty="0" smtClean="0"/>
              <a:t>At each intron/exon boundary you can click and drag the boundary to change the exon. A    (!) will appear if the boundary is a non-canonical intron/exon boundary.</a:t>
            </a:r>
          </a:p>
        </p:txBody>
      </p:sp>
      <p:pic>
        <p:nvPicPr>
          <p:cNvPr id="11" name="Picture 10" descr="exclamation.png"/>
          <p:cNvPicPr>
            <a:picLocks noChangeAspect="1"/>
          </p:cNvPicPr>
          <p:nvPr/>
        </p:nvPicPr>
        <p:blipFill>
          <a:blip r:embed="rId2" cstate="print"/>
          <a:stretch>
            <a:fillRect/>
          </a:stretch>
        </p:blipFill>
        <p:spPr>
          <a:xfrm>
            <a:off x="6038869" y="5391150"/>
            <a:ext cx="152381" cy="142857"/>
          </a:xfrm>
          <a:prstGeom prst="rect">
            <a:avLst/>
          </a:prstGeom>
          <a:noFill/>
          <a:ln>
            <a:no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dirty="0" smtClean="0"/>
              <a:t>User navigation</a:t>
            </a:r>
            <a:endParaRPr lang="en-AU" dirty="0"/>
          </a:p>
        </p:txBody>
      </p:sp>
      <p:sp>
        <p:nvSpPr>
          <p:cNvPr id="5" name="Content Placeholder 4"/>
          <p:cNvSpPr>
            <a:spLocks noGrp="1"/>
          </p:cNvSpPr>
          <p:nvPr>
            <p:ph sz="quarter" idx="1"/>
          </p:nvPr>
        </p:nvSpPr>
        <p:spPr>
          <a:xfrm>
            <a:off x="76200" y="1589567"/>
            <a:ext cx="3886200" cy="4572000"/>
          </a:xfrm>
        </p:spPr>
        <p:txBody>
          <a:bodyPr>
            <a:normAutofit fontScale="92500"/>
          </a:bodyPr>
          <a:lstStyle/>
          <a:p>
            <a:pPr indent="0">
              <a:buNone/>
            </a:pPr>
            <a:r>
              <a:rPr lang="en-US" dirty="0" smtClean="0"/>
              <a:t>You can verify if the sequence is correct by clicking </a:t>
            </a:r>
            <a:r>
              <a:rPr lang="en-US" dirty="0" smtClean="0"/>
              <a:t>“Get sequence”. </a:t>
            </a:r>
            <a:r>
              <a:rPr lang="en-US" dirty="0" smtClean="0"/>
              <a:t>If you have selected an </a:t>
            </a:r>
            <a:r>
              <a:rPr lang="en-US" dirty="0" err="1" smtClean="0"/>
              <a:t>exon</a:t>
            </a:r>
            <a:r>
              <a:rPr lang="en-US" dirty="0" smtClean="0"/>
              <a:t>, then only the </a:t>
            </a:r>
            <a:r>
              <a:rPr lang="en-US" dirty="0" err="1" smtClean="0"/>
              <a:t>exon</a:t>
            </a:r>
            <a:r>
              <a:rPr lang="en-US" dirty="0" smtClean="0"/>
              <a:t> sequence will appear (see figure). So if you want the whole protein, make sure you have selected the whole gene.</a:t>
            </a:r>
          </a:p>
          <a:p>
            <a:pPr>
              <a:buNone/>
            </a:pPr>
            <a:endParaRPr lang="en-US" dirty="0"/>
          </a:p>
        </p:txBody>
      </p:sp>
      <p:pic>
        <p:nvPicPr>
          <p:cNvPr id="9" name="Picture 8" descr="webapollo_6.png"/>
          <p:cNvPicPr>
            <a:picLocks noChangeAspect="1"/>
          </p:cNvPicPr>
          <p:nvPr/>
        </p:nvPicPr>
        <p:blipFill>
          <a:blip r:embed="rId2" cstate="print"/>
          <a:stretch>
            <a:fillRect/>
          </a:stretch>
        </p:blipFill>
        <p:spPr>
          <a:xfrm>
            <a:off x="3886200" y="4038600"/>
            <a:ext cx="5029200" cy="2460812"/>
          </a:xfrm>
          <a:prstGeom prst="rect">
            <a:avLst/>
          </a:prstGeom>
        </p:spPr>
      </p:pic>
      <p:pic>
        <p:nvPicPr>
          <p:cNvPr id="14" name="Content Placeholder 11" descr="pic2.png"/>
          <p:cNvPicPr>
            <a:picLocks noGrp="1" noChangeAspect="1"/>
          </p:cNvPicPr>
          <p:nvPr>
            <p:ph sz="quarter" idx="2"/>
          </p:nvPr>
        </p:nvPicPr>
        <p:blipFill>
          <a:blip r:embed="rId3" cstate="print"/>
          <a:srcRect/>
          <a:stretch>
            <a:fillRect/>
          </a:stretch>
        </p:blipFill>
        <p:spPr>
          <a:xfrm>
            <a:off x="4972050" y="1859742"/>
            <a:ext cx="2485102" cy="2055033"/>
          </a:xfrm>
          <a:prstGeom prst="rect">
            <a:avLst/>
          </a:prstGeom>
        </p:spPr>
      </p:pic>
      <p:sp>
        <p:nvSpPr>
          <p:cNvPr id="15" name="Oval 14"/>
          <p:cNvSpPr/>
          <p:nvPr/>
        </p:nvSpPr>
        <p:spPr>
          <a:xfrm>
            <a:off x="5486400" y="1676400"/>
            <a:ext cx="685800" cy="762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User navigation</a:t>
            </a:r>
            <a:endParaRPr lang="en-AU" dirty="0"/>
          </a:p>
        </p:txBody>
      </p:sp>
      <p:sp>
        <p:nvSpPr>
          <p:cNvPr id="5" name="Content Placeholder 4"/>
          <p:cNvSpPr>
            <a:spLocks noGrp="1"/>
          </p:cNvSpPr>
          <p:nvPr>
            <p:ph sz="quarter" idx="1"/>
          </p:nvPr>
        </p:nvSpPr>
        <p:spPr/>
        <p:txBody>
          <a:bodyPr>
            <a:normAutofit fontScale="77500" lnSpcReduction="20000"/>
          </a:bodyPr>
          <a:lstStyle/>
          <a:p>
            <a:r>
              <a:rPr lang="en-US" dirty="0" smtClean="0"/>
              <a:t>We have added a facility that automatically aligns the sequence you selected against our protein families or against a user supplied sequence. </a:t>
            </a:r>
          </a:p>
          <a:p>
            <a:r>
              <a:rPr lang="en-US" dirty="0" smtClean="0"/>
              <a:t>It does this by either</a:t>
            </a:r>
          </a:p>
          <a:p>
            <a:pPr lvl="1"/>
            <a:r>
              <a:rPr lang="en-US" dirty="0" smtClean="0"/>
              <a:t>using a profile alignment (the protein families are pre-aligned). </a:t>
            </a:r>
          </a:p>
          <a:p>
            <a:pPr lvl="1"/>
            <a:r>
              <a:rPr lang="en-US" dirty="0" smtClean="0"/>
              <a:t>A </a:t>
            </a:r>
            <a:r>
              <a:rPr lang="en-US" i="1" dirty="0" smtClean="0"/>
              <a:t>de-novo </a:t>
            </a:r>
            <a:r>
              <a:rPr lang="en-US" dirty="0" smtClean="0"/>
              <a:t>global alignment using the unaligned sequences you provided.</a:t>
            </a:r>
            <a:endParaRPr lang="en-US" dirty="0"/>
          </a:p>
          <a:p>
            <a:r>
              <a:rPr lang="en-US" dirty="0" smtClean="0"/>
              <a:t>If you have pre-aligned sequences you’d like to add, please email </a:t>
            </a:r>
            <a:r>
              <a:rPr lang="en-AU" dirty="0" smtClean="0">
                <a:hlinkClick r:id="rId2"/>
              </a:rPr>
              <a:t>Alexie</a:t>
            </a:r>
            <a:r>
              <a:rPr lang="en-AU" dirty="0" smtClean="0"/>
              <a:t> with a FASTA alignment</a:t>
            </a:r>
            <a:endParaRPr lang="en-US" dirty="0" smtClean="0"/>
          </a:p>
        </p:txBody>
      </p:sp>
      <p:pic>
        <p:nvPicPr>
          <p:cNvPr id="16" name="Picture 2" descr="E:\presentations\images\JAMp\medfly\0_Webapollo\pic6f.png"/>
          <p:cNvPicPr>
            <a:picLocks noGrp="1" noChangeAspect="1" noChangeArrowheads="1"/>
          </p:cNvPicPr>
          <p:nvPr>
            <p:ph sz="quarter" idx="2"/>
          </p:nvPr>
        </p:nvPicPr>
        <p:blipFill>
          <a:blip r:embed="rId3" cstate="print"/>
          <a:srcRect/>
          <a:stretch>
            <a:fillRect/>
          </a:stretch>
        </p:blipFill>
        <p:spPr bwMode="auto">
          <a:xfrm>
            <a:off x="5062477" y="1589088"/>
            <a:ext cx="3451346" cy="45720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fontScale="70000" lnSpcReduction="20000"/>
          </a:bodyPr>
          <a:lstStyle/>
          <a:p>
            <a:r>
              <a:rPr lang="en-US" smtClean="0"/>
              <a:t>This document </a:t>
            </a:r>
          </a:p>
          <a:p>
            <a:r>
              <a:rPr lang="en-US" smtClean="0"/>
              <a:t>is aimed for curators of all levels.</a:t>
            </a:r>
          </a:p>
          <a:p>
            <a:r>
              <a:rPr lang="en-US" smtClean="0"/>
              <a:t>sets out the case for community curation in genomics</a:t>
            </a:r>
          </a:p>
          <a:p>
            <a:r>
              <a:rPr lang="en-US" smtClean="0"/>
              <a:t>provides an overview of the curation process</a:t>
            </a:r>
          </a:p>
          <a:p>
            <a:r>
              <a:rPr lang="en-US" smtClean="0"/>
              <a:t>gives the rules that will apply to the curation process</a:t>
            </a:r>
            <a:endParaRPr lang="en-US" dirty="0" smtClean="0"/>
          </a:p>
        </p:txBody>
      </p:sp>
      <p:sp>
        <p:nvSpPr>
          <p:cNvPr id="4" name="Title 3"/>
          <p:cNvSpPr>
            <a:spLocks noGrp="1"/>
          </p:cNvSpPr>
          <p:nvPr>
            <p:ph type="title"/>
          </p:nvPr>
        </p:nvSpPr>
        <p:spPr/>
        <p:txBody>
          <a:bodyPr/>
          <a:lstStyle/>
          <a:p>
            <a:r>
              <a:rPr lang="en-US" smtClean="0"/>
              <a:t>Outline and learning outcomes</a:t>
            </a:r>
            <a:endParaRPr lang="en-US" dirty="0"/>
          </a:p>
        </p:txBody>
      </p:sp>
      <p:grpSp>
        <p:nvGrpSpPr>
          <p:cNvPr id="11" name="Group 10"/>
          <p:cNvGrpSpPr/>
          <p:nvPr/>
        </p:nvGrpSpPr>
        <p:grpSpPr>
          <a:xfrm>
            <a:off x="41882" y="6477000"/>
            <a:ext cx="9060235" cy="365039"/>
            <a:chOff x="0" y="0"/>
            <a:chExt cx="9060235" cy="365039"/>
          </a:xfrm>
        </p:grpSpPr>
        <p:sp>
          <p:nvSpPr>
            <p:cNvPr id="12" name="Rounded Rectangle 11"/>
            <p:cNvSpPr/>
            <p:nvPr/>
          </p:nvSpPr>
          <p:spPr>
            <a:xfrm>
              <a:off x="0" y="0"/>
              <a:ext cx="9060235" cy="365039"/>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4"/>
            <p:cNvSpPr/>
            <p:nvPr/>
          </p:nvSpPr>
          <p:spPr>
            <a:xfrm>
              <a:off x="17820" y="17820"/>
              <a:ext cx="9024595" cy="329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en-US" sz="1600" dirty="0" smtClean="0"/>
                <a:t>written for biologists confident in genomics but from any discipline</a:t>
              </a:r>
              <a:endParaRPr lang="en-US" sz="1600" dirty="0"/>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User navigation</a:t>
            </a:r>
            <a:endParaRPr lang="en-AU" dirty="0"/>
          </a:p>
        </p:txBody>
      </p:sp>
      <p:sp>
        <p:nvSpPr>
          <p:cNvPr id="5" name="Content Placeholder 4"/>
          <p:cNvSpPr>
            <a:spLocks noGrp="1"/>
          </p:cNvSpPr>
          <p:nvPr>
            <p:ph sz="quarter" idx="1"/>
          </p:nvPr>
        </p:nvSpPr>
        <p:spPr/>
        <p:txBody>
          <a:bodyPr>
            <a:normAutofit fontScale="77500" lnSpcReduction="20000"/>
          </a:bodyPr>
          <a:lstStyle/>
          <a:p>
            <a:r>
              <a:rPr lang="en-US" dirty="0" smtClean="0"/>
              <a:t>You can then view the results in CLUSTALW or FASTA format. Also the </a:t>
            </a:r>
            <a:r>
              <a:rPr lang="en-US" dirty="0" err="1" smtClean="0"/>
              <a:t>JalView</a:t>
            </a:r>
            <a:r>
              <a:rPr lang="en-US" dirty="0" smtClean="0"/>
              <a:t> </a:t>
            </a:r>
            <a:r>
              <a:rPr lang="en-US" dirty="0" err="1" smtClean="0"/>
              <a:t>plugin</a:t>
            </a:r>
            <a:r>
              <a:rPr lang="en-US" dirty="0" smtClean="0"/>
              <a:t> is available if you have enabled JAVA on your browser.</a:t>
            </a:r>
          </a:p>
          <a:p>
            <a:r>
              <a:rPr lang="en-US" dirty="0" err="1" smtClean="0"/>
              <a:t>Jalview</a:t>
            </a:r>
            <a:r>
              <a:rPr lang="en-US" dirty="0" smtClean="0"/>
              <a:t> is quite powerful. For example, to sort the alignment </a:t>
            </a:r>
            <a:r>
              <a:rPr lang="en-US" dirty="0" err="1" smtClean="0"/>
              <a:t>JalView</a:t>
            </a:r>
            <a:r>
              <a:rPr lang="en-US" dirty="0" smtClean="0"/>
              <a:t> data use </a:t>
            </a:r>
          </a:p>
          <a:p>
            <a:pPr lvl="1"/>
            <a:r>
              <a:rPr lang="en-US" dirty="0" smtClean="0"/>
              <a:t>Calculate </a:t>
            </a:r>
            <a:r>
              <a:rPr lang="en-US" dirty="0" smtClean="0">
                <a:sym typeface="Wingdings" pitchFamily="2" charset="2"/>
              </a:rPr>
              <a:t></a:t>
            </a:r>
            <a:r>
              <a:rPr lang="en-US" dirty="0" smtClean="0"/>
              <a:t> calculate tree </a:t>
            </a:r>
            <a:r>
              <a:rPr lang="en-US" dirty="0" smtClean="0">
                <a:sym typeface="Wingdings" pitchFamily="2" charset="2"/>
              </a:rPr>
              <a:t></a:t>
            </a:r>
            <a:r>
              <a:rPr lang="en-US" dirty="0" smtClean="0"/>
              <a:t> chose tree</a:t>
            </a:r>
          </a:p>
          <a:p>
            <a:pPr lvl="1"/>
            <a:r>
              <a:rPr lang="en-US" dirty="0" smtClean="0"/>
              <a:t>Calculate </a:t>
            </a:r>
            <a:r>
              <a:rPr lang="en-US" dirty="0" smtClean="0">
                <a:sym typeface="Wingdings" pitchFamily="2" charset="2"/>
              </a:rPr>
              <a:t></a:t>
            </a:r>
            <a:r>
              <a:rPr lang="en-US" dirty="0" smtClean="0"/>
              <a:t> sort </a:t>
            </a:r>
            <a:r>
              <a:rPr lang="en-US" dirty="0" smtClean="0">
                <a:sym typeface="Wingdings" pitchFamily="2" charset="2"/>
              </a:rPr>
              <a:t></a:t>
            </a:r>
            <a:r>
              <a:rPr lang="en-US" dirty="0" smtClean="0"/>
              <a:t> by tree order </a:t>
            </a:r>
          </a:p>
          <a:p>
            <a:endParaRPr lang="en-US" dirty="0"/>
          </a:p>
        </p:txBody>
      </p:sp>
      <p:pic>
        <p:nvPicPr>
          <p:cNvPr id="14" name="Content Placeholder 13" descr="jalview_0.png"/>
          <p:cNvPicPr>
            <a:picLocks noGrp="1" noChangeAspect="1"/>
          </p:cNvPicPr>
          <p:nvPr>
            <p:ph sz="quarter" idx="2"/>
          </p:nvPr>
        </p:nvPicPr>
        <p:blipFill>
          <a:blip r:embed="rId2" cstate="print"/>
          <a:stretch>
            <a:fillRect/>
          </a:stretch>
        </p:blipFill>
        <p:spPr>
          <a:xfrm>
            <a:off x="4845050" y="2481441"/>
            <a:ext cx="3886200" cy="2787293"/>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err="1" smtClean="0"/>
              <a:t>Jalview</a:t>
            </a:r>
            <a:r>
              <a:rPr lang="en-US" dirty="0" smtClean="0"/>
              <a:t> video</a:t>
            </a:r>
            <a:endParaRPr lang="en-AU" dirty="0"/>
          </a:p>
        </p:txBody>
      </p:sp>
      <p:sp>
        <p:nvSpPr>
          <p:cNvPr id="10" name="Content Placeholder 9"/>
          <p:cNvSpPr>
            <a:spLocks noGrp="1"/>
          </p:cNvSpPr>
          <p:nvPr>
            <p:ph sz="quarter" idx="1"/>
          </p:nvPr>
        </p:nvSpPr>
        <p:spPr/>
        <p:txBody>
          <a:bodyPr>
            <a:normAutofit/>
          </a:bodyPr>
          <a:lstStyle/>
          <a:p>
            <a:pPr>
              <a:buNone/>
            </a:pPr>
            <a:r>
              <a:rPr lang="en-US" dirty="0" smtClean="0"/>
              <a:t>Select a file format appropriate for you from here: </a:t>
            </a:r>
            <a:r>
              <a:rPr lang="en-US" dirty="0" smtClean="0">
                <a:hlinkClick r:id="rId2"/>
              </a:rPr>
              <a:t>http://insectacentral.org/rd/57bd4b3da5edd8e98dd725b3a7339eab</a:t>
            </a:r>
            <a:r>
              <a:rPr lang="en-US" dirty="0" smtClean="0"/>
              <a:t> </a:t>
            </a:r>
          </a:p>
          <a:p>
            <a:r>
              <a:rPr lang="en-US" dirty="0" smtClean="0"/>
              <a:t>.avi  - big file; should work everywhere</a:t>
            </a:r>
          </a:p>
          <a:p>
            <a:r>
              <a:rPr lang="en-US" dirty="0" smtClean="0"/>
              <a:t>.mp4 - small file may not work on some systems</a:t>
            </a:r>
          </a:p>
          <a:p>
            <a:r>
              <a:rPr lang="en-US" dirty="0" smtClean="0"/>
              <a:t>Tip: can use the </a:t>
            </a:r>
            <a:r>
              <a:rPr lang="en-US" dirty="0" err="1" smtClean="0"/>
              <a:t>videolan</a:t>
            </a:r>
            <a:r>
              <a:rPr lang="en-US" dirty="0" smtClean="0"/>
              <a:t> to not worry again about video formats (made by </a:t>
            </a:r>
            <a:r>
              <a:rPr lang="en-US" dirty="0" err="1" smtClean="0"/>
              <a:t>french</a:t>
            </a:r>
            <a:r>
              <a:rPr lang="en-US" dirty="0" smtClean="0"/>
              <a:t> academics): </a:t>
            </a:r>
          </a:p>
          <a:p>
            <a:pPr lvl="1"/>
            <a:r>
              <a:rPr lang="en-US" dirty="0" smtClean="0">
                <a:hlinkClick r:id="rId3"/>
              </a:rPr>
              <a:t>http://www.videolan.org/vlc/download-windows.html</a:t>
            </a:r>
            <a:endParaRPr lang="en-US" dirty="0" smtClean="0"/>
          </a:p>
          <a:p>
            <a:pPr lvl="1"/>
            <a:r>
              <a:rPr lang="en-US" dirty="0" smtClean="0">
                <a:hlinkClick r:id="rId4"/>
              </a:rPr>
              <a:t>http://www.videolan.org/vlc/download-macosx.html</a:t>
            </a:r>
            <a:r>
              <a:rPr lang="en-US" dirty="0" smtClean="0"/>
              <a:t> </a:t>
            </a:r>
          </a:p>
          <a:p>
            <a:endParaRPr lang="en-US" dirty="0" smtClean="0"/>
          </a:p>
          <a:p>
            <a:endParaRPr lang="en-US" dirty="0" smtClean="0"/>
          </a:p>
          <a:p>
            <a:endParaRPr lang="en-US" dirty="0" smtClean="0"/>
          </a:p>
          <a:p>
            <a:endParaRPr lang="en-AU"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smtClean="0"/>
              <a:t>User navigation</a:t>
            </a:r>
            <a:endParaRPr lang="en-AU" dirty="0"/>
          </a:p>
        </p:txBody>
      </p:sp>
      <p:sp>
        <p:nvSpPr>
          <p:cNvPr id="9" name="Content Placeholder 8"/>
          <p:cNvSpPr>
            <a:spLocks noGrp="1"/>
          </p:cNvSpPr>
          <p:nvPr>
            <p:ph sz="quarter" idx="1"/>
          </p:nvPr>
        </p:nvSpPr>
        <p:spPr/>
        <p:txBody>
          <a:bodyPr>
            <a:normAutofit fontScale="85000" lnSpcReduction="20000"/>
          </a:bodyPr>
          <a:lstStyle/>
          <a:p>
            <a:r>
              <a:rPr lang="en-US" dirty="0" smtClean="0"/>
              <a:t>If you zoom far enough, you can view the reference sequence nucleotides</a:t>
            </a:r>
          </a:p>
          <a:p>
            <a:r>
              <a:rPr lang="en-US" dirty="0" smtClean="0"/>
              <a:t>With the sequence viewable, you will see the genomic DNA sequence in both directions and the protein translations in all six frames.</a:t>
            </a:r>
          </a:p>
          <a:p>
            <a:r>
              <a:rPr lang="en-US" dirty="0" smtClean="0"/>
              <a:t>Use the View button to display only forward strand or </a:t>
            </a:r>
            <a:r>
              <a:rPr lang="en-US" dirty="0" err="1" smtClean="0"/>
              <a:t>colour</a:t>
            </a:r>
            <a:r>
              <a:rPr lang="en-US" dirty="0" smtClean="0"/>
              <a:t> by CDS frame</a:t>
            </a:r>
          </a:p>
        </p:txBody>
      </p:sp>
      <p:pic>
        <p:nvPicPr>
          <p:cNvPr id="16" name="Content Placeholder 15" descr="pic4.png"/>
          <p:cNvPicPr>
            <a:picLocks noGrp="1" noChangeAspect="1"/>
          </p:cNvPicPr>
          <p:nvPr>
            <p:ph sz="quarter" idx="2"/>
          </p:nvPr>
        </p:nvPicPr>
        <p:blipFill>
          <a:blip r:embed="rId2" cstate="print"/>
          <a:stretch>
            <a:fillRect/>
          </a:stretch>
        </p:blipFill>
        <p:spPr>
          <a:xfrm>
            <a:off x="4916721" y="2417945"/>
            <a:ext cx="3742857" cy="2914286"/>
          </a:xfrm>
          <a:prstGeom prst="rect">
            <a:avLst/>
          </a:prstGeom>
        </p:spPr>
      </p:pic>
      <p:pic>
        <p:nvPicPr>
          <p:cNvPr id="17" name="Picture 16" descr="webapollo_2d.png"/>
          <p:cNvPicPr>
            <a:picLocks noChangeAspect="1"/>
          </p:cNvPicPr>
          <p:nvPr/>
        </p:nvPicPr>
        <p:blipFill>
          <a:blip r:embed="rId3" cstate="print"/>
          <a:srcRect/>
          <a:stretch>
            <a:fillRect/>
          </a:stretch>
        </p:blipFill>
        <p:spPr>
          <a:xfrm>
            <a:off x="0" y="6096000"/>
            <a:ext cx="9144000" cy="742310"/>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US" dirty="0" smtClean="0"/>
              <a:t>User navigation</a:t>
            </a:r>
            <a:endParaRPr lang="en-AU" dirty="0"/>
          </a:p>
        </p:txBody>
      </p:sp>
      <p:sp>
        <p:nvSpPr>
          <p:cNvPr id="9" name="Content Placeholder 8"/>
          <p:cNvSpPr>
            <a:spLocks noGrp="1"/>
          </p:cNvSpPr>
          <p:nvPr>
            <p:ph sz="quarter" idx="1"/>
          </p:nvPr>
        </p:nvSpPr>
        <p:spPr>
          <a:xfrm>
            <a:off x="609600" y="1600200"/>
            <a:ext cx="8305800" cy="2133600"/>
          </a:xfrm>
        </p:spPr>
        <p:txBody>
          <a:bodyPr>
            <a:noAutofit/>
          </a:bodyPr>
          <a:lstStyle/>
          <a:p>
            <a:r>
              <a:rPr lang="en-US" sz="2000" dirty="0" smtClean="0"/>
              <a:t>You can zoom in/out with keyboard: shift + arrow keys up/down</a:t>
            </a:r>
          </a:p>
          <a:p>
            <a:r>
              <a:rPr lang="en-US" sz="2000" dirty="0" smtClean="0"/>
              <a:t>You can pan left and right with: clicking on the navigation arrows or pressing ‘left’/‘right’ arrows on keyboard. You can press down shift and use the keyboard arrows to make it go faster. </a:t>
            </a:r>
          </a:p>
          <a:p>
            <a:r>
              <a:rPr lang="en-US" sz="2000" dirty="0" smtClean="0"/>
              <a:t>That is, however, very confusing when moving between </a:t>
            </a:r>
            <a:r>
              <a:rPr lang="en-US" sz="2000" dirty="0" err="1" smtClean="0"/>
              <a:t>exons</a:t>
            </a:r>
            <a:r>
              <a:rPr lang="en-US" sz="2000" dirty="0" smtClean="0"/>
              <a:t>. </a:t>
            </a:r>
            <a:r>
              <a:rPr lang="en-US" sz="1700" dirty="0" smtClean="0"/>
              <a:t>You can now select a gene on </a:t>
            </a:r>
            <a:r>
              <a:rPr lang="en-US" sz="1700" dirty="0" smtClean="0"/>
              <a:t>‘User-created annotations’ </a:t>
            </a:r>
            <a:r>
              <a:rPr lang="en-US" sz="1700" dirty="0" smtClean="0"/>
              <a:t>track and press [ or ] to jump to the next exon</a:t>
            </a:r>
          </a:p>
        </p:txBody>
      </p:sp>
      <p:pic>
        <p:nvPicPr>
          <p:cNvPr id="7" name="Picture 6" descr="webapollo_4.png"/>
          <p:cNvPicPr>
            <a:picLocks noChangeAspect="1"/>
          </p:cNvPicPr>
          <p:nvPr/>
        </p:nvPicPr>
        <p:blipFill>
          <a:blip r:embed="rId2" cstate="print"/>
          <a:srcRect/>
          <a:stretch>
            <a:fillRect/>
          </a:stretch>
        </p:blipFill>
        <p:spPr>
          <a:xfrm>
            <a:off x="729023" y="4114800"/>
            <a:ext cx="6509977" cy="929143"/>
          </a:xfrm>
          <a:prstGeom prst="rect">
            <a:avLst/>
          </a:prstGeom>
        </p:spPr>
      </p:pic>
      <p:sp>
        <p:nvSpPr>
          <p:cNvPr id="10" name="Rectangular Callout 9"/>
          <p:cNvSpPr/>
          <p:nvPr/>
        </p:nvSpPr>
        <p:spPr>
          <a:xfrm>
            <a:off x="762000" y="5181600"/>
            <a:ext cx="6172200" cy="838200"/>
          </a:xfrm>
          <a:prstGeom prst="wedgeRectCallout">
            <a:avLst>
              <a:gd name="adj1" fmla="val 54476"/>
              <a:gd name="adj2" fmla="val 409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For example, this gene has a &gt; 25kb intron: lots of panning! So I zoom OUT, then PAN and then select the </a:t>
            </a:r>
            <a:r>
              <a:rPr lang="en-US" dirty="0" err="1" smtClean="0"/>
              <a:t>exon</a:t>
            </a:r>
            <a:r>
              <a:rPr lang="en-US" dirty="0" smtClean="0"/>
              <a:t> and ‘zoom to base level’ again (or you can zoom in manually).</a:t>
            </a:r>
          </a:p>
        </p:txBody>
      </p:sp>
      <p:pic>
        <p:nvPicPr>
          <p:cNvPr id="25" name="Picture 2"/>
          <p:cNvPicPr>
            <a:picLocks noChangeAspect="1" noChangeArrowheads="1"/>
          </p:cNvPicPr>
          <p:nvPr/>
        </p:nvPicPr>
        <p:blipFill>
          <a:blip r:embed="rId3" cstate="print"/>
          <a:srcRect/>
          <a:stretch>
            <a:fillRect/>
          </a:stretch>
        </p:blipFill>
        <p:spPr bwMode="auto">
          <a:xfrm>
            <a:off x="7162800" y="5715000"/>
            <a:ext cx="676275" cy="10191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(from Web Apollo demo)</a:t>
            </a:r>
            <a:endParaRPr lang="en-US" dirty="0"/>
          </a:p>
        </p:txBody>
      </p:sp>
      <p:sp>
        <p:nvSpPr>
          <p:cNvPr id="7" name="Title 6"/>
          <p:cNvSpPr>
            <a:spLocks noGrp="1"/>
          </p:cNvSpPr>
          <p:nvPr>
            <p:ph type="title"/>
          </p:nvPr>
        </p:nvSpPr>
        <p:spPr/>
        <p:txBody>
          <a:bodyPr/>
          <a:lstStyle/>
          <a:p>
            <a:r>
              <a:rPr lang="en-US" dirty="0" smtClean="0"/>
              <a:t>Examples</a:t>
            </a:r>
            <a:endParaRPr lang="en-AU"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Simple Cases</a:t>
            </a:r>
            <a:endParaRPr lang="en-AU" dirty="0"/>
          </a:p>
        </p:txBody>
      </p:sp>
      <p:sp>
        <p:nvSpPr>
          <p:cNvPr id="5" name="Content Placeholder 4"/>
          <p:cNvSpPr>
            <a:spLocks noGrp="1"/>
          </p:cNvSpPr>
          <p:nvPr>
            <p:ph sz="quarter" idx="1"/>
          </p:nvPr>
        </p:nvSpPr>
        <p:spPr/>
        <p:txBody>
          <a:bodyPr>
            <a:normAutofit/>
          </a:bodyPr>
          <a:lstStyle/>
          <a:p>
            <a:r>
              <a:rPr lang="en-US" dirty="0" smtClean="0"/>
              <a:t>In our definition of “simple case”, the predicted gene model is correct or nearly correct, and this model is supported by evidence that completely or mostly agrees with the prediction. Evidence that extends beyond the predicted model is assumed to be non-coding sequence. The following sections describe simple modifications. </a:t>
            </a:r>
          </a:p>
          <a:p>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normAutofit/>
          </a:bodyPr>
          <a:lstStyle/>
          <a:p>
            <a:r>
              <a:rPr lang="en-US" dirty="0" smtClean="0"/>
              <a:t>Adding </a:t>
            </a:r>
            <a:r>
              <a:rPr lang="en-US" dirty="0" err="1" smtClean="0"/>
              <a:t>exons</a:t>
            </a:r>
            <a:endParaRPr lang="en-AU" dirty="0"/>
          </a:p>
        </p:txBody>
      </p:sp>
      <p:sp>
        <p:nvSpPr>
          <p:cNvPr id="5" name="Content Placeholder 4"/>
          <p:cNvSpPr>
            <a:spLocks noGrp="1"/>
          </p:cNvSpPr>
          <p:nvPr>
            <p:ph sz="quarter" idx="1"/>
          </p:nvPr>
        </p:nvSpPr>
        <p:spPr/>
        <p:txBody>
          <a:bodyPr>
            <a:normAutofit fontScale="85000" lnSpcReduction="10000"/>
          </a:bodyPr>
          <a:lstStyle/>
          <a:p>
            <a:r>
              <a:rPr lang="en-US" dirty="0" smtClean="0"/>
              <a:t>You may select and drag the putative new exon from a track, and add it directly to an annotated transcript in the 'User-created annotations' area. </a:t>
            </a:r>
          </a:p>
          <a:p>
            <a:r>
              <a:rPr lang="en-US" dirty="0" smtClean="0"/>
              <a:t>Click the exon and, holding your finger on the mouse button, drag the cursor until it touches the receiving transcript. </a:t>
            </a:r>
          </a:p>
          <a:p>
            <a:r>
              <a:rPr lang="en-US" dirty="0" smtClean="0"/>
              <a:t>The receiving transcript will be highlighted in dark green when it is okay to release the mouse button. Once you release the mouse button, the additional exon becomes attached to the receiving transcript. </a:t>
            </a:r>
          </a:p>
          <a:p>
            <a:r>
              <a:rPr lang="en-US" dirty="0" smtClean="0"/>
              <a:t>If the receiving transcript is on the opposite strand of the strand on from which you selected the new exon, a dialog box will ask you to confirm.</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normAutofit/>
          </a:bodyPr>
          <a:lstStyle/>
          <a:p>
            <a:r>
              <a:rPr lang="en-US" dirty="0" smtClean="0"/>
              <a:t>Adding </a:t>
            </a:r>
            <a:r>
              <a:rPr lang="en-US" dirty="0" err="1" smtClean="0"/>
              <a:t>exons</a:t>
            </a:r>
            <a:endParaRPr lang="en-AU" dirty="0"/>
          </a:p>
        </p:txBody>
      </p:sp>
      <p:sp>
        <p:nvSpPr>
          <p:cNvPr id="5" name="Content Placeholder 4"/>
          <p:cNvSpPr>
            <a:spLocks noGrp="1"/>
          </p:cNvSpPr>
          <p:nvPr>
            <p:ph sz="quarter" idx="1"/>
          </p:nvPr>
        </p:nvSpPr>
        <p:spPr/>
        <p:txBody>
          <a:bodyPr>
            <a:normAutofit/>
          </a:bodyPr>
          <a:lstStyle/>
          <a:p>
            <a:r>
              <a:rPr lang="en-US" dirty="0" smtClean="0"/>
              <a:t>Each time you add an exon region, whether by extension or adding an exon, Web Apollo recalculates the longest ORF, identifying Start and Stop signals, allowing you to determine whether a stop </a:t>
            </a:r>
            <a:r>
              <a:rPr lang="en-US" dirty="0" err="1" smtClean="0"/>
              <a:t>codon</a:t>
            </a:r>
            <a:r>
              <a:rPr lang="en-US" dirty="0" smtClean="0"/>
              <a:t> has been incorporated after each editing step.</a:t>
            </a:r>
            <a:endParaRPr lang="en-US" dirty="0"/>
          </a:p>
        </p:txBody>
      </p:sp>
      <p:sp>
        <p:nvSpPr>
          <p:cNvPr id="7" name="Rectangular Callout 6"/>
          <p:cNvSpPr/>
          <p:nvPr/>
        </p:nvSpPr>
        <p:spPr>
          <a:xfrm>
            <a:off x="914400" y="4343400"/>
            <a:ext cx="8153400" cy="1981200"/>
          </a:xfrm>
          <a:prstGeom prst="wedgeRectCallout">
            <a:avLst>
              <a:gd name="adj1" fmla="val -52255"/>
              <a:gd name="adj2" fmla="val 322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Web Apollo demands that an </a:t>
            </a:r>
            <a:r>
              <a:rPr lang="en-US" sz="1200" dirty="0" err="1" smtClean="0"/>
              <a:t>exon</a:t>
            </a:r>
            <a:r>
              <a:rPr lang="en-US" sz="1200" dirty="0" smtClean="0"/>
              <a:t> already exists as an evidence in one of the tracks. You could provide a text file in GFF format and select File </a:t>
            </a:r>
            <a:r>
              <a:rPr lang="en-US" sz="1200" dirty="0" smtClean="0">
                <a:sym typeface="Wingdings" pitchFamily="2" charset="2"/>
              </a:rPr>
              <a:t> </a:t>
            </a:r>
            <a:r>
              <a:rPr lang="en-US" sz="1200" dirty="0" smtClean="0"/>
              <a:t>Open. GFF is a simple text file delimited by TABs, one line for each genomic ‘feature’: column 1 is the name of the scaffold; then some text (irrelevant), then ‘</a:t>
            </a:r>
            <a:r>
              <a:rPr lang="en-US" sz="1200" dirty="0" err="1" smtClean="0"/>
              <a:t>exon</a:t>
            </a:r>
            <a:r>
              <a:rPr lang="en-US" sz="1200" dirty="0" smtClean="0"/>
              <a:t>’, then start, stop, strand as + or -, a dot, another dot, and Name=some name</a:t>
            </a:r>
          </a:p>
          <a:p>
            <a:r>
              <a:rPr lang="en-US" sz="1200" dirty="0" smtClean="0">
                <a:cs typeface="Consolas" pitchFamily="49" charset="0"/>
              </a:rPr>
              <a:t>Example:</a:t>
            </a:r>
          </a:p>
          <a:p>
            <a:r>
              <a:rPr lang="en-US" sz="1100" dirty="0" smtClean="0">
                <a:latin typeface="Consolas" pitchFamily="49" charset="0"/>
                <a:cs typeface="Consolas" pitchFamily="49" charset="0"/>
              </a:rPr>
              <a:t>scaffold_88	Qratore	</a:t>
            </a:r>
            <a:r>
              <a:rPr lang="en-US" sz="1100" dirty="0" err="1" smtClean="0">
                <a:latin typeface="Consolas" pitchFamily="49" charset="0"/>
                <a:cs typeface="Consolas" pitchFamily="49" charset="0"/>
              </a:rPr>
              <a:t>exon</a:t>
            </a:r>
            <a:r>
              <a:rPr lang="en-US" sz="1100" dirty="0" smtClean="0">
                <a:latin typeface="Consolas" pitchFamily="49" charset="0"/>
                <a:cs typeface="Consolas" pitchFamily="49" charset="0"/>
              </a:rPr>
              <a:t>	21	2111	+	.	.	Name=bob</a:t>
            </a:r>
          </a:p>
          <a:p>
            <a:r>
              <a:rPr lang="en-US" sz="1100" dirty="0" smtClean="0">
                <a:latin typeface="Consolas" pitchFamily="49" charset="0"/>
                <a:cs typeface="Consolas" pitchFamily="49" charset="0"/>
              </a:rPr>
              <a:t>scaffold_88	Qratore	</a:t>
            </a:r>
            <a:r>
              <a:rPr lang="en-US" sz="1100" dirty="0" err="1" smtClean="0">
                <a:latin typeface="Consolas" pitchFamily="49" charset="0"/>
                <a:cs typeface="Consolas" pitchFamily="49" charset="0"/>
              </a:rPr>
              <a:t>exon</a:t>
            </a:r>
            <a:r>
              <a:rPr lang="en-US" sz="1100" dirty="0" smtClean="0">
                <a:latin typeface="Consolas" pitchFamily="49" charset="0"/>
                <a:cs typeface="Consolas" pitchFamily="49" charset="0"/>
              </a:rPr>
              <a:t>	2201	5111	+	.	.	Name=</a:t>
            </a:r>
            <a:r>
              <a:rPr lang="en-US" sz="1100" dirty="0" err="1" smtClean="0">
                <a:latin typeface="Consolas" pitchFamily="49" charset="0"/>
                <a:cs typeface="Consolas" pitchFamily="49" charset="0"/>
              </a:rPr>
              <a:t>rad</a:t>
            </a:r>
            <a:endParaRPr lang="en-US" sz="1100" dirty="0" smtClean="0">
              <a:latin typeface="Consolas" pitchFamily="49" charset="0"/>
              <a:cs typeface="Consolas" pitchFamily="49" charset="0"/>
            </a:endParaRPr>
          </a:p>
          <a:p>
            <a:endParaRPr lang="en-US" sz="1200" dirty="0" smtClean="0"/>
          </a:p>
        </p:txBody>
      </p:sp>
      <p:pic>
        <p:nvPicPr>
          <p:cNvPr id="24" name="Picture 2"/>
          <p:cNvPicPr>
            <a:picLocks noChangeAspect="1" noChangeArrowheads="1"/>
          </p:cNvPicPr>
          <p:nvPr/>
        </p:nvPicPr>
        <p:blipFill>
          <a:blip r:embed="rId2" cstate="print"/>
          <a:srcRect/>
          <a:stretch>
            <a:fillRect/>
          </a:stretch>
        </p:blipFill>
        <p:spPr bwMode="auto">
          <a:xfrm flipH="1">
            <a:off x="85725" y="5762625"/>
            <a:ext cx="676275" cy="10191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p:txBody>
          <a:bodyPr>
            <a:normAutofit/>
          </a:bodyPr>
          <a:lstStyle/>
          <a:p>
            <a:r>
              <a:rPr lang="en-US" dirty="0" smtClean="0"/>
              <a:t>Adding UTRs</a:t>
            </a:r>
            <a:endParaRPr lang="en-AU" dirty="0"/>
          </a:p>
        </p:txBody>
      </p:sp>
      <p:sp>
        <p:nvSpPr>
          <p:cNvPr id="5" name="Content Placeholder 4"/>
          <p:cNvSpPr>
            <a:spLocks noGrp="1"/>
          </p:cNvSpPr>
          <p:nvPr>
            <p:ph sz="quarter" idx="1"/>
          </p:nvPr>
        </p:nvSpPr>
        <p:spPr/>
        <p:txBody>
          <a:bodyPr>
            <a:normAutofit fontScale="62500" lnSpcReduction="20000"/>
          </a:bodyPr>
          <a:lstStyle/>
          <a:p>
            <a:r>
              <a:rPr lang="en-US" dirty="0" smtClean="0"/>
              <a:t>Gene predictions may or may not include UTRs. If transcript alignment data are available and extend beyond your original annotation, you may extend or add UTRs. </a:t>
            </a:r>
          </a:p>
          <a:p>
            <a:pPr marL="457200" indent="-457200">
              <a:buSzPct val="100000"/>
              <a:buFont typeface="+mj-lt"/>
              <a:buAutoNum type="arabicPeriod"/>
            </a:pPr>
            <a:r>
              <a:rPr lang="en-US" dirty="0" smtClean="0"/>
              <a:t>First, position the cursor at the beginning of the </a:t>
            </a:r>
            <a:r>
              <a:rPr lang="en-US" dirty="0" err="1" smtClean="0"/>
              <a:t>exon</a:t>
            </a:r>
            <a:r>
              <a:rPr lang="en-US" dirty="0" smtClean="0"/>
              <a:t> that needs to be extended and right click to show the options on the menu and choose to ‘Zoom to base level’. </a:t>
            </a:r>
          </a:p>
          <a:p>
            <a:pPr marL="457200" indent="-457200">
              <a:buSzPct val="100000"/>
              <a:buFont typeface="+mj-lt"/>
              <a:buAutoNum type="arabicPeriod"/>
            </a:pPr>
            <a:r>
              <a:rPr lang="en-US" dirty="0" smtClean="0"/>
              <a:t>Place the cursor over the edge of the </a:t>
            </a:r>
            <a:r>
              <a:rPr lang="en-US" dirty="0" err="1" smtClean="0"/>
              <a:t>exon</a:t>
            </a:r>
            <a:r>
              <a:rPr lang="en-US" dirty="0" smtClean="0"/>
              <a:t> (5’ or 3’ end </a:t>
            </a:r>
            <a:r>
              <a:rPr lang="en-US" dirty="0" err="1" smtClean="0"/>
              <a:t>exon</a:t>
            </a:r>
            <a:r>
              <a:rPr lang="en-US" dirty="0" smtClean="0"/>
              <a:t> as needed) until it becomes a black arrow then click and drag the edge of the </a:t>
            </a:r>
            <a:r>
              <a:rPr lang="en-US" dirty="0" err="1" smtClean="0"/>
              <a:t>exon</a:t>
            </a:r>
            <a:r>
              <a:rPr lang="en-US" dirty="0" smtClean="0"/>
              <a:t> to the new coordinate position that includes the UTR. </a:t>
            </a:r>
          </a:p>
        </p:txBody>
      </p:sp>
      <p:sp>
        <p:nvSpPr>
          <p:cNvPr id="8" name="Rectangle 7"/>
          <p:cNvSpPr/>
          <p:nvPr/>
        </p:nvSpPr>
        <p:spPr>
          <a:xfrm>
            <a:off x="5029200" y="3777496"/>
            <a:ext cx="3657600" cy="1446550"/>
          </a:xfrm>
          <a:prstGeom prst="rect">
            <a:avLst/>
          </a:prstGeom>
        </p:spPr>
        <p:txBody>
          <a:bodyPr wrap="square">
            <a:spAutoFit/>
          </a:bodyPr>
          <a:lstStyle/>
          <a:p>
            <a:r>
              <a:rPr lang="en-US" sz="1100" dirty="0" smtClean="0"/>
              <a:t>View zoomed to base level. The DNA track and annotation track are visible. The DNA track includes the sense strand (top) and anti-sense strand (bottom). The six reading frames flank the DNA track, with the three forward frames above and the three reverse frames below. The </a:t>
            </a:r>
            <a:r>
              <a:rPr lang="en-US" sz="1100" dirty="0" smtClean="0"/>
              <a:t>“u</a:t>
            </a:r>
            <a:r>
              <a:rPr lang="en-US" sz="1100" dirty="0" smtClean="0"/>
              <a:t>ser-created annotations” track </a:t>
            </a:r>
            <a:r>
              <a:rPr lang="en-US" sz="1100" dirty="0" smtClean="0"/>
              <a:t>shows the terminal end of an annotation. The green rectangle highlights the location of the nucleotide residues in the ‘Stop’ signal.</a:t>
            </a:r>
            <a:endParaRPr lang="en-US" sz="1100" dirty="0"/>
          </a:p>
        </p:txBody>
      </p:sp>
      <p:sp>
        <p:nvSpPr>
          <p:cNvPr id="13" name="Rectangular Callout 12"/>
          <p:cNvSpPr/>
          <p:nvPr/>
        </p:nvSpPr>
        <p:spPr>
          <a:xfrm>
            <a:off x="1219200" y="5334000"/>
            <a:ext cx="4876800" cy="838200"/>
          </a:xfrm>
          <a:prstGeom prst="wedgeRectCallout">
            <a:avLst>
              <a:gd name="adj1" fmla="val -55403"/>
              <a:gd name="adj2" fmla="val 204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smtClean="0"/>
              <a:t>To add a new spliced UTR to an existing annotation follow the procedure for adding an </a:t>
            </a:r>
            <a:r>
              <a:rPr lang="en-US" dirty="0" err="1" smtClean="0"/>
              <a:t>exon</a:t>
            </a:r>
            <a:r>
              <a:rPr lang="en-US" dirty="0" smtClean="0"/>
              <a:t>.</a:t>
            </a:r>
            <a:endParaRPr lang="en-US" dirty="0"/>
          </a:p>
        </p:txBody>
      </p:sp>
      <p:pic>
        <p:nvPicPr>
          <p:cNvPr id="26" name="Picture 2"/>
          <p:cNvPicPr>
            <a:picLocks noChangeAspect="1" noChangeArrowheads="1"/>
          </p:cNvPicPr>
          <p:nvPr/>
        </p:nvPicPr>
        <p:blipFill>
          <a:blip r:embed="rId2" cstate="print"/>
          <a:srcRect/>
          <a:stretch>
            <a:fillRect/>
          </a:stretch>
        </p:blipFill>
        <p:spPr bwMode="auto">
          <a:xfrm flipH="1">
            <a:off x="304800" y="5715000"/>
            <a:ext cx="676275" cy="1019175"/>
          </a:xfrm>
          <a:prstGeom prst="rect">
            <a:avLst/>
          </a:prstGeom>
          <a:noFill/>
          <a:ln w="9525">
            <a:noFill/>
            <a:miter lim="800000"/>
            <a:headEnd/>
            <a:tailEnd/>
          </a:ln>
          <a:effectLst/>
        </p:spPr>
      </p:pic>
      <p:pic>
        <p:nvPicPr>
          <p:cNvPr id="29" name="Content Placeholder 28"/>
          <p:cNvPicPr>
            <a:picLocks noGrp="1" noChangeAspect="1"/>
          </p:cNvPicPr>
          <p:nvPr>
            <p:ph sz="quarter" idx="2"/>
          </p:nvPr>
        </p:nvPicPr>
        <p:blipFill>
          <a:blip r:embed="rId3" cstate="print">
            <a:extLst>
              <a:ext uri="{28A0092B-C50C-407E-A947-70E740481C1C}">
                <a14:useLocalDpi xmlns:ve="http://schemas.openxmlformats.org/markup-compatibility/2006"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xmlns:pic="http://schemas.openxmlformats.org/drawingml/2006/picture" xmlns:lc="http://schemas.openxmlformats.org/drawingml/2006/lockedCanvas" val="0"/>
              </a:ext>
            </a:extLst>
          </a:blip>
          <a:stretch>
            <a:fillRect/>
          </a:stretch>
        </p:blipFill>
        <p:spPr>
          <a:xfrm>
            <a:off x="5334000" y="1600200"/>
            <a:ext cx="2979048" cy="2064762"/>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lang="en-US" dirty="0" smtClean="0"/>
              <a:t>Exon structure integrity</a:t>
            </a:r>
            <a:endParaRPr lang="en-AU" dirty="0"/>
          </a:p>
        </p:txBody>
      </p:sp>
      <p:sp>
        <p:nvSpPr>
          <p:cNvPr id="5" name="Content Placeholder 4"/>
          <p:cNvSpPr>
            <a:spLocks noGrp="1"/>
          </p:cNvSpPr>
          <p:nvPr>
            <p:ph sz="quarter" idx="1"/>
          </p:nvPr>
        </p:nvSpPr>
        <p:spPr/>
        <p:txBody>
          <a:bodyPr>
            <a:normAutofit fontScale="70000" lnSpcReduction="20000"/>
          </a:bodyPr>
          <a:lstStyle/>
          <a:p>
            <a:pPr marL="457200" indent="-457200">
              <a:buSzPct val="100000"/>
              <a:buFont typeface="+mj-lt"/>
              <a:buAutoNum type="arabicPeriod"/>
            </a:pPr>
            <a:r>
              <a:rPr lang="en-US" dirty="0" smtClean="0"/>
              <a:t>Zoom in sufficiently to clearly resolve each </a:t>
            </a:r>
            <a:r>
              <a:rPr lang="en-US" dirty="0" err="1" smtClean="0"/>
              <a:t>exon</a:t>
            </a:r>
            <a:r>
              <a:rPr lang="en-US" dirty="0" smtClean="0"/>
              <a:t> as a distinct rectangle. </a:t>
            </a:r>
          </a:p>
          <a:p>
            <a:pPr marL="457200" indent="-457200">
              <a:buSzPct val="100000"/>
              <a:buFont typeface="+mj-lt"/>
              <a:buAutoNum type="arabicPeriod"/>
            </a:pPr>
            <a:r>
              <a:rPr lang="en-US" dirty="0" smtClean="0"/>
              <a:t>When two </a:t>
            </a:r>
            <a:r>
              <a:rPr lang="en-US" dirty="0" err="1" smtClean="0"/>
              <a:t>exons</a:t>
            </a:r>
            <a:r>
              <a:rPr lang="en-US" dirty="0" smtClean="0"/>
              <a:t> from different tracks share the same start and/or end coordinates, users will see a red bar appear at the edge of the </a:t>
            </a:r>
            <a:r>
              <a:rPr lang="en-US" dirty="0" err="1" smtClean="0"/>
              <a:t>exon</a:t>
            </a:r>
            <a:r>
              <a:rPr lang="en-US" dirty="0" smtClean="0"/>
              <a:t>. </a:t>
            </a:r>
          </a:p>
          <a:p>
            <a:pPr marL="457200" indent="-457200">
              <a:buSzPct val="100000"/>
              <a:buFont typeface="+mj-lt"/>
              <a:buAutoNum type="arabicPeriod"/>
            </a:pPr>
            <a:r>
              <a:rPr lang="en-US" dirty="0" smtClean="0"/>
              <a:t>Use this ‘</a:t>
            </a:r>
            <a:r>
              <a:rPr lang="en-US" i="1" dirty="0" smtClean="0"/>
              <a:t>edge-matching’</a:t>
            </a:r>
            <a:r>
              <a:rPr lang="en-US" dirty="0" smtClean="0"/>
              <a:t> function by either selecting the whole annotation or one </a:t>
            </a:r>
            <a:r>
              <a:rPr lang="en-US" dirty="0" err="1" smtClean="0"/>
              <a:t>exon</a:t>
            </a:r>
            <a:r>
              <a:rPr lang="en-US" dirty="0" smtClean="0"/>
              <a:t> at a time. Scrolling along the length of the annotation, </a:t>
            </a:r>
            <a:r>
              <a:rPr lang="en-US" dirty="0" err="1" smtClean="0"/>
              <a:t>exon</a:t>
            </a:r>
            <a:r>
              <a:rPr lang="en-US" dirty="0" smtClean="0"/>
              <a:t> boundaries may be verified against available </a:t>
            </a:r>
            <a:r>
              <a:rPr lang="en-US" dirty="0" err="1" smtClean="0"/>
              <a:t>cDNA</a:t>
            </a:r>
            <a:r>
              <a:rPr lang="en-US" dirty="0" smtClean="0"/>
              <a:t> data. </a:t>
            </a:r>
          </a:p>
          <a:p>
            <a:pPr marL="457200" indent="-457200">
              <a:buSzPct val="100000"/>
              <a:buFont typeface="+mj-lt"/>
              <a:buAutoNum type="arabicPeriod"/>
            </a:pPr>
            <a:r>
              <a:rPr lang="en-US" dirty="0" smtClean="0"/>
              <a:t>Also note if there are </a:t>
            </a:r>
            <a:r>
              <a:rPr lang="en-US" dirty="0" err="1" smtClean="0"/>
              <a:t>cDNA</a:t>
            </a:r>
            <a:r>
              <a:rPr lang="en-US" dirty="0" smtClean="0"/>
              <a:t> that lack one or more of the annotated </a:t>
            </a:r>
            <a:r>
              <a:rPr lang="en-US" dirty="0" err="1" smtClean="0"/>
              <a:t>exons</a:t>
            </a:r>
            <a:r>
              <a:rPr lang="en-US" dirty="0" smtClean="0"/>
              <a:t> or include additional </a:t>
            </a:r>
            <a:r>
              <a:rPr lang="en-US" dirty="0" err="1" smtClean="0"/>
              <a:t>exons</a:t>
            </a:r>
            <a:r>
              <a:rPr lang="en-US" dirty="0" smtClean="0"/>
              <a:t>. </a:t>
            </a:r>
          </a:p>
          <a:p>
            <a:r>
              <a:rPr lang="en-US" dirty="0" smtClean="0"/>
              <a:t>To change an </a:t>
            </a:r>
            <a:r>
              <a:rPr lang="en-US" dirty="0" err="1" smtClean="0"/>
              <a:t>exon</a:t>
            </a:r>
            <a:r>
              <a:rPr lang="en-US" dirty="0" smtClean="0"/>
              <a:t> boundary that needs to be corrected to match data in the evidence tracks </a:t>
            </a:r>
            <a:r>
              <a:rPr lang="en-US" i="1" dirty="0" smtClean="0"/>
              <a:t>zoom to the base pair level</a:t>
            </a:r>
            <a:r>
              <a:rPr lang="en-US" dirty="0" smtClean="0"/>
              <a:t>, click on the </a:t>
            </a:r>
            <a:r>
              <a:rPr lang="en-US" dirty="0" err="1" smtClean="0"/>
              <a:t>exon</a:t>
            </a:r>
            <a:r>
              <a:rPr lang="en-US" dirty="0" smtClean="0"/>
              <a:t> to select it and place the cursor over the edge of the </a:t>
            </a:r>
            <a:r>
              <a:rPr lang="en-US" dirty="0" err="1" smtClean="0"/>
              <a:t>exon</a:t>
            </a:r>
            <a:r>
              <a:rPr lang="en-US" dirty="0" smtClean="0"/>
              <a:t>. When the cursor changes to an arrow, drag the edge of the </a:t>
            </a:r>
            <a:r>
              <a:rPr lang="en-US" dirty="0" err="1" smtClean="0"/>
              <a:t>exon</a:t>
            </a:r>
            <a:r>
              <a:rPr lang="en-US" dirty="0" smtClean="0"/>
              <a:t> to the desired new coordinates. </a:t>
            </a:r>
          </a:p>
          <a:p>
            <a:pPr>
              <a:buNone/>
            </a:pPr>
            <a:endParaRPr lang="en-US" dirty="0"/>
          </a:p>
        </p:txBody>
      </p:sp>
      <p:sp>
        <p:nvSpPr>
          <p:cNvPr id="12" name="Rectangular Callout 11"/>
          <p:cNvSpPr/>
          <p:nvPr/>
        </p:nvSpPr>
        <p:spPr>
          <a:xfrm>
            <a:off x="1219200" y="5029200"/>
            <a:ext cx="7239000" cy="1219200"/>
          </a:xfrm>
          <a:prstGeom prst="wedgeRectCallout">
            <a:avLst>
              <a:gd name="adj1" fmla="val -51886"/>
              <a:gd name="adj2" fmla="val 179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smtClean="0"/>
              <a:t>In some cases all the data may disagree with the annotation, in other cases some data support the annotation and some of the data support one or more alternative transcripts. Try to annotate as many alternatives transcripts as are well supported by the data.</a:t>
            </a:r>
            <a:endParaRPr lang="en-US" dirty="0"/>
          </a:p>
        </p:txBody>
      </p:sp>
      <p:pic>
        <p:nvPicPr>
          <p:cNvPr id="24" name="Picture 2"/>
          <p:cNvPicPr>
            <a:picLocks noChangeAspect="1" noChangeArrowheads="1"/>
          </p:cNvPicPr>
          <p:nvPr/>
        </p:nvPicPr>
        <p:blipFill>
          <a:blip r:embed="rId2" cstate="print"/>
          <a:srcRect/>
          <a:stretch>
            <a:fillRect/>
          </a:stretch>
        </p:blipFill>
        <p:spPr bwMode="auto">
          <a:xfrm flipH="1">
            <a:off x="457200" y="5638800"/>
            <a:ext cx="676275" cy="10191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2133600"/>
          </a:xfrm>
        </p:spPr>
        <p:txBody>
          <a:bodyPr>
            <a:normAutofit fontScale="85000" lnSpcReduction="20000"/>
          </a:bodyPr>
          <a:lstStyle/>
          <a:p>
            <a:pPr marL="233363" indent="-233363">
              <a:buFont typeface="Arial" pitchFamily="34" charset="0"/>
              <a:buChar char="•"/>
            </a:pPr>
            <a:r>
              <a:rPr lang="en-US" dirty="0" smtClean="0"/>
              <a:t>Lecture: “Genome annotation &amp; community curation”</a:t>
            </a:r>
          </a:p>
          <a:p>
            <a:pPr marL="233363" indent="-233363">
              <a:buFont typeface="Arial" pitchFamily="34" charset="0"/>
              <a:buChar char="•"/>
            </a:pPr>
            <a:r>
              <a:rPr lang="en-US" dirty="0" smtClean="0"/>
              <a:t>Experience with genomic data and genome browsers</a:t>
            </a:r>
          </a:p>
          <a:p>
            <a:pPr marL="233363" indent="-233363">
              <a:buFont typeface="Arial" pitchFamily="34" charset="0"/>
              <a:buChar char="•"/>
            </a:pPr>
            <a:r>
              <a:rPr lang="en-US" dirty="0" smtClean="0"/>
              <a:t>Basic experience with Web Apollo, e.g. the introductory session by Monica Munoz-Torres</a:t>
            </a:r>
          </a:p>
          <a:p>
            <a:pPr marL="233363" indent="-233363">
              <a:buFont typeface="Arial" pitchFamily="34" charset="0"/>
              <a:buChar char="•"/>
            </a:pPr>
            <a:r>
              <a:rPr lang="en-US" dirty="0" smtClean="0"/>
              <a:t>Authorization from Project Leader (</a:t>
            </a:r>
            <a:r>
              <a:rPr lang="en-AU" dirty="0" smtClean="0">
                <a:hlinkClick r:id="rId2"/>
              </a:rPr>
              <a:t>Al Handler</a:t>
            </a:r>
            <a:r>
              <a:rPr lang="en-US" dirty="0" smtClean="0"/>
              <a:t> USDA) and a username/password (</a:t>
            </a:r>
            <a:r>
              <a:rPr lang="en-AU" dirty="0" smtClean="0">
                <a:hlinkClick r:id="rId3"/>
              </a:rPr>
              <a:t>Monica </a:t>
            </a:r>
            <a:r>
              <a:rPr lang="en-AU" dirty="0" err="1" smtClean="0">
                <a:hlinkClick r:id="rId3"/>
              </a:rPr>
              <a:t>Poelchau</a:t>
            </a:r>
            <a:r>
              <a:rPr lang="en-US" dirty="0" smtClean="0"/>
              <a:t> USDA)</a:t>
            </a:r>
          </a:p>
          <a:p>
            <a:pPr marL="233363" indent="-233363">
              <a:buFont typeface="Arial" pitchFamily="34" charset="0"/>
              <a:buChar char="•"/>
            </a:pPr>
            <a:endParaRPr lang="en-US" dirty="0" smtClean="0"/>
          </a:p>
        </p:txBody>
      </p:sp>
      <p:sp>
        <p:nvSpPr>
          <p:cNvPr id="3" name="Title 2"/>
          <p:cNvSpPr>
            <a:spLocks noGrp="1"/>
          </p:cNvSpPr>
          <p:nvPr>
            <p:ph type="title"/>
          </p:nvPr>
        </p:nvSpPr>
        <p:spPr/>
        <p:txBody>
          <a:bodyPr/>
          <a:lstStyle/>
          <a:p>
            <a:r>
              <a:rPr lang="en-US" dirty="0" smtClean="0"/>
              <a:t>Prerequisites for curating</a:t>
            </a:r>
            <a:endParaRPr lang="en-A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normAutofit/>
          </a:bodyPr>
          <a:lstStyle/>
          <a:p>
            <a:r>
              <a:rPr lang="en-US" dirty="0" smtClean="0"/>
              <a:t>Splice sites</a:t>
            </a:r>
            <a:endParaRPr lang="en-AU" dirty="0"/>
          </a:p>
        </p:txBody>
      </p:sp>
      <p:sp>
        <p:nvSpPr>
          <p:cNvPr id="5" name="Content Placeholder 4"/>
          <p:cNvSpPr>
            <a:spLocks noGrp="1"/>
          </p:cNvSpPr>
          <p:nvPr>
            <p:ph sz="quarter" idx="1"/>
          </p:nvPr>
        </p:nvSpPr>
        <p:spPr>
          <a:xfrm>
            <a:off x="4038600" y="1600200"/>
            <a:ext cx="4727448" cy="4495800"/>
          </a:xfrm>
        </p:spPr>
        <p:txBody>
          <a:bodyPr>
            <a:normAutofit fontScale="92500" lnSpcReduction="20000"/>
          </a:bodyPr>
          <a:lstStyle/>
          <a:p>
            <a:r>
              <a:rPr lang="en-US" sz="1800" dirty="0" smtClean="0"/>
              <a:t>If a non-canonical splice site is present, zoom to base level to review it. These do not necessarily need to be corrected, but should be flagged with the appropriate comment. </a:t>
            </a:r>
          </a:p>
          <a:p>
            <a:r>
              <a:rPr lang="en-US" sz="1800" dirty="0" smtClean="0"/>
              <a:t>Some gene prediction algorithm do not recognize GC splice sites and so the intron/</a:t>
            </a:r>
            <a:r>
              <a:rPr lang="en-US" sz="1800" dirty="0" err="1" smtClean="0"/>
              <a:t>exon</a:t>
            </a:r>
            <a:r>
              <a:rPr lang="en-US" sz="1800" dirty="0" smtClean="0"/>
              <a:t> junction may be incorrect. For example, a gene prediction algorithm that does not recognize GC splice donors may have ignored a true GC donor and selected another non-canonical splice site that is less frequently observed in nature. </a:t>
            </a:r>
          </a:p>
          <a:p>
            <a:r>
              <a:rPr lang="en-US" sz="1800" dirty="0" smtClean="0"/>
              <a:t>Therefore, if upon inspection you find a non-canonical splice site that is rarely observed in nature, you may wish to search the region for a more frequent in-frame non-canonical splice site, such as a GC donor. If there is an in-frame site close that is more likely to be the correct splice donor, you may make this adjustment while zoomed at base level. </a:t>
            </a:r>
          </a:p>
          <a:p>
            <a:endParaRPr lang="en-US" sz="1800" dirty="0"/>
          </a:p>
        </p:txBody>
      </p:sp>
      <p:sp>
        <p:nvSpPr>
          <p:cNvPr id="11" name="Rectangle 10"/>
          <p:cNvSpPr/>
          <p:nvPr/>
        </p:nvSpPr>
        <p:spPr>
          <a:xfrm>
            <a:off x="228600" y="3733800"/>
            <a:ext cx="3352800" cy="2031325"/>
          </a:xfrm>
          <a:prstGeom prst="rect">
            <a:avLst/>
          </a:prstGeom>
        </p:spPr>
        <p:txBody>
          <a:bodyPr wrap="square">
            <a:spAutoFit/>
          </a:bodyPr>
          <a:lstStyle/>
          <a:p>
            <a:r>
              <a:rPr lang="en-US" sz="1400" i="1" dirty="0" smtClean="0"/>
              <a:t>Non-canonical splices</a:t>
            </a:r>
            <a:r>
              <a:rPr lang="en-US" sz="1400" dirty="0" smtClean="0"/>
              <a:t> (i.e. not 5’-GT/AG-3’) will be indicated by an orange circle with a white exclamation point inside, placed over the edge of the offending </a:t>
            </a:r>
            <a:r>
              <a:rPr lang="en-US" sz="1400" dirty="0" err="1" smtClean="0"/>
              <a:t>exon</a:t>
            </a:r>
            <a:r>
              <a:rPr lang="en-US" sz="1400" dirty="0" smtClean="0"/>
              <a:t>. </a:t>
            </a:r>
          </a:p>
          <a:p>
            <a:r>
              <a:rPr lang="en-US" sz="1400" dirty="0" smtClean="0"/>
              <a:t>Most insects, including </a:t>
            </a:r>
            <a:r>
              <a:rPr lang="en-US" sz="1400" i="1" dirty="0" err="1" smtClean="0"/>
              <a:t>Helicoverpa</a:t>
            </a:r>
            <a:r>
              <a:rPr lang="en-US" sz="1400" dirty="0" smtClean="0"/>
              <a:t>, have a valid non-canonical site GC-AG. Other non-canonical splice sites are unverified. Web Apollo flags GC splice donors as non-canonical</a:t>
            </a:r>
          </a:p>
        </p:txBody>
      </p:sp>
      <p:sp>
        <p:nvSpPr>
          <p:cNvPr id="17" name="Oval Callout 16"/>
          <p:cNvSpPr/>
          <p:nvPr/>
        </p:nvSpPr>
        <p:spPr>
          <a:xfrm>
            <a:off x="1828800" y="5686425"/>
            <a:ext cx="3352800" cy="762000"/>
          </a:xfrm>
          <a:prstGeom prst="wedgeEllipseCallout">
            <a:avLst>
              <a:gd name="adj1" fmla="val -57197"/>
              <a:gd name="adj2" fmla="val -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smtClean="0"/>
              <a:t>Use the RNA-Seq data to make a decision.</a:t>
            </a:r>
            <a:endParaRPr lang="en-US" dirty="0"/>
          </a:p>
        </p:txBody>
      </p:sp>
      <p:pic>
        <p:nvPicPr>
          <p:cNvPr id="31" name="Picture 2"/>
          <p:cNvPicPr>
            <a:picLocks noChangeAspect="1" noChangeArrowheads="1"/>
          </p:cNvPicPr>
          <p:nvPr/>
        </p:nvPicPr>
        <p:blipFill>
          <a:blip r:embed="rId2" cstate="print"/>
          <a:srcRect/>
          <a:stretch>
            <a:fillRect/>
          </a:stretch>
        </p:blipFill>
        <p:spPr bwMode="auto">
          <a:xfrm flipH="1">
            <a:off x="914400" y="5762625"/>
            <a:ext cx="676275" cy="1019175"/>
          </a:xfrm>
          <a:prstGeom prst="rect">
            <a:avLst/>
          </a:prstGeom>
          <a:noFill/>
          <a:ln w="9525">
            <a:noFill/>
            <a:miter lim="800000"/>
            <a:headEnd/>
            <a:tailEnd/>
          </a:ln>
          <a:effectLst/>
        </p:spPr>
      </p:pic>
      <p:pic>
        <p:nvPicPr>
          <p:cNvPr id="34" name="Picture 33" descr="webapollo_5.png"/>
          <p:cNvPicPr>
            <a:picLocks noChangeAspect="1"/>
          </p:cNvPicPr>
          <p:nvPr/>
        </p:nvPicPr>
        <p:blipFill>
          <a:blip r:embed="rId3" cstate="print"/>
          <a:stretch>
            <a:fillRect/>
          </a:stretch>
        </p:blipFill>
        <p:spPr>
          <a:xfrm>
            <a:off x="152400" y="1524000"/>
            <a:ext cx="3559957" cy="2209628"/>
          </a:xfrm>
          <a:prstGeom prst="rect">
            <a:avLst/>
          </a:prstGeom>
        </p:spPr>
      </p:pic>
      <p:sp>
        <p:nvSpPr>
          <p:cNvPr id="35" name="TextBox 34"/>
          <p:cNvSpPr txBox="1"/>
          <p:nvPr/>
        </p:nvSpPr>
        <p:spPr>
          <a:xfrm>
            <a:off x="228600" y="2923401"/>
            <a:ext cx="2365456" cy="276999"/>
          </a:xfrm>
          <a:prstGeom prst="rect">
            <a:avLst/>
          </a:prstGeom>
          <a:noFill/>
        </p:spPr>
        <p:txBody>
          <a:bodyPr wrap="none" rtlCol="0">
            <a:spAutoFit/>
          </a:bodyPr>
          <a:lstStyle/>
          <a:p>
            <a:r>
              <a:rPr lang="en-US" sz="1200" dirty="0" smtClean="0"/>
              <a:t>Exon/</a:t>
            </a:r>
            <a:r>
              <a:rPr lang="en-US" sz="1200" dirty="0" err="1" smtClean="0"/>
              <a:t>intron</a:t>
            </a:r>
            <a:r>
              <a:rPr lang="en-US" sz="1200" dirty="0" smtClean="0"/>
              <a:t> junction possible error</a:t>
            </a:r>
            <a:endParaRPr lang="en-US" sz="1200" dirty="0"/>
          </a:p>
        </p:txBody>
      </p:sp>
      <p:sp>
        <p:nvSpPr>
          <p:cNvPr id="36" name="TextBox 35"/>
          <p:cNvSpPr txBox="1"/>
          <p:nvPr/>
        </p:nvSpPr>
        <p:spPr>
          <a:xfrm>
            <a:off x="914400" y="3200400"/>
            <a:ext cx="1752600" cy="276999"/>
          </a:xfrm>
          <a:prstGeom prst="rect">
            <a:avLst/>
          </a:prstGeom>
          <a:noFill/>
        </p:spPr>
        <p:txBody>
          <a:bodyPr wrap="square" rtlCol="0">
            <a:spAutoFit/>
          </a:bodyPr>
          <a:lstStyle/>
          <a:p>
            <a:r>
              <a:rPr lang="en-US" sz="1200" dirty="0" smtClean="0"/>
              <a:t>Original model</a:t>
            </a:r>
            <a:endParaRPr lang="en-US" sz="1200" dirty="0"/>
          </a:p>
        </p:txBody>
      </p:sp>
      <p:sp>
        <p:nvSpPr>
          <p:cNvPr id="37" name="TextBox 36"/>
          <p:cNvSpPr txBox="1"/>
          <p:nvPr/>
        </p:nvSpPr>
        <p:spPr>
          <a:xfrm>
            <a:off x="949212" y="2647950"/>
            <a:ext cx="1108188" cy="276999"/>
          </a:xfrm>
          <a:prstGeom prst="rect">
            <a:avLst/>
          </a:prstGeom>
          <a:noFill/>
        </p:spPr>
        <p:txBody>
          <a:bodyPr wrap="none" rtlCol="0">
            <a:spAutoFit/>
          </a:bodyPr>
          <a:lstStyle/>
          <a:p>
            <a:r>
              <a:rPr lang="en-US" sz="1200" dirty="0" smtClean="0"/>
              <a:t>Curated model</a:t>
            </a:r>
            <a:endParaRPr lang="en-US" sz="12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normAutofit/>
          </a:bodyPr>
          <a:lstStyle/>
          <a:p>
            <a:r>
              <a:rPr lang="en-US" dirty="0" smtClean="0"/>
              <a:t>‘Start’ and ‘Stop’ sites</a:t>
            </a:r>
            <a:endParaRPr lang="en-AU" dirty="0"/>
          </a:p>
        </p:txBody>
      </p:sp>
      <p:sp>
        <p:nvSpPr>
          <p:cNvPr id="5" name="Content Placeholder 4"/>
          <p:cNvSpPr>
            <a:spLocks noGrp="1"/>
          </p:cNvSpPr>
          <p:nvPr>
            <p:ph sz="quarter" idx="1"/>
          </p:nvPr>
        </p:nvSpPr>
        <p:spPr/>
        <p:txBody>
          <a:bodyPr>
            <a:normAutofit fontScale="70000" lnSpcReduction="20000"/>
          </a:bodyPr>
          <a:lstStyle/>
          <a:p>
            <a:r>
              <a:rPr lang="en-US" dirty="0" smtClean="0"/>
              <a:t>By default, Web Apollo will calculate the longest possible open reading frame (ORF) that includes canonical Start and Stop signals within the predicted </a:t>
            </a:r>
            <a:r>
              <a:rPr lang="en-US" dirty="0" err="1" smtClean="0"/>
              <a:t>exons</a:t>
            </a:r>
            <a:r>
              <a:rPr lang="en-US" dirty="0" smtClean="0"/>
              <a:t>. </a:t>
            </a:r>
          </a:p>
          <a:p>
            <a:r>
              <a:rPr lang="en-US" dirty="0" smtClean="0"/>
              <a:t>If it appears that Web Apollo did not calculate the correct Start signal, you may modify it. To set the Start </a:t>
            </a:r>
            <a:r>
              <a:rPr lang="en-US" dirty="0" err="1" smtClean="0"/>
              <a:t>codon</a:t>
            </a:r>
            <a:r>
              <a:rPr lang="en-US" dirty="0" smtClean="0"/>
              <a:t> manually, position the cursor over the first nucleotide of the candidate Start </a:t>
            </a:r>
            <a:r>
              <a:rPr lang="en-US" dirty="0" err="1" smtClean="0"/>
              <a:t>codon</a:t>
            </a:r>
            <a:r>
              <a:rPr lang="en-US" dirty="0" smtClean="0"/>
              <a:t> and select the ‘Set translation start’ feature from the right/apple-click, menu. Depending on evidence from a protein database search or additional evidence tracks, you may wish to select an in-frame start </a:t>
            </a:r>
            <a:r>
              <a:rPr lang="en-US" dirty="0" err="1" smtClean="0"/>
              <a:t>codon</a:t>
            </a:r>
            <a:r>
              <a:rPr lang="en-US" dirty="0" smtClean="0"/>
              <a:t> further up or downstream. An upstream start </a:t>
            </a:r>
            <a:r>
              <a:rPr lang="en-US" dirty="0" err="1" smtClean="0"/>
              <a:t>codon</a:t>
            </a:r>
            <a:r>
              <a:rPr lang="en-US" dirty="0" smtClean="0"/>
              <a:t> may be present outside the predicted gene model, within a region supported by another evidence track. </a:t>
            </a:r>
          </a:p>
          <a:p>
            <a:r>
              <a:rPr lang="en-US" dirty="0" smtClean="0"/>
              <a:t>Note that the Start </a:t>
            </a:r>
            <a:r>
              <a:rPr lang="en-US" dirty="0" err="1" smtClean="0"/>
              <a:t>codon</a:t>
            </a:r>
            <a:r>
              <a:rPr lang="en-US" dirty="0" smtClean="0"/>
              <a:t> may also be located in a non-predicted exon further upstream. If you cannot identify that exon, add the appropriate comment (using the transcript comment section in the ‘Comments’ option).</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normAutofit/>
          </a:bodyPr>
          <a:lstStyle/>
          <a:p>
            <a:r>
              <a:rPr lang="en-US" dirty="0" smtClean="0"/>
              <a:t>‘Start’ and ‘Stop’ sites</a:t>
            </a:r>
            <a:endParaRPr lang="en-AU" dirty="0"/>
          </a:p>
        </p:txBody>
      </p:sp>
      <p:sp>
        <p:nvSpPr>
          <p:cNvPr id="5" name="Content Placeholder 4"/>
          <p:cNvSpPr>
            <a:spLocks noGrp="1"/>
          </p:cNvSpPr>
          <p:nvPr>
            <p:ph sz="quarter" idx="1"/>
          </p:nvPr>
        </p:nvSpPr>
        <p:spPr/>
        <p:txBody>
          <a:bodyPr>
            <a:normAutofit/>
          </a:bodyPr>
          <a:lstStyle/>
          <a:p>
            <a:r>
              <a:rPr lang="en-US" dirty="0" smtClean="0"/>
              <a:t>In very rare cases, the actual Start </a:t>
            </a:r>
            <a:r>
              <a:rPr lang="en-US" dirty="0" err="1" smtClean="0"/>
              <a:t>codon</a:t>
            </a:r>
            <a:r>
              <a:rPr lang="en-US" dirty="0" smtClean="0"/>
              <a:t> may be non-canonical (non-ATG). Add the appropriate comment (using the transcript comment section in the ‘Comments’ option). </a:t>
            </a:r>
          </a:p>
          <a:p>
            <a:r>
              <a:rPr lang="en-US" dirty="0" smtClean="0"/>
              <a:t>In some cases, a stop </a:t>
            </a:r>
            <a:r>
              <a:rPr lang="en-US" dirty="0" err="1" smtClean="0"/>
              <a:t>codon</a:t>
            </a:r>
            <a:r>
              <a:rPr lang="en-US" dirty="0" smtClean="0"/>
              <a:t> may not be automatically be identified. Check to see if there are data supporting 3’ extension of the terminal </a:t>
            </a:r>
            <a:r>
              <a:rPr lang="en-US" dirty="0" err="1" smtClean="0"/>
              <a:t>exon</a:t>
            </a:r>
            <a:r>
              <a:rPr lang="en-US" dirty="0" smtClean="0"/>
              <a:t> or additional 3’ </a:t>
            </a:r>
            <a:r>
              <a:rPr lang="en-US" dirty="0" err="1" smtClean="0"/>
              <a:t>exons</a:t>
            </a:r>
            <a:r>
              <a:rPr lang="en-US" dirty="0" smtClean="0"/>
              <a:t> with valid splice sites. </a:t>
            </a:r>
            <a:endParaRPr lang="en-US" dirty="0"/>
          </a:p>
        </p:txBody>
      </p:sp>
      <p:sp>
        <p:nvSpPr>
          <p:cNvPr id="7" name="Rectangular Callout 6"/>
          <p:cNvSpPr/>
          <p:nvPr/>
        </p:nvSpPr>
        <p:spPr>
          <a:xfrm>
            <a:off x="1066800" y="5305425"/>
            <a:ext cx="4114800" cy="990600"/>
          </a:xfrm>
          <a:prstGeom prst="wedgeRectCallout">
            <a:avLst>
              <a:gd name="adj1" fmla="val -57870"/>
              <a:gd name="adj2" fmla="val 21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To check for accuracy of start and stop signals, check the evidence tracks or use the </a:t>
            </a:r>
            <a:r>
              <a:rPr lang="en-US" sz="1400" dirty="0" err="1" smtClean="0"/>
              <a:t>JalView</a:t>
            </a:r>
            <a:r>
              <a:rPr lang="en-US" sz="1400" dirty="0" smtClean="0"/>
              <a:t> Alignment viewer</a:t>
            </a:r>
            <a:endParaRPr lang="en-US" sz="1400" dirty="0"/>
          </a:p>
        </p:txBody>
      </p:sp>
      <p:pic>
        <p:nvPicPr>
          <p:cNvPr id="23" name="Picture 2"/>
          <p:cNvPicPr>
            <a:picLocks noChangeAspect="1" noChangeArrowheads="1"/>
          </p:cNvPicPr>
          <p:nvPr/>
        </p:nvPicPr>
        <p:blipFill>
          <a:blip r:embed="rId2" cstate="print"/>
          <a:srcRect/>
          <a:stretch>
            <a:fillRect/>
          </a:stretch>
        </p:blipFill>
        <p:spPr bwMode="auto">
          <a:xfrm flipH="1">
            <a:off x="0" y="5762625"/>
            <a:ext cx="676275" cy="10191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fontScale="90000"/>
          </a:bodyPr>
          <a:lstStyle/>
          <a:p>
            <a:r>
              <a:rPr lang="en-US" dirty="0" smtClean="0"/>
              <a:t>Complex Cases: Merge two gene predictions on the same scaffold</a:t>
            </a:r>
            <a:endParaRPr lang="en-AU" dirty="0"/>
          </a:p>
        </p:txBody>
      </p:sp>
      <p:sp>
        <p:nvSpPr>
          <p:cNvPr id="5" name="Content Placeholder 4"/>
          <p:cNvSpPr>
            <a:spLocks noGrp="1"/>
          </p:cNvSpPr>
          <p:nvPr>
            <p:ph sz="quarter" idx="1"/>
          </p:nvPr>
        </p:nvSpPr>
        <p:spPr>
          <a:xfrm>
            <a:off x="609600" y="1600200"/>
            <a:ext cx="8156448" cy="4495800"/>
          </a:xfrm>
        </p:spPr>
        <p:txBody>
          <a:bodyPr>
            <a:normAutofit fontScale="62500" lnSpcReduction="20000"/>
          </a:bodyPr>
          <a:lstStyle/>
          <a:p>
            <a:pPr marL="0" indent="0">
              <a:buNone/>
            </a:pPr>
            <a:r>
              <a:rPr lang="en-US" dirty="0" smtClean="0"/>
              <a:t>Evidence may support the merge of two different gene models. Identify two gene models from the ‘Evidence Pane’ that you would like to merge. A protein alignment may not be a useful starting point because it may have incorrect splice sites and may lack non-conserved regions.</a:t>
            </a:r>
          </a:p>
          <a:p>
            <a:pPr marL="457200" indent="-457200">
              <a:buNone/>
            </a:pPr>
            <a:endParaRPr lang="en-US" dirty="0" smtClean="0"/>
          </a:p>
          <a:p>
            <a:pPr marL="457200" indent="-457200">
              <a:buSzPct val="100000"/>
              <a:buFont typeface="+mj-lt"/>
              <a:buAutoNum type="arabicPeriod"/>
            </a:pPr>
            <a:r>
              <a:rPr lang="en-US" dirty="0" smtClean="0"/>
              <a:t>Drag and drop each selected gene model to the 'User-created annotations' area. </a:t>
            </a:r>
          </a:p>
          <a:p>
            <a:pPr marL="673200" lvl="1" indent="-457200">
              <a:buSzPct val="100000"/>
            </a:pPr>
            <a:r>
              <a:rPr lang="en-US" dirty="0" smtClean="0"/>
              <a:t>You may select the supporting evidence tracks and drag them over the candidate models to corroborate the overlap, and can also zoom in to carefully review edge matching and coverage across models.</a:t>
            </a:r>
          </a:p>
          <a:p>
            <a:pPr marL="457200" indent="-457200">
              <a:buSzPct val="100000"/>
              <a:buFont typeface="+mj-lt"/>
              <a:buAutoNum type="arabicPeriod"/>
            </a:pPr>
            <a:r>
              <a:rPr lang="en-US" dirty="0" smtClean="0"/>
              <a:t>Once you are sure you would like to continue with the merge, shift click on an intron from each gene model to highlight both. </a:t>
            </a:r>
          </a:p>
          <a:p>
            <a:pPr marL="457200" indent="-457200">
              <a:buSzPct val="100000"/>
              <a:buFont typeface="+mj-lt"/>
              <a:buAutoNum type="arabicPeriod"/>
            </a:pPr>
            <a:r>
              <a:rPr lang="en-US" dirty="0" smtClean="0"/>
              <a:t>Then right click and select merge from the drop down menu. </a:t>
            </a:r>
          </a:p>
          <a:p>
            <a:pPr marL="457200" indent="-457200">
              <a:buSzPct val="100000"/>
              <a:buFont typeface="+mj-lt"/>
              <a:buAutoNum type="arabicPeriod"/>
            </a:pPr>
            <a:r>
              <a:rPr lang="en-US" dirty="0" smtClean="0"/>
              <a:t>You should obtain the resulting translation, and check it by searching a protein database, such as </a:t>
            </a:r>
            <a:r>
              <a:rPr lang="en-US" dirty="0" err="1" smtClean="0"/>
              <a:t>UniProt</a:t>
            </a:r>
            <a:r>
              <a:rPr lang="en-US" dirty="0" smtClean="0"/>
              <a:t>. Be sure to record the IDs of both starting gene models in the ‘</a:t>
            </a:r>
            <a:r>
              <a:rPr lang="en-US" dirty="0" err="1" smtClean="0"/>
              <a:t>DBXref</a:t>
            </a:r>
            <a:r>
              <a:rPr lang="en-US" dirty="0" smtClean="0"/>
              <a:t>’ boxes and add a comments to record that this annotation is the result of a merge.</a:t>
            </a:r>
          </a:p>
          <a:p>
            <a:pPr>
              <a:buNone/>
            </a:pP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a:bodyPr>
          <a:lstStyle/>
          <a:p>
            <a:r>
              <a:rPr lang="en-US" dirty="0" smtClean="0"/>
              <a:t>Multiple tracks</a:t>
            </a:r>
            <a:endParaRPr lang="en-AU" dirty="0"/>
          </a:p>
        </p:txBody>
      </p:sp>
      <p:pic>
        <p:nvPicPr>
          <p:cNvPr id="16" name="Picture 15"/>
          <p:cNvPicPr>
            <a:picLocks noChangeAspect="1"/>
          </p:cNvPicPr>
          <p:nvPr/>
        </p:nvPicPr>
        <p:blipFill rotWithShape="1">
          <a:blip r:embed="rId2" cstate="print">
            <a:extLst>
              <a:ext uri="{28A0092B-C50C-407E-A947-70E740481C1C}">
                <a14:useLocalDpi xmlns:ve="http://schemas.openxmlformats.org/markup-compatibility/2006"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xmlns:pic="http://schemas.openxmlformats.org/drawingml/2006/picture" xmlns:lc="http://schemas.openxmlformats.org/drawingml/2006/lockedCanvas" val="0"/>
              </a:ext>
            </a:extLst>
          </a:blip>
          <a:srcRect/>
          <a:stretch/>
        </p:blipFill>
        <p:spPr bwMode="auto">
          <a:xfrm>
            <a:off x="2326789" y="1524000"/>
            <a:ext cx="6759925" cy="3681622"/>
          </a:xfrm>
          <a:prstGeom prst="rect">
            <a:avLst/>
          </a:prstGeom>
          <a:ln>
            <a:noFill/>
          </a:ln>
          <a:extLst>
            <a:ext uri="{53640926-AAD7-44d8-BBD7-CCE9431645EC}">
              <a14:shadowObscured xmlns:ve="http://schemas.openxmlformats.org/markup-compatibility/2006"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xmlns:pic="http://schemas.openxmlformats.org/drawingml/2006/picture" xmlns:lc="http://schemas.openxmlformats.org/drawingml/2006/lockedCanvas"/>
            </a:ext>
          </a:extLst>
        </p:spPr>
      </p:pic>
      <p:sp>
        <p:nvSpPr>
          <p:cNvPr id="10" name="Rectangular Callout 9"/>
          <p:cNvSpPr/>
          <p:nvPr/>
        </p:nvSpPr>
        <p:spPr>
          <a:xfrm>
            <a:off x="304800" y="3657600"/>
            <a:ext cx="3962400" cy="1752600"/>
          </a:xfrm>
          <a:prstGeom prst="wedgeRectCallout">
            <a:avLst>
              <a:gd name="adj1" fmla="val 6811"/>
              <a:gd name="adj2" fmla="val 69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Red lines around </a:t>
            </a:r>
            <a:r>
              <a:rPr lang="en-US" sz="1400" dirty="0" err="1" smtClean="0"/>
              <a:t>exons</a:t>
            </a:r>
            <a:r>
              <a:rPr lang="en-US" sz="1400" dirty="0" smtClean="0"/>
              <a:t>:</a:t>
            </a:r>
          </a:p>
          <a:p>
            <a:r>
              <a:rPr lang="en-US" sz="1400" dirty="0" smtClean="0"/>
              <a:t>When a feature is selected, the </a:t>
            </a:r>
            <a:r>
              <a:rPr lang="en-US" sz="1400" dirty="0" err="1" smtClean="0"/>
              <a:t>exon</a:t>
            </a:r>
            <a:r>
              <a:rPr lang="en-US" sz="1400" dirty="0" smtClean="0"/>
              <a:t> edges are marked with a red box.  All other features that share the same </a:t>
            </a:r>
            <a:r>
              <a:rPr lang="en-US" sz="1400" dirty="0" err="1" smtClean="0"/>
              <a:t>exon</a:t>
            </a:r>
            <a:r>
              <a:rPr lang="en-US" sz="1400" dirty="0" smtClean="0"/>
              <a:t> boundaries are marked with a red line on the matching edge.  This feature allows annotators to confirm that evidence is in agreement without examining each </a:t>
            </a:r>
            <a:r>
              <a:rPr lang="en-US" sz="1400" dirty="0" err="1" smtClean="0"/>
              <a:t>exon</a:t>
            </a:r>
            <a:r>
              <a:rPr lang="en-US" sz="1400" dirty="0" smtClean="0"/>
              <a:t> at the base level.</a:t>
            </a:r>
          </a:p>
        </p:txBody>
      </p:sp>
      <p:pic>
        <p:nvPicPr>
          <p:cNvPr id="12" name="Picture 2"/>
          <p:cNvPicPr>
            <a:picLocks noChangeAspect="1" noChangeArrowheads="1"/>
          </p:cNvPicPr>
          <p:nvPr/>
        </p:nvPicPr>
        <p:blipFill>
          <a:blip r:embed="rId3" cstate="print"/>
          <a:srcRect/>
          <a:stretch>
            <a:fillRect/>
          </a:stretch>
        </p:blipFill>
        <p:spPr bwMode="auto">
          <a:xfrm flipH="1">
            <a:off x="1828800" y="5638800"/>
            <a:ext cx="676275" cy="1019175"/>
          </a:xfrm>
          <a:prstGeom prst="rect">
            <a:avLst/>
          </a:prstGeom>
          <a:noFill/>
          <a:ln w="9525">
            <a:noFill/>
            <a:miter lim="800000"/>
            <a:headEnd/>
            <a:tailEnd/>
          </a:ln>
          <a:effectLst/>
        </p:spPr>
      </p:pic>
      <p:sp>
        <p:nvSpPr>
          <p:cNvPr id="17" name="Oval 16"/>
          <p:cNvSpPr/>
          <p:nvPr/>
        </p:nvSpPr>
        <p:spPr>
          <a:xfrm>
            <a:off x="5410200" y="2209800"/>
            <a:ext cx="609600" cy="3810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Complex Cases: Merge two gene predictions on different scaffolds</a:t>
            </a:r>
            <a:endParaRPr lang="en-AU" dirty="0"/>
          </a:p>
        </p:txBody>
      </p:sp>
      <p:sp>
        <p:nvSpPr>
          <p:cNvPr id="5" name="Content Placeholder 4"/>
          <p:cNvSpPr>
            <a:spLocks noGrp="1"/>
          </p:cNvSpPr>
          <p:nvPr>
            <p:ph sz="quarter" idx="1"/>
          </p:nvPr>
        </p:nvSpPr>
        <p:spPr/>
        <p:txBody>
          <a:bodyPr>
            <a:normAutofit fontScale="77500" lnSpcReduction="20000"/>
          </a:bodyPr>
          <a:lstStyle/>
          <a:p>
            <a:pPr marL="0" indent="0">
              <a:buNone/>
            </a:pPr>
            <a:r>
              <a:rPr lang="en-US" dirty="0" smtClean="0"/>
              <a:t>It is not possible to merge two annotations across scaffolds, however annotators should document the fact that the data support a merge in the </a:t>
            </a:r>
            <a:r>
              <a:rPr lang="en-US" i="1" dirty="0" smtClean="0"/>
              <a:t>‘Comments’</a:t>
            </a:r>
            <a:r>
              <a:rPr lang="en-US" dirty="0" smtClean="0"/>
              <a:t> section for both components. For standardization purposes, please use the following comment from the ‘canned’ comments:</a:t>
            </a:r>
          </a:p>
          <a:p>
            <a:pPr>
              <a:buNone/>
            </a:pPr>
            <a:endParaRPr lang="en-US" i="1" dirty="0" smtClean="0"/>
          </a:p>
          <a:p>
            <a:pPr>
              <a:buNone/>
            </a:pPr>
            <a:r>
              <a:rPr lang="en-US" i="1" dirty="0" smtClean="0"/>
              <a:t>"RESULT OF: merging two or more gene models. Gene models involved in merge:"</a:t>
            </a:r>
            <a:endParaRPr lang="en-US" dirty="0" smtClean="0"/>
          </a:p>
          <a:p>
            <a:pPr>
              <a:buNone/>
            </a:pPr>
            <a:endParaRPr lang="en-US" dirty="0"/>
          </a:p>
        </p:txBody>
      </p:sp>
      <p:pic>
        <p:nvPicPr>
          <p:cNvPr id="11" name="Content Placeholder 10" descr="pic5.png"/>
          <p:cNvPicPr>
            <a:picLocks noGrp="1" noChangeAspect="1"/>
          </p:cNvPicPr>
          <p:nvPr>
            <p:ph sz="quarter" idx="2"/>
          </p:nvPr>
        </p:nvPicPr>
        <p:blipFill>
          <a:blip r:embed="rId2" cstate="print"/>
          <a:stretch>
            <a:fillRect/>
          </a:stretch>
        </p:blipFill>
        <p:spPr>
          <a:xfrm>
            <a:off x="4845050" y="1690919"/>
            <a:ext cx="3886200" cy="4368338"/>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Complex Cases: Split a gene prediction</a:t>
            </a:r>
            <a:endParaRPr lang="en-AU" dirty="0"/>
          </a:p>
        </p:txBody>
      </p:sp>
      <p:sp>
        <p:nvSpPr>
          <p:cNvPr id="5" name="Content Placeholder 4"/>
          <p:cNvSpPr>
            <a:spLocks noGrp="1"/>
          </p:cNvSpPr>
          <p:nvPr>
            <p:ph sz="quarter" idx="1"/>
          </p:nvPr>
        </p:nvSpPr>
        <p:spPr/>
        <p:txBody>
          <a:bodyPr>
            <a:normAutofit fontScale="92500" lnSpcReduction="20000"/>
          </a:bodyPr>
          <a:lstStyle/>
          <a:p>
            <a:r>
              <a:rPr lang="en-US" dirty="0" smtClean="0"/>
              <a:t>One or more splits may be recommended when different segments of the predicted protein align to two or more different families of protein </a:t>
            </a:r>
            <a:r>
              <a:rPr lang="en-US" dirty="0" err="1" smtClean="0"/>
              <a:t>homologs</a:t>
            </a:r>
            <a:r>
              <a:rPr lang="en-US" dirty="0" smtClean="0"/>
              <a:t>, and the predicted protein does not align to any known protein over its entire length. Transcript data may support a split (in this case, verify that it is not a case of alternative transcripts). </a:t>
            </a:r>
          </a:p>
          <a:p>
            <a:r>
              <a:rPr lang="en-US" dirty="0" smtClean="0"/>
              <a:t>Creating and annotating a split:  </a:t>
            </a:r>
          </a:p>
          <a:p>
            <a:pPr marL="457200" indent="-457200">
              <a:buFont typeface="+mj-lt"/>
              <a:buAutoNum type="arabicPeriod"/>
            </a:pPr>
            <a:r>
              <a:rPr lang="en-US" sz="2000" dirty="0" smtClean="0"/>
              <a:t>To create a split, select the flanking </a:t>
            </a:r>
            <a:r>
              <a:rPr lang="en-US" sz="2000" dirty="0" err="1" smtClean="0"/>
              <a:t>exons</a:t>
            </a:r>
            <a:r>
              <a:rPr lang="en-US" sz="2000" dirty="0" smtClean="0"/>
              <a:t> using the right/apple-click menu option ‘</a:t>
            </a:r>
            <a:r>
              <a:rPr lang="en-US" sz="2000" i="1" dirty="0" smtClean="0"/>
              <a:t>Split’</a:t>
            </a:r>
            <a:endParaRPr lang="en-US" sz="2000" dirty="0" smtClean="0"/>
          </a:p>
          <a:p>
            <a:pPr marL="457200" indent="-457200">
              <a:buFont typeface="+mj-lt"/>
              <a:buAutoNum type="arabicPeriod"/>
            </a:pPr>
            <a:r>
              <a:rPr lang="en-US" sz="2000" dirty="0" smtClean="0"/>
              <a:t>Annotate each resulting fragment independently. You should obtain the resulting translation, and check it by searching a protein database, such as </a:t>
            </a:r>
            <a:r>
              <a:rPr lang="en-US" sz="2000" dirty="0" err="1" smtClean="0"/>
              <a:t>UniProt</a:t>
            </a:r>
            <a:r>
              <a:rPr lang="en-US" sz="2000" dirty="0" smtClean="0"/>
              <a:t>. Be sure to record the original ID for both annotations in the </a:t>
            </a:r>
            <a:r>
              <a:rPr lang="en-US" sz="2000" i="1" dirty="0" smtClean="0"/>
              <a:t>‘Comments’</a:t>
            </a:r>
            <a:r>
              <a:rPr lang="en-US" sz="2000" dirty="0" smtClean="0"/>
              <a:t> section.</a:t>
            </a:r>
          </a:p>
          <a:p>
            <a:pPr>
              <a:buNone/>
            </a:pP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smtClean="0">
                <a:latin typeface="Arial"/>
                <a:ea typeface="ＭＳ Ｐゴシック"/>
                <a:cs typeface="ＭＳ Ｐゴシック"/>
              </a:rPr>
              <a:t>Complex Cases: </a:t>
            </a:r>
            <a:r>
              <a:rPr lang="en-US" sz="3600" dirty="0" err="1" smtClean="0">
                <a:latin typeface="Arial"/>
                <a:ea typeface="ＭＳ Ｐゴシック"/>
                <a:cs typeface="ＭＳ Ｐゴシック"/>
              </a:rPr>
              <a:t>Frameshifts</a:t>
            </a:r>
            <a:r>
              <a:rPr lang="en-US" sz="3600" dirty="0" smtClean="0">
                <a:latin typeface="Arial"/>
                <a:ea typeface="ＭＳ Ｐゴシック"/>
                <a:cs typeface="ＭＳ Ｐゴシック"/>
              </a:rPr>
              <a:t>, single-base errors, and </a:t>
            </a:r>
            <a:r>
              <a:rPr lang="en-US" sz="3600" dirty="0" err="1" smtClean="0">
                <a:latin typeface="Arial"/>
                <a:ea typeface="ＭＳ Ｐゴシック"/>
                <a:cs typeface="ＭＳ Ｐゴシック"/>
              </a:rPr>
              <a:t>selenocysteines</a:t>
            </a:r>
            <a:endParaRPr lang="en-AU" sz="3600" dirty="0"/>
          </a:p>
        </p:txBody>
      </p:sp>
      <p:sp>
        <p:nvSpPr>
          <p:cNvPr id="5" name="Content Placeholder 4"/>
          <p:cNvSpPr>
            <a:spLocks noGrp="1"/>
          </p:cNvSpPr>
          <p:nvPr>
            <p:ph sz="quarter" idx="1"/>
          </p:nvPr>
        </p:nvSpPr>
        <p:spPr/>
        <p:txBody>
          <a:bodyPr>
            <a:normAutofit fontScale="77500" lnSpcReduction="20000"/>
          </a:bodyPr>
          <a:lstStyle/>
          <a:p>
            <a:pPr marL="457200" indent="-457200">
              <a:buClrTx/>
              <a:buSzPct val="100000"/>
              <a:buFont typeface="+mj-lt"/>
              <a:buAutoNum type="arabicPeriod"/>
            </a:pPr>
            <a:r>
              <a:rPr lang="en-US" dirty="0" smtClean="0"/>
              <a:t>Web Apollo allows annotators to make single base modifications or </a:t>
            </a:r>
            <a:r>
              <a:rPr lang="en-US" dirty="0" err="1" smtClean="0"/>
              <a:t>frameshifts</a:t>
            </a:r>
            <a:r>
              <a:rPr lang="en-US" dirty="0" smtClean="0"/>
              <a:t> that are reflected in the sequence and structure of any transcripts overlapping the modification. Note that these manipulations do NOT change the underlying genomic sequence. </a:t>
            </a:r>
          </a:p>
          <a:p>
            <a:pPr marL="457200" indent="-457200">
              <a:buClrTx/>
              <a:buSzPct val="100000"/>
              <a:buFont typeface="+mj-lt"/>
              <a:buAutoNum type="arabicPeriod"/>
            </a:pPr>
            <a:r>
              <a:rPr lang="en-US" dirty="0" smtClean="0"/>
              <a:t>If you determine that you need to make one of these changes, zoom in to the nucleotide level and right click </a:t>
            </a:r>
            <a:r>
              <a:rPr lang="en-US" dirty="0"/>
              <a:t>over a single nucleotide on </a:t>
            </a:r>
            <a:r>
              <a:rPr lang="en-US" dirty="0" smtClean="0"/>
              <a:t>the genomic sequence to access a menu that provides options for creating insertions, deletions or substitutions</a:t>
            </a:r>
            <a:r>
              <a:rPr lang="en-US" dirty="0"/>
              <a:t>. </a:t>
            </a:r>
            <a:endParaRPr lang="en-US" dirty="0" smtClean="0"/>
          </a:p>
          <a:p>
            <a:pPr marL="457200" indent="-457200">
              <a:buClrTx/>
              <a:buSzPct val="100000"/>
              <a:buFont typeface="+mj-lt"/>
              <a:buAutoNum type="arabicPeriod"/>
            </a:pPr>
            <a:r>
              <a:rPr lang="en-US" dirty="0" smtClean="0"/>
              <a:t>The ‘Create Genomic Insertion’ feature will require you to enter the necessary string of nucleotide residues that will be inserted to the right of the cursor’s current location. The ‘Create Genomic Deletion’ option will require you to enter the length of the deletion, starting with the nucleotide where the cursor is positioned. The ‘Create Genomic Substitution’ feature asks for the string of nucleotide residues that will replace the ones on the DNA track</a:t>
            </a:r>
            <a:r>
              <a:rPr lang="en-US" dirty="0" smtClean="0"/>
              <a:t>.</a:t>
            </a:r>
            <a:endParaRPr lang="en-US" dirty="0" smtClean="0"/>
          </a:p>
        </p:txBody>
      </p:sp>
      <p:sp>
        <p:nvSpPr>
          <p:cNvPr id="7" name="Slide Number Placeholder 11"/>
          <p:cNvSpPr txBox="1">
            <a:spLocks/>
          </p:cNvSpPr>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ea typeface="ＭＳ Ｐゴシック"/>
                <a:cs typeface="ＭＳ Ｐゴシック"/>
              </a:rPr>
              <a:pPr algn="ctr"/>
              <a:t>37</a:t>
            </a:fld>
            <a:endParaRPr lang="en-US">
              <a:solidFill>
                <a:srgbClr val="898989">
                  <a:alpha val="60000"/>
                </a:srgbClr>
              </a:solidFill>
              <a:latin typeface="Palatino Linotype"/>
              <a:ea typeface="ＭＳ Ｐゴシック"/>
              <a:cs typeface="ＭＳ Ｐゴシック"/>
            </a:endParaRPr>
          </a:p>
        </p:txBody>
      </p:sp>
      <p:sp>
        <p:nvSpPr>
          <p:cNvPr id="9" name="Title 1"/>
          <p:cNvSpPr txBox="1">
            <a:spLocks/>
          </p:cNvSpPr>
          <p:nvPr/>
        </p:nvSpPr>
        <p:spPr>
          <a:xfrm>
            <a:off x="682625" y="260350"/>
            <a:ext cx="7781925" cy="1143000"/>
          </a:xfrm>
          <a:prstGeom prst="rect">
            <a:avLst/>
          </a:prstGeom>
        </p:spPr>
        <p:txBody>
          <a:bodyPr/>
          <a:lstStyle>
            <a:lvl1pPr algn="l" rtl="0" eaLnBrk="1" fontAlgn="base" hangingPunct="1">
              <a:spcBef>
                <a:spcPct val="0"/>
              </a:spcBef>
              <a:spcAft>
                <a:spcPct val="0"/>
              </a:spcAft>
              <a:defRPr sz="3200" b="1">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9pPr>
          </a:lstStyle>
          <a:p>
            <a:endParaRPr lang="en-US" dirty="0">
              <a:latin typeface="Arial"/>
              <a:ea typeface="ＭＳ Ｐゴシック"/>
              <a:cs typeface="ＭＳ Ｐゴシック"/>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smtClean="0">
                <a:latin typeface="Arial"/>
                <a:ea typeface="ＭＳ Ｐゴシック"/>
                <a:cs typeface="ＭＳ Ｐゴシック"/>
              </a:rPr>
              <a:t>Complex Cases: </a:t>
            </a:r>
            <a:r>
              <a:rPr lang="en-US" sz="3600" dirty="0" err="1" smtClean="0">
                <a:latin typeface="Arial"/>
                <a:ea typeface="ＭＳ Ｐゴシック"/>
                <a:cs typeface="ＭＳ Ｐゴシック"/>
              </a:rPr>
              <a:t>Frameshifts</a:t>
            </a:r>
            <a:r>
              <a:rPr lang="en-US" sz="3600" dirty="0" smtClean="0">
                <a:latin typeface="Arial"/>
                <a:ea typeface="ＭＳ Ｐゴシック"/>
                <a:cs typeface="ＭＳ Ｐゴシック"/>
              </a:rPr>
              <a:t>, single-base errors, and </a:t>
            </a:r>
            <a:r>
              <a:rPr lang="en-US" sz="3600" dirty="0" err="1" smtClean="0">
                <a:latin typeface="Arial"/>
                <a:ea typeface="ＭＳ Ｐゴシック"/>
                <a:cs typeface="ＭＳ Ｐゴシック"/>
              </a:rPr>
              <a:t>selenocysteines</a:t>
            </a:r>
            <a:endParaRPr lang="en-AU" sz="3600" dirty="0"/>
          </a:p>
        </p:txBody>
      </p:sp>
      <p:sp>
        <p:nvSpPr>
          <p:cNvPr id="5" name="Content Placeholder 4"/>
          <p:cNvSpPr>
            <a:spLocks noGrp="1"/>
          </p:cNvSpPr>
          <p:nvPr>
            <p:ph sz="quarter" idx="1"/>
          </p:nvPr>
        </p:nvSpPr>
        <p:spPr/>
        <p:txBody>
          <a:bodyPr>
            <a:normAutofit fontScale="92500" lnSpcReduction="20000"/>
          </a:bodyPr>
          <a:lstStyle/>
          <a:p>
            <a:pPr marL="514350" indent="-514350">
              <a:buClrTx/>
              <a:buSzPct val="100000"/>
              <a:buFont typeface="+mj-lt"/>
              <a:buAutoNum type="arabicPeriod" startAt="4"/>
            </a:pPr>
            <a:r>
              <a:rPr lang="en-US" dirty="0" smtClean="0"/>
              <a:t>Once </a:t>
            </a:r>
            <a:r>
              <a:rPr lang="en-US" dirty="0" smtClean="0"/>
              <a:t>you have entered the modifications, Web Apollo will recalculate the corrected transcript and protein sequences, which will appear when you use the right-click menu ‘Get Sequence’ option. Since the underlying genomic sequence is reflected in all annotations that include the modified region you should alert the curators of your organisms database using the ‘Comments’ section to report the CDS edits. </a:t>
            </a:r>
          </a:p>
          <a:p>
            <a:pPr marL="457200" indent="-457200">
              <a:buClrTx/>
              <a:buSzPct val="100000"/>
              <a:buFont typeface="+mj-lt"/>
              <a:buAutoNum type="arabicPeriod" startAt="4"/>
            </a:pPr>
            <a:r>
              <a:rPr lang="en-US" dirty="0" smtClean="0"/>
              <a:t>In special cases such as </a:t>
            </a:r>
            <a:r>
              <a:rPr lang="en-US" dirty="0" err="1" smtClean="0"/>
              <a:t>selenocysteine</a:t>
            </a:r>
            <a:r>
              <a:rPr lang="en-US" dirty="0" smtClean="0"/>
              <a:t> containing proteins (read-throughs), right-click over the offending/premature ‘Stop’ signal and choose the ‘Set </a:t>
            </a:r>
            <a:r>
              <a:rPr lang="en-US" dirty="0" err="1" smtClean="0"/>
              <a:t>readthrough</a:t>
            </a:r>
            <a:r>
              <a:rPr lang="en-US" dirty="0" smtClean="0"/>
              <a:t> stop codon’ option from the menu.</a:t>
            </a:r>
          </a:p>
          <a:p>
            <a:pPr>
              <a:buClrTx/>
              <a:buSzPct val="100000"/>
              <a:buNone/>
            </a:pPr>
            <a:endParaRPr lang="en-US" dirty="0"/>
          </a:p>
        </p:txBody>
      </p:sp>
      <p:sp>
        <p:nvSpPr>
          <p:cNvPr id="7" name="Slide Number Placeholder 11"/>
          <p:cNvSpPr txBox="1">
            <a:spLocks/>
          </p:cNvSpPr>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0" latinLnBrk="0" hangingPunct="0">
              <a:defRPr sz="6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829F2198-332C-C14D-9D43-AA1BE21296F4}" type="slidenum">
              <a:rPr lang="en-US" smtClean="0">
                <a:solidFill>
                  <a:srgbClr val="898989">
                    <a:alpha val="60000"/>
                  </a:srgbClr>
                </a:solidFill>
                <a:latin typeface="Palatino Linotype"/>
                <a:ea typeface="ＭＳ Ｐゴシック"/>
                <a:cs typeface="ＭＳ Ｐゴシック"/>
              </a:rPr>
              <a:pPr algn="ctr"/>
              <a:t>38</a:t>
            </a:fld>
            <a:endParaRPr lang="en-US">
              <a:solidFill>
                <a:srgbClr val="898989">
                  <a:alpha val="60000"/>
                </a:srgbClr>
              </a:solidFill>
              <a:latin typeface="Palatino Linotype"/>
              <a:ea typeface="ＭＳ Ｐゴシック"/>
              <a:cs typeface="ＭＳ Ｐゴシック"/>
            </a:endParaRPr>
          </a:p>
        </p:txBody>
      </p:sp>
      <p:sp>
        <p:nvSpPr>
          <p:cNvPr id="9" name="Title 1"/>
          <p:cNvSpPr txBox="1">
            <a:spLocks/>
          </p:cNvSpPr>
          <p:nvPr/>
        </p:nvSpPr>
        <p:spPr>
          <a:xfrm>
            <a:off x="682625" y="260350"/>
            <a:ext cx="7781925" cy="1143000"/>
          </a:xfrm>
          <a:prstGeom prst="rect">
            <a:avLst/>
          </a:prstGeom>
        </p:spPr>
        <p:txBody>
          <a:bodyPr/>
          <a:lstStyle>
            <a:lvl1pPr algn="l" rtl="0" eaLnBrk="1" fontAlgn="base" hangingPunct="1">
              <a:spcBef>
                <a:spcPct val="0"/>
              </a:spcBef>
              <a:spcAft>
                <a:spcPct val="0"/>
              </a:spcAft>
              <a:defRPr sz="3200" b="1">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9pPr>
          </a:lstStyle>
          <a:p>
            <a:endParaRPr lang="en-US" dirty="0">
              <a:latin typeface="Arial"/>
              <a:ea typeface="ＭＳ Ｐゴシック"/>
              <a:cs typeface="ＭＳ Ｐゴシック"/>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normAutofit/>
          </a:bodyPr>
          <a:lstStyle/>
          <a:p>
            <a:r>
              <a:rPr lang="en-US" dirty="0" smtClean="0"/>
              <a:t>Completing the annotation</a:t>
            </a:r>
            <a:endParaRPr lang="en-AU" dirty="0"/>
          </a:p>
        </p:txBody>
      </p:sp>
      <p:sp>
        <p:nvSpPr>
          <p:cNvPr id="5" name="Content Placeholder 4"/>
          <p:cNvSpPr>
            <a:spLocks noGrp="1"/>
          </p:cNvSpPr>
          <p:nvPr>
            <p:ph sz="quarter" idx="1"/>
          </p:nvPr>
        </p:nvSpPr>
        <p:spPr/>
        <p:txBody>
          <a:bodyPr>
            <a:normAutofit/>
          </a:bodyPr>
          <a:lstStyle/>
          <a:p>
            <a:r>
              <a:rPr lang="en-US" dirty="0" smtClean="0"/>
              <a:t>Follow the checklist on the </a:t>
            </a:r>
            <a:r>
              <a:rPr lang="en-US" dirty="0" err="1" smtClean="0"/>
              <a:t>the</a:t>
            </a:r>
            <a:r>
              <a:rPr lang="en-US" dirty="0" smtClean="0"/>
              <a:t> beginning of this slideshow. Make sure you are happy with the annotation.</a:t>
            </a:r>
          </a:p>
          <a:p>
            <a:r>
              <a:rPr lang="en-US" dirty="0" smtClean="0"/>
              <a:t>If you have reason to believe this gene/protein is the same as a gene/protein in a public database (including your own), add the DBXREF (database </a:t>
            </a:r>
            <a:r>
              <a:rPr lang="en-US" dirty="0" err="1" smtClean="0"/>
              <a:t>crossreference</a:t>
            </a:r>
            <a:r>
              <a:rPr lang="en-US" dirty="0" smtClean="0"/>
              <a:t>).</a:t>
            </a:r>
            <a:endParaRPr lang="en-US" dirty="0"/>
          </a:p>
        </p:txBody>
      </p:sp>
      <p:sp>
        <p:nvSpPr>
          <p:cNvPr id="8" name="Rectangular Callout 7"/>
          <p:cNvSpPr/>
          <p:nvPr/>
        </p:nvSpPr>
        <p:spPr>
          <a:xfrm>
            <a:off x="990600" y="5838825"/>
            <a:ext cx="8077200" cy="533400"/>
          </a:xfrm>
          <a:prstGeom prst="wedgeRectCallout">
            <a:avLst>
              <a:gd name="adj1" fmla="val -53318"/>
              <a:gd name="adj2" fmla="val -291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Remember: Web Apollo curation is a community effort so use comments to communicate the reasons for your annotation (your comments will be visible to everyone).</a:t>
            </a:r>
          </a:p>
        </p:txBody>
      </p:sp>
      <p:pic>
        <p:nvPicPr>
          <p:cNvPr id="23" name="Picture 2"/>
          <p:cNvPicPr>
            <a:picLocks noChangeAspect="1" noChangeArrowheads="1"/>
          </p:cNvPicPr>
          <p:nvPr/>
        </p:nvPicPr>
        <p:blipFill>
          <a:blip r:embed="rId2" cstate="print"/>
          <a:srcRect/>
          <a:stretch>
            <a:fillRect/>
          </a:stretch>
        </p:blipFill>
        <p:spPr bwMode="auto">
          <a:xfrm flipH="1">
            <a:off x="0" y="5686425"/>
            <a:ext cx="676275" cy="10191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Tasks at hand</a:t>
            </a:r>
            <a:endParaRPr lang="en-US" dirty="0"/>
          </a:p>
        </p:txBody>
      </p:sp>
      <p:sp>
        <p:nvSpPr>
          <p:cNvPr id="6" name="Content Placeholder 5"/>
          <p:cNvSpPr>
            <a:spLocks noGrp="1"/>
          </p:cNvSpPr>
          <p:nvPr>
            <p:ph sz="quarter" idx="1"/>
          </p:nvPr>
        </p:nvSpPr>
        <p:spPr/>
        <p:txBody>
          <a:bodyPr>
            <a:normAutofit fontScale="62500" lnSpcReduction="20000"/>
          </a:bodyPr>
          <a:lstStyle/>
          <a:p>
            <a:pPr marL="514350" indent="-514350">
              <a:buNone/>
            </a:pPr>
            <a:r>
              <a:rPr lang="en-AU" dirty="0" smtClean="0"/>
              <a:t>While co-ordinating with your community:</a:t>
            </a:r>
          </a:p>
          <a:p>
            <a:pPr marL="514350" indent="-514350">
              <a:buFont typeface="+mj-lt"/>
              <a:buAutoNum type="arabicPeriod"/>
            </a:pPr>
            <a:r>
              <a:rPr lang="en-AU" dirty="0" smtClean="0"/>
              <a:t>Find the genes you’re interested in the Automated Predictions</a:t>
            </a:r>
          </a:p>
          <a:p>
            <a:pPr marL="514350" indent="-514350">
              <a:buFont typeface="+mj-lt"/>
              <a:buAutoNum type="arabicPeriod"/>
            </a:pPr>
            <a:r>
              <a:rPr lang="en-AU" dirty="0" smtClean="0"/>
              <a:t>Use your domain expertise to verify they are correct </a:t>
            </a:r>
          </a:p>
          <a:p>
            <a:pPr marL="834390" lvl="1" indent="-514350"/>
            <a:r>
              <a:rPr lang="en-AU" dirty="0" smtClean="0"/>
              <a:t>fix them if need be</a:t>
            </a:r>
          </a:p>
          <a:p>
            <a:pPr marL="514350" indent="-514350">
              <a:buFont typeface="+mj-lt"/>
              <a:buAutoNum type="arabicPeriod"/>
            </a:pPr>
            <a:r>
              <a:rPr lang="en-AU" dirty="0" smtClean="0"/>
              <a:t>Identify if any of the genes you are interested are not automatically annotated</a:t>
            </a:r>
          </a:p>
          <a:p>
            <a:pPr marL="834390" lvl="1" indent="-514350"/>
            <a:r>
              <a:rPr lang="en-AU" dirty="0" smtClean="0"/>
              <a:t>create a new gene model</a:t>
            </a:r>
          </a:p>
          <a:p>
            <a:pPr marL="514350" indent="-514350">
              <a:buFont typeface="+mj-lt"/>
              <a:buAutoNum type="arabicPeriod"/>
            </a:pPr>
            <a:r>
              <a:rPr lang="en-AU" dirty="0" smtClean="0"/>
              <a:t>Agree on a name for each gene and sign off the gene as “Approved”</a:t>
            </a:r>
          </a:p>
          <a:p>
            <a:pPr marL="514350" indent="-514350">
              <a:buFont typeface="+mj-lt"/>
              <a:buAutoNum type="arabicPeriod"/>
            </a:pPr>
            <a:r>
              <a:rPr lang="en-AU" dirty="0" smtClean="0"/>
              <a:t>Assign any Controlled vocabulary terms and database cross-references that are valid due to experiments you or the community performed </a:t>
            </a:r>
          </a:p>
          <a:p>
            <a:pPr marL="834390" lvl="1" indent="-514350"/>
            <a:r>
              <a:rPr lang="en-AU" dirty="0" smtClean="0"/>
              <a:t>(not automated “similarity inferences”)</a:t>
            </a:r>
          </a:p>
          <a:p>
            <a:pPr marL="514350" indent="-514350">
              <a:buFont typeface="+mj-lt"/>
              <a:buAutoNum type="arabicPeriod"/>
            </a:pPr>
            <a:r>
              <a:rPr lang="en-AU" dirty="0" smtClean="0"/>
              <a:t>Provide feedback to the i5k bioinformatic groups: </a:t>
            </a:r>
            <a:r>
              <a:rPr lang="en-AU" dirty="0" smtClean="0">
                <a:hlinkClick r:id="rId2"/>
              </a:rPr>
              <a:t>Terence</a:t>
            </a:r>
            <a:r>
              <a:rPr lang="en-AU" dirty="0" smtClean="0"/>
              <a:t> and </a:t>
            </a:r>
            <a:r>
              <a:rPr lang="en-AU" dirty="0" smtClean="0">
                <a:hlinkClick r:id="rId3"/>
              </a:rPr>
              <a:t>Alexie</a:t>
            </a:r>
            <a:r>
              <a:rPr lang="en-AU" dirty="0" smtClean="0"/>
              <a:t> for annotations, </a:t>
            </a:r>
            <a:r>
              <a:rPr lang="en-AU" dirty="0" smtClean="0">
                <a:hlinkClick r:id="rId4"/>
              </a:rPr>
              <a:t>Monica </a:t>
            </a:r>
            <a:r>
              <a:rPr lang="en-AU" dirty="0" err="1" smtClean="0">
                <a:hlinkClick r:id="rId4"/>
              </a:rPr>
              <a:t>Poelchau</a:t>
            </a:r>
            <a:r>
              <a:rPr lang="en-AU" dirty="0" smtClean="0"/>
              <a:t> for browsers/websites, </a:t>
            </a:r>
            <a:r>
              <a:rPr lang="en-AU" dirty="0" smtClean="0">
                <a:hlinkClick r:id="rId5"/>
              </a:rPr>
              <a:t>Monica Munoz-Torres </a:t>
            </a:r>
            <a:r>
              <a:rPr lang="en-AU" dirty="0" smtClean="0"/>
              <a:t>for the JBrowse and Web Apollo software.</a:t>
            </a:r>
          </a:p>
          <a:p>
            <a:pPr marL="514350" indent="-514350">
              <a:buFont typeface="+mj-lt"/>
              <a:buAutoNum type="arabicPeriod"/>
            </a:pPr>
            <a:r>
              <a:rPr lang="en-AU" dirty="0" smtClean="0"/>
              <a:t>Suggest topics and figures for the main genome paper to </a:t>
            </a:r>
            <a:r>
              <a:rPr lang="en-AU" dirty="0" smtClean="0">
                <a:hlinkClick r:id="rId6"/>
              </a:rPr>
              <a:t>Al Handler</a:t>
            </a:r>
            <a:endParaRPr lang="en-AU" dirty="0" smtClean="0"/>
          </a:p>
          <a:p>
            <a:pPr marL="514350" indent="-514350">
              <a:buFont typeface="+mj-lt"/>
              <a:buAutoNum type="arabicPeriod"/>
            </a:pPr>
            <a:r>
              <a:rPr lang="en-AU" dirty="0" smtClean="0"/>
              <a:t>Don’t get too frustrated with computers: </a:t>
            </a:r>
            <a:r>
              <a:rPr lang="en-AU" dirty="0" smtClean="0">
                <a:hlinkClick r:id="rId7"/>
              </a:rPr>
              <a:t>tell us</a:t>
            </a:r>
            <a:r>
              <a:rPr lang="en-AU" dirty="0" smtClean="0"/>
              <a:t> how to make it easier for next time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Checklist</a:t>
            </a:r>
            <a:endParaRPr lang="en-AU" dirty="0"/>
          </a:p>
        </p:txBody>
      </p:sp>
      <p:sp>
        <p:nvSpPr>
          <p:cNvPr id="5" name="Content Placeholder 4"/>
          <p:cNvSpPr>
            <a:spLocks noGrp="1"/>
          </p:cNvSpPr>
          <p:nvPr>
            <p:ph sz="quarter" idx="1"/>
          </p:nvPr>
        </p:nvSpPr>
        <p:spPr/>
        <p:txBody>
          <a:bodyPr>
            <a:normAutofit fontScale="92500"/>
          </a:bodyPr>
          <a:lstStyle/>
          <a:p>
            <a:pPr marL="457200" indent="-457200">
              <a:buSzPct val="100000"/>
              <a:buFont typeface="+mj-lt"/>
              <a:buAutoNum type="arabicPeriod"/>
            </a:pPr>
            <a:r>
              <a:rPr lang="en-US" dirty="0" smtClean="0"/>
              <a:t>Can you add UTRs if not already there (via RNA-Seq)?</a:t>
            </a:r>
          </a:p>
          <a:p>
            <a:pPr marL="457200" indent="-457200">
              <a:buSzPct val="100000"/>
              <a:buFont typeface="+mj-lt"/>
              <a:buAutoNum type="arabicPeriod"/>
            </a:pPr>
            <a:r>
              <a:rPr lang="en-US" dirty="0" smtClean="0"/>
              <a:t>Check </a:t>
            </a:r>
            <a:r>
              <a:rPr lang="en-US" dirty="0" err="1" smtClean="0"/>
              <a:t>exon</a:t>
            </a:r>
            <a:r>
              <a:rPr lang="en-US" dirty="0" smtClean="0"/>
              <a:t> structures</a:t>
            </a:r>
          </a:p>
          <a:p>
            <a:pPr marL="457200" indent="-457200">
              <a:buSzPct val="100000"/>
              <a:buFont typeface="+mj-lt"/>
              <a:buAutoNum type="arabicPeriod"/>
            </a:pPr>
            <a:r>
              <a:rPr lang="en-US" dirty="0" smtClean="0"/>
              <a:t>Check splice sites: most splice sites display this residues …]5’-GT/AG-3’[…</a:t>
            </a:r>
          </a:p>
          <a:p>
            <a:pPr marL="889200" lvl="2" indent="-457200"/>
            <a:r>
              <a:rPr lang="en-US" dirty="0" smtClean="0"/>
              <a:t>If the splice site is GC/AG, then make sure you comment that you are fine with this.</a:t>
            </a:r>
          </a:p>
          <a:p>
            <a:pPr marL="457200" indent="-457200">
              <a:buSzPct val="100000"/>
              <a:buFont typeface="+mj-lt"/>
              <a:buAutoNum type="arabicPeriod"/>
            </a:pPr>
            <a:r>
              <a:rPr lang="en-US" dirty="0" smtClean="0"/>
              <a:t>Check ‘Start’ and ‘Stop’ sites</a:t>
            </a:r>
          </a:p>
          <a:p>
            <a:pPr marL="457200" indent="-457200">
              <a:buSzPct val="100000"/>
              <a:buFont typeface="+mj-lt"/>
              <a:buAutoNum type="arabicPeriod"/>
            </a:pPr>
            <a:r>
              <a:rPr lang="en-US" dirty="0" smtClean="0"/>
              <a:t>Check the predicted protein product(s)</a:t>
            </a:r>
          </a:p>
          <a:p>
            <a:pPr marL="889200" lvl="2" indent="-457200"/>
            <a:r>
              <a:rPr lang="en-US" dirty="0" smtClean="0"/>
              <a:t>Align it against the relevant genes/gene family.</a:t>
            </a:r>
          </a:p>
          <a:p>
            <a:pPr marL="889200" lvl="2" indent="-457200"/>
            <a:r>
              <a:rPr lang="en-US" dirty="0" smtClean="0"/>
              <a:t>BLASTP against NCBI’s </a:t>
            </a:r>
            <a:r>
              <a:rPr lang="en-US" dirty="0" err="1" smtClean="0"/>
              <a:t>RefSeq</a:t>
            </a:r>
            <a:r>
              <a:rPr lang="en-US" dirty="0" smtClean="0"/>
              <a:t> or NR</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Checklist</a:t>
            </a:r>
            <a:endParaRPr lang="en-AU" dirty="0"/>
          </a:p>
        </p:txBody>
      </p:sp>
      <p:sp>
        <p:nvSpPr>
          <p:cNvPr id="5" name="Content Placeholder 4"/>
          <p:cNvSpPr>
            <a:spLocks noGrp="1"/>
          </p:cNvSpPr>
          <p:nvPr>
            <p:ph sz="quarter" idx="1"/>
          </p:nvPr>
        </p:nvSpPr>
        <p:spPr/>
        <p:txBody>
          <a:bodyPr>
            <a:normAutofit fontScale="92500" lnSpcReduction="10000"/>
          </a:bodyPr>
          <a:lstStyle/>
          <a:p>
            <a:pPr marL="514350" indent="-514350">
              <a:buSzPct val="100000"/>
              <a:buFont typeface="+mj-lt"/>
              <a:buAutoNum type="arabicPeriod" startAt="6"/>
            </a:pPr>
            <a:r>
              <a:rPr lang="en-US" dirty="0" smtClean="0"/>
              <a:t>If the protein product still does not look correct then check if:</a:t>
            </a:r>
          </a:p>
          <a:p>
            <a:pPr lvl="1"/>
            <a:r>
              <a:rPr lang="en-US" dirty="0" smtClean="0"/>
              <a:t>Are there gaps in the genome (genome gap track)?</a:t>
            </a:r>
          </a:p>
          <a:p>
            <a:pPr lvl="1"/>
            <a:r>
              <a:rPr lang="en-US" dirty="0" smtClean="0"/>
              <a:t>Merge of 2 gene predictions on the same scaffold</a:t>
            </a:r>
          </a:p>
          <a:p>
            <a:pPr lvl="1"/>
            <a:r>
              <a:rPr lang="en-US" dirty="0" smtClean="0"/>
              <a:t>Merge of 2 gene predictions from different scaffolds (comment this too)</a:t>
            </a:r>
          </a:p>
          <a:p>
            <a:pPr lvl="1"/>
            <a:r>
              <a:rPr lang="en-US" dirty="0" smtClean="0"/>
              <a:t>Split a gene prediction</a:t>
            </a:r>
          </a:p>
          <a:p>
            <a:pPr lvl="1"/>
            <a:r>
              <a:rPr lang="en-US" dirty="0" err="1" smtClean="0"/>
              <a:t>Frameshifts</a:t>
            </a:r>
            <a:r>
              <a:rPr lang="en-US" dirty="0" smtClean="0"/>
              <a:t> </a:t>
            </a:r>
          </a:p>
          <a:p>
            <a:pPr lvl="2"/>
            <a:r>
              <a:rPr lang="en-US" dirty="0" smtClean="0"/>
              <a:t>error in the genome assembly?</a:t>
            </a:r>
          </a:p>
          <a:p>
            <a:pPr lvl="1"/>
            <a:r>
              <a:rPr lang="en-US" dirty="0" err="1" smtClean="0"/>
              <a:t>Selenocysteine</a:t>
            </a:r>
            <a:r>
              <a:rPr lang="en-US" dirty="0" smtClean="0"/>
              <a:t>, single-base errors, and other inconvenient phenomena</a:t>
            </a:r>
          </a:p>
          <a:p>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Checklist</a:t>
            </a:r>
            <a:endParaRPr lang="en-AU" dirty="0"/>
          </a:p>
        </p:txBody>
      </p:sp>
      <p:sp>
        <p:nvSpPr>
          <p:cNvPr id="5" name="Content Placeholder 4"/>
          <p:cNvSpPr>
            <a:spLocks noGrp="1"/>
          </p:cNvSpPr>
          <p:nvPr>
            <p:ph sz="quarter" idx="1"/>
          </p:nvPr>
        </p:nvSpPr>
        <p:spPr/>
        <p:txBody>
          <a:bodyPr>
            <a:normAutofit fontScale="77500" lnSpcReduction="20000"/>
          </a:bodyPr>
          <a:lstStyle/>
          <a:p>
            <a:pPr marL="514350" indent="-514350">
              <a:buSzPct val="100000"/>
              <a:buFont typeface="+mj-lt"/>
              <a:buAutoNum type="arabicPeriod" startAt="7"/>
            </a:pPr>
            <a:r>
              <a:rPr lang="en-US" dirty="0" smtClean="0"/>
              <a:t>Finalize annotation</a:t>
            </a:r>
          </a:p>
          <a:p>
            <a:pPr lvl="1"/>
            <a:r>
              <a:rPr lang="en-US" dirty="0" smtClean="0"/>
              <a:t>Adding important project information in the form of canned and/or customized comments</a:t>
            </a:r>
          </a:p>
          <a:p>
            <a:pPr lvl="1"/>
            <a:r>
              <a:rPr lang="en-US" dirty="0" smtClean="0"/>
              <a:t>IDs from </a:t>
            </a:r>
            <a:r>
              <a:rPr lang="en-US" dirty="0" err="1" smtClean="0"/>
              <a:t>GenBank</a:t>
            </a:r>
            <a:r>
              <a:rPr lang="en-US" dirty="0" smtClean="0"/>
              <a:t> (via </a:t>
            </a:r>
            <a:r>
              <a:rPr lang="en-US" dirty="0" err="1" smtClean="0"/>
              <a:t>DBXRef</a:t>
            </a:r>
            <a:r>
              <a:rPr lang="en-US" dirty="0" smtClean="0"/>
              <a:t>), gene symbol(s), common name(s), synonyms, top BLAST hits (</a:t>
            </a:r>
            <a:r>
              <a:rPr lang="en-US" dirty="0" err="1" smtClean="0"/>
              <a:t>GenBank</a:t>
            </a:r>
            <a:r>
              <a:rPr lang="en-US" dirty="0" smtClean="0"/>
              <a:t> IDs), </a:t>
            </a:r>
            <a:r>
              <a:rPr lang="en-US" dirty="0" err="1" smtClean="0"/>
              <a:t>orthologs</a:t>
            </a:r>
            <a:r>
              <a:rPr lang="en-US" dirty="0" smtClean="0"/>
              <a:t> with species names, and everything else you can think of, because you are the expert.</a:t>
            </a:r>
          </a:p>
          <a:p>
            <a:pPr lvl="1"/>
            <a:r>
              <a:rPr lang="en-US" dirty="0" smtClean="0"/>
              <a:t>Whether your model replaces one or more models from the official gene set (so we can delete it).</a:t>
            </a:r>
          </a:p>
          <a:p>
            <a:pPr lvl="1"/>
            <a:r>
              <a:rPr lang="en-US" dirty="0" smtClean="0"/>
              <a:t>The kinds of changes you made to the gene model of interest, if any. E.g.: splits, merges, whether the 5’ or 3’ ends had to be modified to include ‘Start’ or ‘Stop’ </a:t>
            </a:r>
            <a:r>
              <a:rPr lang="en-US" dirty="0" err="1" smtClean="0"/>
              <a:t>codons</a:t>
            </a:r>
            <a:r>
              <a:rPr lang="en-US" dirty="0" smtClean="0"/>
              <a:t>, additional </a:t>
            </a:r>
            <a:r>
              <a:rPr lang="en-US" dirty="0" err="1" smtClean="0"/>
              <a:t>exons</a:t>
            </a:r>
            <a:r>
              <a:rPr lang="en-US" dirty="0" smtClean="0"/>
              <a:t> had to be added, or non-canonical splice sites were accepted.</a:t>
            </a:r>
          </a:p>
          <a:p>
            <a:pPr lvl="1"/>
            <a:r>
              <a:rPr lang="en-US" dirty="0" smtClean="0"/>
              <a:t>Any functional assignments that you think are of interest to the community (e.g. via BLAST or RNA-Seq data)</a:t>
            </a:r>
          </a:p>
          <a:p>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r>
              <a:rPr lang="en-US" i="1" dirty="0" err="1" smtClean="0"/>
              <a:t>Ceratitis</a:t>
            </a:r>
            <a:r>
              <a:rPr lang="en-US" i="1" dirty="0" smtClean="0"/>
              <a:t> </a:t>
            </a:r>
            <a:r>
              <a:rPr lang="en-US" i="1" dirty="0" err="1" smtClean="0"/>
              <a:t>capitata</a:t>
            </a:r>
            <a:r>
              <a:rPr lang="en-US" dirty="0" smtClean="0"/>
              <a:t> (</a:t>
            </a:r>
            <a:r>
              <a:rPr lang="en-US" dirty="0" err="1" smtClean="0"/>
              <a:t>Diptera:Tephritidae</a:t>
            </a:r>
            <a:r>
              <a:rPr lang="en-US" dirty="0" smtClean="0"/>
              <a:t>)</a:t>
            </a:r>
          </a:p>
          <a:p>
            <a:r>
              <a:rPr lang="en-US" smtClean="0">
                <a:hlinkClick r:id="rId2"/>
              </a:rPr>
              <a:t>Web Apollo https://apollo.nal.usda.gov/cercap</a:t>
            </a:r>
            <a:r>
              <a:rPr lang="en-US" smtClean="0"/>
              <a:t> </a:t>
            </a:r>
            <a:endParaRPr lang="en-US" dirty="0" smtClean="0"/>
          </a:p>
          <a:p>
            <a:r>
              <a:rPr lang="en-US" dirty="0" smtClean="0">
                <a:solidFill>
                  <a:srgbClr val="000000"/>
                </a:solidFill>
                <a:ea typeface="Times New Roman" pitchFamily="18" charset="0"/>
                <a:cs typeface="Tahoma" pitchFamily="34" charset="0"/>
                <a:hlinkClick r:id="rId3"/>
              </a:rPr>
              <a:t>BLAST: http://i5k.nal.usda.gov/blastn</a:t>
            </a:r>
            <a:endParaRPr lang="en-US" dirty="0" smtClean="0">
              <a:solidFill>
                <a:srgbClr val="000000"/>
              </a:solidFill>
              <a:ea typeface="Times New Roman" pitchFamily="18" charset="0"/>
              <a:cs typeface="Tahoma" pitchFamily="34" charset="0"/>
            </a:endParaRPr>
          </a:p>
          <a:p>
            <a:endParaRPr lang="en-US" dirty="0" smtClean="0">
              <a:solidFill>
                <a:srgbClr val="000000"/>
              </a:solidFill>
              <a:ea typeface="Times New Roman" pitchFamily="18" charset="0"/>
              <a:cs typeface="Tahoma" pitchFamily="34" charset="0"/>
            </a:endParaRPr>
          </a:p>
          <a:p>
            <a:endParaRPr lang="en-US" dirty="0"/>
          </a:p>
        </p:txBody>
      </p:sp>
      <p:sp>
        <p:nvSpPr>
          <p:cNvPr id="10" name="Title 9"/>
          <p:cNvSpPr>
            <a:spLocks noGrp="1"/>
          </p:cNvSpPr>
          <p:nvPr>
            <p:ph type="title"/>
          </p:nvPr>
        </p:nvSpPr>
        <p:spPr/>
        <p:txBody>
          <a:bodyPr/>
          <a:lstStyle/>
          <a:p>
            <a:r>
              <a:rPr lang="en-US" dirty="0" smtClean="0"/>
              <a:t>An implementation for</a:t>
            </a:r>
            <a:endParaRPr lang="en-AU"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Evidence tracks</a:t>
            </a:r>
            <a:endParaRPr lang="en-AU" dirty="0"/>
          </a:p>
        </p:txBody>
      </p:sp>
      <p:sp>
        <p:nvSpPr>
          <p:cNvPr id="5" name="Content Placeholder 4"/>
          <p:cNvSpPr>
            <a:spLocks noGrp="1"/>
          </p:cNvSpPr>
          <p:nvPr>
            <p:ph sz="quarter" idx="1"/>
          </p:nvPr>
        </p:nvSpPr>
        <p:spPr>
          <a:xfrm>
            <a:off x="609600" y="1589567"/>
            <a:ext cx="4648200" cy="4572000"/>
          </a:xfrm>
        </p:spPr>
        <p:txBody>
          <a:bodyPr>
            <a:normAutofit fontScale="62500" lnSpcReduction="20000"/>
          </a:bodyPr>
          <a:lstStyle/>
          <a:p>
            <a:r>
              <a:rPr lang="en-US" dirty="0" smtClean="0">
                <a:solidFill>
                  <a:schemeClr val="accent1">
                    <a:lumMod val="50000"/>
                  </a:schemeClr>
                </a:solidFill>
              </a:rPr>
              <a:t>Genome</a:t>
            </a:r>
          </a:p>
          <a:p>
            <a:pPr lvl="1"/>
            <a:r>
              <a:rPr lang="en-US" dirty="0" smtClean="0">
                <a:solidFill>
                  <a:schemeClr val="accent1">
                    <a:lumMod val="50000"/>
                  </a:schemeClr>
                </a:solidFill>
              </a:rPr>
              <a:t>Was downloaded from </a:t>
            </a:r>
            <a:r>
              <a:rPr lang="en-US" dirty="0" smtClean="0">
                <a:solidFill>
                  <a:schemeClr val="accent1">
                    <a:lumMod val="50000"/>
                  </a:schemeClr>
                </a:solidFill>
                <a:hlinkClick r:id="rId2"/>
              </a:rPr>
              <a:t>here</a:t>
            </a:r>
            <a:r>
              <a:rPr lang="en-US" dirty="0" smtClean="0">
                <a:solidFill>
                  <a:schemeClr val="accent1">
                    <a:lumMod val="50000"/>
                  </a:schemeClr>
                </a:solidFill>
              </a:rPr>
              <a:t>. It is using the official NCBI </a:t>
            </a:r>
            <a:r>
              <a:rPr lang="en-US" dirty="0" err="1" smtClean="0">
                <a:solidFill>
                  <a:schemeClr val="accent1">
                    <a:lumMod val="50000"/>
                  </a:schemeClr>
                </a:solidFill>
              </a:rPr>
              <a:t>RefSeq</a:t>
            </a:r>
            <a:r>
              <a:rPr lang="en-US" dirty="0" smtClean="0">
                <a:solidFill>
                  <a:schemeClr val="accent1">
                    <a:lumMod val="50000"/>
                  </a:schemeClr>
                </a:solidFill>
              </a:rPr>
              <a:t> accessions (not </a:t>
            </a:r>
            <a:r>
              <a:rPr lang="en-US" dirty="0" err="1" smtClean="0">
                <a:solidFill>
                  <a:schemeClr val="accent1">
                    <a:lumMod val="50000"/>
                  </a:schemeClr>
                </a:solidFill>
              </a:rPr>
              <a:t>GenBank</a:t>
            </a:r>
            <a:r>
              <a:rPr lang="en-US" dirty="0" smtClean="0">
                <a:solidFill>
                  <a:schemeClr val="accent1">
                    <a:lumMod val="50000"/>
                  </a:schemeClr>
                </a:solidFill>
              </a:rPr>
              <a:t> GI accessions)</a:t>
            </a:r>
          </a:p>
          <a:p>
            <a:r>
              <a:rPr lang="en-US" dirty="0" smtClean="0">
                <a:solidFill>
                  <a:schemeClr val="accent1">
                    <a:lumMod val="50000"/>
                  </a:schemeClr>
                </a:solidFill>
              </a:rPr>
              <a:t>“Primary gene sets” </a:t>
            </a:r>
          </a:p>
          <a:p>
            <a:pPr lvl="1"/>
            <a:r>
              <a:rPr lang="en-US" dirty="0" smtClean="0">
                <a:solidFill>
                  <a:schemeClr val="accent1">
                    <a:lumMod val="50000"/>
                  </a:schemeClr>
                </a:solidFill>
              </a:rPr>
              <a:t>NCBI made a prediction with RNA-Seq data from Baylor</a:t>
            </a:r>
          </a:p>
          <a:p>
            <a:pPr marL="628650" lvl="2">
              <a:buFont typeface="+mj-lt"/>
              <a:buAutoNum type="arabicPeriod"/>
            </a:pPr>
            <a:r>
              <a:rPr lang="en-US" dirty="0" smtClean="0">
                <a:solidFill>
                  <a:schemeClr val="accent1">
                    <a:lumMod val="50000"/>
                  </a:schemeClr>
                </a:solidFill>
              </a:rPr>
              <a:t>‘protein coding genes’</a:t>
            </a:r>
          </a:p>
          <a:p>
            <a:pPr marL="628650" lvl="2">
              <a:buFont typeface="+mj-lt"/>
              <a:buAutoNum type="arabicPeriod"/>
            </a:pPr>
            <a:r>
              <a:rPr lang="en-US" dirty="0" smtClean="0">
                <a:solidFill>
                  <a:schemeClr val="accent1">
                    <a:lumMod val="50000"/>
                  </a:schemeClr>
                </a:solidFill>
              </a:rPr>
              <a:t>‘low quality protein coding genes’</a:t>
            </a:r>
          </a:p>
          <a:p>
            <a:pPr marL="628650" lvl="2">
              <a:buFont typeface="+mj-lt"/>
              <a:buAutoNum type="arabicPeriod"/>
            </a:pPr>
            <a:r>
              <a:rPr lang="en-US" dirty="0" err="1" smtClean="0">
                <a:solidFill>
                  <a:schemeClr val="accent1">
                    <a:lumMod val="50000"/>
                  </a:schemeClr>
                </a:solidFill>
              </a:rPr>
              <a:t>Noncoding</a:t>
            </a:r>
            <a:r>
              <a:rPr lang="en-US" dirty="0" smtClean="0">
                <a:solidFill>
                  <a:schemeClr val="accent1">
                    <a:lumMod val="50000"/>
                  </a:schemeClr>
                </a:solidFill>
              </a:rPr>
              <a:t> RNA (</a:t>
            </a:r>
            <a:r>
              <a:rPr lang="en-US" dirty="0" err="1" smtClean="0">
                <a:solidFill>
                  <a:schemeClr val="accent1">
                    <a:lumMod val="50000"/>
                  </a:schemeClr>
                </a:solidFill>
              </a:rPr>
              <a:t>tRNA</a:t>
            </a:r>
            <a:r>
              <a:rPr lang="en-US" dirty="0" smtClean="0">
                <a:solidFill>
                  <a:schemeClr val="accent1">
                    <a:lumMod val="50000"/>
                  </a:schemeClr>
                </a:solidFill>
              </a:rPr>
              <a:t> and </a:t>
            </a:r>
            <a:r>
              <a:rPr lang="en-US" dirty="0" err="1" smtClean="0">
                <a:solidFill>
                  <a:schemeClr val="accent1">
                    <a:lumMod val="50000"/>
                  </a:schemeClr>
                </a:solidFill>
              </a:rPr>
              <a:t>rRNA</a:t>
            </a:r>
            <a:r>
              <a:rPr lang="en-US" dirty="0" smtClean="0">
                <a:solidFill>
                  <a:schemeClr val="accent1">
                    <a:lumMod val="50000"/>
                  </a:schemeClr>
                </a:solidFill>
              </a:rPr>
              <a:t> predictions</a:t>
            </a:r>
          </a:p>
          <a:p>
            <a:pPr marL="628650" lvl="2">
              <a:buFont typeface="+mj-lt"/>
              <a:buAutoNum type="arabicPeriod"/>
            </a:pPr>
            <a:r>
              <a:rPr lang="en-US" dirty="0" err="1" smtClean="0">
                <a:solidFill>
                  <a:schemeClr val="accent1">
                    <a:lumMod val="50000"/>
                  </a:schemeClr>
                </a:solidFill>
              </a:rPr>
              <a:t>Pseudogenes</a:t>
            </a:r>
            <a:r>
              <a:rPr lang="en-US" dirty="0" smtClean="0">
                <a:solidFill>
                  <a:schemeClr val="accent1">
                    <a:lumMod val="50000"/>
                  </a:schemeClr>
                </a:solidFill>
              </a:rPr>
              <a:t> (like proper genes but </a:t>
            </a:r>
            <a:r>
              <a:rPr lang="en-US" dirty="0" smtClean="0">
                <a:solidFill>
                  <a:schemeClr val="accent1">
                    <a:lumMod val="50000"/>
                  </a:schemeClr>
                </a:solidFill>
              </a:rPr>
              <a:t>in-frame </a:t>
            </a:r>
            <a:r>
              <a:rPr lang="en-US" dirty="0" smtClean="0">
                <a:solidFill>
                  <a:schemeClr val="accent1">
                    <a:lumMod val="50000"/>
                  </a:schemeClr>
                </a:solidFill>
              </a:rPr>
              <a:t>stop </a:t>
            </a:r>
            <a:r>
              <a:rPr lang="en-US" dirty="0" err="1" smtClean="0">
                <a:solidFill>
                  <a:schemeClr val="accent1">
                    <a:lumMod val="50000"/>
                  </a:schemeClr>
                </a:solidFill>
              </a:rPr>
              <a:t>codons</a:t>
            </a:r>
            <a:r>
              <a:rPr lang="en-US" dirty="0" smtClean="0">
                <a:solidFill>
                  <a:schemeClr val="accent1">
                    <a:lumMod val="50000"/>
                  </a:schemeClr>
                </a:solidFill>
              </a:rPr>
              <a:t>)</a:t>
            </a:r>
          </a:p>
          <a:p>
            <a:pPr lvl="1"/>
            <a:r>
              <a:rPr lang="en-US" dirty="0" smtClean="0">
                <a:solidFill>
                  <a:schemeClr val="accent1">
                    <a:lumMod val="50000"/>
                  </a:schemeClr>
                </a:solidFill>
              </a:rPr>
              <a:t>Alexie</a:t>
            </a:r>
            <a:r>
              <a:rPr lang="en-US" dirty="0" smtClean="0">
                <a:solidFill>
                  <a:schemeClr val="accent1">
                    <a:lumMod val="50000"/>
                  </a:schemeClr>
                </a:solidFill>
              </a:rPr>
              <a:t> </a:t>
            </a:r>
            <a:r>
              <a:rPr lang="en-US" dirty="0" smtClean="0">
                <a:solidFill>
                  <a:schemeClr val="accent1">
                    <a:lumMod val="50000"/>
                  </a:schemeClr>
                </a:solidFill>
              </a:rPr>
              <a:t>made a prediction using </a:t>
            </a:r>
            <a:r>
              <a:rPr lang="en-US" dirty="0" err="1" smtClean="0">
                <a:solidFill>
                  <a:schemeClr val="accent1">
                    <a:lumMod val="50000"/>
                  </a:schemeClr>
                </a:solidFill>
              </a:rPr>
              <a:t>JAMg</a:t>
            </a:r>
            <a:r>
              <a:rPr lang="en-US" dirty="0" smtClean="0">
                <a:solidFill>
                  <a:schemeClr val="accent1">
                    <a:lumMod val="50000"/>
                  </a:schemeClr>
                </a:solidFill>
              </a:rPr>
              <a:t> and RNA-Seq from Baylor and our </a:t>
            </a:r>
            <a:r>
              <a:rPr lang="en-US" dirty="0" smtClean="0">
                <a:solidFill>
                  <a:schemeClr val="accent1">
                    <a:lumMod val="50000"/>
                  </a:schemeClr>
                </a:solidFill>
              </a:rPr>
              <a:t>German </a:t>
            </a:r>
            <a:r>
              <a:rPr lang="en-US" dirty="0" smtClean="0">
                <a:solidFill>
                  <a:schemeClr val="accent1">
                    <a:lumMod val="50000"/>
                  </a:schemeClr>
                </a:solidFill>
              </a:rPr>
              <a:t>collaborators</a:t>
            </a:r>
          </a:p>
          <a:p>
            <a:pPr marL="742950" lvl="2"/>
            <a:r>
              <a:rPr lang="en-US" dirty="0" smtClean="0">
                <a:solidFill>
                  <a:schemeClr val="accent1">
                    <a:lumMod val="50000"/>
                  </a:schemeClr>
                </a:solidFill>
              </a:rPr>
              <a:t>I didn’t do any non-coding RNA predictions as they would be identical to NCBIs (we use the same tools)</a:t>
            </a:r>
          </a:p>
          <a:p>
            <a:pPr marL="742950" lvl="2"/>
            <a:r>
              <a:rPr lang="en-US" dirty="0" smtClean="0">
                <a:solidFill>
                  <a:schemeClr val="accent1">
                    <a:lumMod val="50000"/>
                  </a:schemeClr>
                </a:solidFill>
              </a:rPr>
              <a:t>No </a:t>
            </a:r>
            <a:r>
              <a:rPr lang="en-US" dirty="0" err="1" smtClean="0">
                <a:solidFill>
                  <a:schemeClr val="accent1">
                    <a:lumMod val="50000"/>
                  </a:schemeClr>
                </a:solidFill>
              </a:rPr>
              <a:t>pseudogenes</a:t>
            </a:r>
            <a:r>
              <a:rPr lang="en-US" dirty="0" smtClean="0">
                <a:solidFill>
                  <a:schemeClr val="accent1">
                    <a:lumMod val="50000"/>
                  </a:schemeClr>
                </a:solidFill>
              </a:rPr>
              <a:t> were predicted – at least there shouldn’t be.</a:t>
            </a:r>
          </a:p>
        </p:txBody>
      </p:sp>
      <p:pic>
        <p:nvPicPr>
          <p:cNvPr id="9" name="Content Placeholder 5" descr="pic1.png"/>
          <p:cNvPicPr>
            <a:picLocks noGrp="1" noChangeAspect="1"/>
          </p:cNvPicPr>
          <p:nvPr>
            <p:ph sz="quarter" idx="2"/>
          </p:nvPr>
        </p:nvPicPr>
        <p:blipFill>
          <a:blip r:embed="rId3" cstate="print"/>
          <a:srcRect/>
          <a:stretch>
            <a:fillRect/>
          </a:stretch>
        </p:blipFill>
        <p:spPr>
          <a:xfrm>
            <a:off x="5455621" y="1589088"/>
            <a:ext cx="2665057" cy="4572000"/>
          </a:xfr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Evidence tracks</a:t>
            </a:r>
            <a:endParaRPr lang="en-AU" dirty="0"/>
          </a:p>
        </p:txBody>
      </p:sp>
      <p:sp>
        <p:nvSpPr>
          <p:cNvPr id="5" name="Content Placeholder 4"/>
          <p:cNvSpPr>
            <a:spLocks noGrp="1"/>
          </p:cNvSpPr>
          <p:nvPr>
            <p:ph sz="quarter" idx="1"/>
          </p:nvPr>
        </p:nvSpPr>
        <p:spPr>
          <a:xfrm>
            <a:off x="304800" y="1589566"/>
            <a:ext cx="5105400" cy="5039834"/>
          </a:xfrm>
        </p:spPr>
        <p:txBody>
          <a:bodyPr>
            <a:normAutofit fontScale="47500" lnSpcReduction="20000"/>
          </a:bodyPr>
          <a:lstStyle/>
          <a:p>
            <a:r>
              <a:rPr lang="en-US" dirty="0" smtClean="0">
                <a:solidFill>
                  <a:schemeClr val="accent1">
                    <a:lumMod val="50000"/>
                  </a:schemeClr>
                </a:solidFill>
              </a:rPr>
              <a:t>“Evidence” </a:t>
            </a:r>
          </a:p>
          <a:p>
            <a:pPr lvl="1"/>
            <a:r>
              <a:rPr lang="en-US" dirty="0" smtClean="0">
                <a:solidFill>
                  <a:schemeClr val="accent1">
                    <a:lumMod val="50000"/>
                  </a:schemeClr>
                </a:solidFill>
              </a:rPr>
              <a:t>These are data were used by </a:t>
            </a:r>
            <a:r>
              <a:rPr lang="en-US" dirty="0" err="1" smtClean="0">
                <a:solidFill>
                  <a:schemeClr val="accent1">
                    <a:lumMod val="50000"/>
                  </a:schemeClr>
                </a:solidFill>
              </a:rPr>
              <a:t>JAMg</a:t>
            </a:r>
            <a:r>
              <a:rPr lang="en-US" dirty="0" smtClean="0">
                <a:solidFill>
                  <a:schemeClr val="accent1">
                    <a:lumMod val="50000"/>
                  </a:schemeClr>
                </a:solidFill>
              </a:rPr>
              <a:t> to make a decision on whether there is a gene.</a:t>
            </a:r>
          </a:p>
          <a:p>
            <a:pPr lvl="1"/>
            <a:r>
              <a:rPr lang="en-US" dirty="0" smtClean="0">
                <a:solidFill>
                  <a:schemeClr val="accent1">
                    <a:lumMod val="50000"/>
                  </a:schemeClr>
                </a:solidFill>
              </a:rPr>
              <a:t>“Foreign proteins” are </a:t>
            </a:r>
            <a:r>
              <a:rPr lang="en-US" dirty="0" err="1" smtClean="0">
                <a:solidFill>
                  <a:schemeClr val="accent1">
                    <a:lumMod val="50000"/>
                  </a:schemeClr>
                </a:solidFill>
              </a:rPr>
              <a:t>RefSeq</a:t>
            </a:r>
            <a:r>
              <a:rPr lang="en-US" dirty="0" smtClean="0">
                <a:solidFill>
                  <a:schemeClr val="accent1">
                    <a:lumMod val="50000"/>
                  </a:schemeClr>
                </a:solidFill>
              </a:rPr>
              <a:t> Insect alignments to the genome</a:t>
            </a:r>
          </a:p>
          <a:p>
            <a:pPr lvl="1"/>
            <a:r>
              <a:rPr lang="en-US" dirty="0" smtClean="0">
                <a:solidFill>
                  <a:schemeClr val="accent1">
                    <a:lumMod val="50000"/>
                  </a:schemeClr>
                </a:solidFill>
              </a:rPr>
              <a:t>“Gaps in the assembly” is simply a track that appears black if the genome has NNs</a:t>
            </a:r>
          </a:p>
          <a:p>
            <a:pPr lvl="1"/>
            <a:r>
              <a:rPr lang="en-US" dirty="0" smtClean="0">
                <a:solidFill>
                  <a:schemeClr val="accent1">
                    <a:lumMod val="50000"/>
                  </a:schemeClr>
                </a:solidFill>
              </a:rPr>
              <a:t>“Domains” are hidden </a:t>
            </a:r>
            <a:r>
              <a:rPr lang="en-US" dirty="0" err="1" smtClean="0">
                <a:solidFill>
                  <a:schemeClr val="accent1">
                    <a:lumMod val="50000"/>
                  </a:schemeClr>
                </a:solidFill>
              </a:rPr>
              <a:t>markov</a:t>
            </a:r>
            <a:r>
              <a:rPr lang="en-US" dirty="0" smtClean="0">
                <a:solidFill>
                  <a:schemeClr val="accent1">
                    <a:lumMod val="50000"/>
                  </a:schemeClr>
                </a:solidFill>
              </a:rPr>
              <a:t> profile of the </a:t>
            </a:r>
            <a:r>
              <a:rPr lang="en-US" dirty="0" err="1" smtClean="0">
                <a:solidFill>
                  <a:schemeClr val="accent1">
                    <a:lumMod val="50000"/>
                  </a:schemeClr>
                </a:solidFill>
              </a:rPr>
              <a:t>SwissProt</a:t>
            </a:r>
            <a:r>
              <a:rPr lang="en-US" dirty="0" smtClean="0">
                <a:solidFill>
                  <a:schemeClr val="accent1">
                    <a:lumMod val="50000"/>
                  </a:schemeClr>
                </a:solidFill>
              </a:rPr>
              <a:t> database against the genome</a:t>
            </a:r>
          </a:p>
          <a:p>
            <a:r>
              <a:rPr lang="en-US" dirty="0" smtClean="0">
                <a:solidFill>
                  <a:schemeClr val="accent1">
                    <a:lumMod val="50000"/>
                  </a:schemeClr>
                </a:solidFill>
              </a:rPr>
              <a:t>“</a:t>
            </a:r>
            <a:r>
              <a:rPr lang="en-US" dirty="0" err="1" smtClean="0">
                <a:solidFill>
                  <a:schemeClr val="accent1">
                    <a:lumMod val="50000"/>
                  </a:schemeClr>
                </a:solidFill>
              </a:rPr>
              <a:t>RNAseq</a:t>
            </a:r>
            <a:r>
              <a:rPr lang="en-US" dirty="0" smtClean="0">
                <a:solidFill>
                  <a:schemeClr val="accent1">
                    <a:lumMod val="50000"/>
                  </a:schemeClr>
                </a:solidFill>
              </a:rPr>
              <a:t>”</a:t>
            </a:r>
          </a:p>
          <a:p>
            <a:pPr lvl="1"/>
            <a:r>
              <a:rPr lang="en-US" dirty="0" smtClean="0">
                <a:solidFill>
                  <a:schemeClr val="accent1">
                    <a:lumMod val="50000"/>
                  </a:schemeClr>
                </a:solidFill>
              </a:rPr>
              <a:t>We had some libraries from German collaborators that they agreed to share for annotation as long as we didn’t share the raw data. </a:t>
            </a:r>
          </a:p>
          <a:p>
            <a:pPr lvl="1"/>
            <a:r>
              <a:rPr lang="en-US" dirty="0" smtClean="0">
                <a:solidFill>
                  <a:schemeClr val="accent1">
                    <a:lumMod val="50000"/>
                  </a:schemeClr>
                </a:solidFill>
              </a:rPr>
              <a:t>The combined </a:t>
            </a:r>
            <a:r>
              <a:rPr lang="en-US" dirty="0" err="1" smtClean="0">
                <a:solidFill>
                  <a:schemeClr val="accent1">
                    <a:lumMod val="50000"/>
                  </a:schemeClr>
                </a:solidFill>
              </a:rPr>
              <a:t>RNASeq</a:t>
            </a:r>
            <a:r>
              <a:rPr lang="en-US" dirty="0" smtClean="0">
                <a:solidFill>
                  <a:schemeClr val="accent1">
                    <a:lumMod val="50000"/>
                  </a:schemeClr>
                </a:solidFill>
              </a:rPr>
              <a:t> coverage includes the Baylor and German data into a coverage track.</a:t>
            </a:r>
          </a:p>
          <a:p>
            <a:pPr lvl="1"/>
            <a:r>
              <a:rPr lang="en-US" dirty="0" smtClean="0">
                <a:solidFill>
                  <a:schemeClr val="accent1">
                    <a:lumMod val="50000"/>
                  </a:schemeClr>
                </a:solidFill>
              </a:rPr>
              <a:t>IS-embryo, IS-female and IS-male tracks are the ‘Baylor’ data (as created by our Italian collaborators). The raw data is available from NCBI.</a:t>
            </a:r>
          </a:p>
          <a:p>
            <a:pPr lvl="1"/>
            <a:r>
              <a:rPr lang="en-US" dirty="0" smtClean="0">
                <a:solidFill>
                  <a:schemeClr val="accent1">
                    <a:lumMod val="50000"/>
                  </a:schemeClr>
                </a:solidFill>
              </a:rPr>
              <a:t>We also provide the alignments of a Trinity de-novo + Trinity genome-guided + PASA2 assembly of all the RNA-Seq data. These are then aligned using exonerate with very stringent settings. </a:t>
            </a:r>
          </a:p>
          <a:p>
            <a:r>
              <a:rPr lang="en-US" dirty="0" smtClean="0">
                <a:solidFill>
                  <a:schemeClr val="accent1">
                    <a:lumMod val="50000"/>
                  </a:schemeClr>
                </a:solidFill>
              </a:rPr>
              <a:t>“Mapped reads”</a:t>
            </a:r>
          </a:p>
          <a:p>
            <a:pPr lvl="1"/>
            <a:r>
              <a:rPr lang="en-US" dirty="0" smtClean="0">
                <a:solidFill>
                  <a:schemeClr val="accent1">
                    <a:lumMod val="50000"/>
                  </a:schemeClr>
                </a:solidFill>
              </a:rPr>
              <a:t>We took all the </a:t>
            </a:r>
            <a:r>
              <a:rPr lang="en-US" dirty="0" err="1" smtClean="0">
                <a:solidFill>
                  <a:schemeClr val="accent1">
                    <a:lumMod val="50000"/>
                  </a:schemeClr>
                </a:solidFill>
              </a:rPr>
              <a:t>RNASeq</a:t>
            </a:r>
            <a:r>
              <a:rPr lang="en-US" dirty="0" smtClean="0">
                <a:solidFill>
                  <a:schemeClr val="accent1">
                    <a:lumMod val="50000"/>
                  </a:schemeClr>
                </a:solidFill>
              </a:rPr>
              <a:t> (Italian and German) and provide a BAM track of the reads that span an intron / exon junction. They are very useful in determining if two </a:t>
            </a:r>
            <a:r>
              <a:rPr lang="en-US" dirty="0" err="1" smtClean="0">
                <a:solidFill>
                  <a:schemeClr val="accent1">
                    <a:lumMod val="50000"/>
                  </a:schemeClr>
                </a:solidFill>
              </a:rPr>
              <a:t>exons</a:t>
            </a:r>
            <a:r>
              <a:rPr lang="en-US" dirty="0" smtClean="0">
                <a:solidFill>
                  <a:schemeClr val="accent1">
                    <a:lumMod val="50000"/>
                  </a:schemeClr>
                </a:solidFill>
              </a:rPr>
              <a:t> are really linked</a:t>
            </a:r>
          </a:p>
          <a:p>
            <a:pPr>
              <a:buNone/>
            </a:pPr>
            <a:r>
              <a:rPr lang="en-US" dirty="0" smtClean="0">
                <a:solidFill>
                  <a:schemeClr val="accent1">
                    <a:lumMod val="50000"/>
                  </a:schemeClr>
                </a:solidFill>
              </a:rPr>
              <a:t>All of these data were used to inform the </a:t>
            </a:r>
            <a:r>
              <a:rPr lang="en-US" dirty="0" err="1" smtClean="0">
                <a:solidFill>
                  <a:schemeClr val="accent1">
                    <a:lumMod val="50000"/>
                  </a:schemeClr>
                </a:solidFill>
              </a:rPr>
              <a:t>JAMg</a:t>
            </a:r>
            <a:r>
              <a:rPr lang="en-US" dirty="0" smtClean="0">
                <a:solidFill>
                  <a:schemeClr val="accent1">
                    <a:lumMod val="50000"/>
                  </a:schemeClr>
                </a:solidFill>
              </a:rPr>
              <a:t> annotation, and we provide them to you so you can manually check if you want to. Let us know if you need any other tracks.</a:t>
            </a:r>
          </a:p>
        </p:txBody>
      </p:sp>
      <p:pic>
        <p:nvPicPr>
          <p:cNvPr id="9" name="Content Placeholder 5" descr="pic1.png"/>
          <p:cNvPicPr>
            <a:picLocks noGrp="1" noChangeAspect="1"/>
          </p:cNvPicPr>
          <p:nvPr>
            <p:ph sz="quarter" idx="2"/>
          </p:nvPr>
        </p:nvPicPr>
        <p:blipFill>
          <a:blip r:embed="rId2" cstate="print"/>
          <a:srcRect/>
          <a:stretch>
            <a:fillRect/>
          </a:stretch>
        </p:blipFill>
        <p:spPr>
          <a:xfrm>
            <a:off x="5455621" y="1589088"/>
            <a:ext cx="2665057" cy="4572000"/>
          </a:xfr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612648" y="3810000"/>
            <a:ext cx="8153400" cy="2743200"/>
          </a:xfrm>
        </p:spPr>
        <p:txBody>
          <a:bodyPr>
            <a:normAutofit fontScale="55000" lnSpcReduction="20000"/>
          </a:bodyPr>
          <a:lstStyle/>
          <a:p>
            <a:pPr>
              <a:buNone/>
            </a:pPr>
            <a:r>
              <a:rPr lang="en-US" sz="3600" dirty="0" err="1" smtClean="0">
                <a:solidFill>
                  <a:schemeClr val="accent2"/>
                </a:solidFill>
              </a:rPr>
              <a:t>RNASeq</a:t>
            </a:r>
            <a:endParaRPr lang="en-US" sz="3600" dirty="0" smtClean="0">
              <a:solidFill>
                <a:schemeClr val="accent2"/>
              </a:solidFill>
            </a:endParaRPr>
          </a:p>
          <a:p>
            <a:r>
              <a:rPr lang="en-US" dirty="0" smtClean="0"/>
              <a:t>These are alignments of the ‘raw’ reads against the genome, and then a coverage graph is shown to help you understand if a particular base is expressed.</a:t>
            </a:r>
          </a:p>
          <a:p>
            <a:r>
              <a:rPr lang="en-US" dirty="0" smtClean="0"/>
              <a:t>There is one track for each library and also a track with all the libraries aggregated.</a:t>
            </a:r>
          </a:p>
          <a:p>
            <a:pPr lvl="2"/>
            <a:r>
              <a:rPr lang="en-US" dirty="0" smtClean="0"/>
              <a:t>Use the library-specific tracks if you want to see specific expression data and understand its expression profile.</a:t>
            </a:r>
          </a:p>
          <a:p>
            <a:pPr lvl="2"/>
            <a:r>
              <a:rPr lang="en-US" dirty="0" smtClean="0"/>
              <a:t>Use the combined all-library track to see if a base is expressed at all.</a:t>
            </a:r>
          </a:p>
          <a:p>
            <a:pPr lvl="2"/>
            <a:r>
              <a:rPr lang="en-US" dirty="0" smtClean="0"/>
              <a:t>The all-library track includes data which we cannot share. It is very useful however as you can see from this model.</a:t>
            </a:r>
          </a:p>
          <a:p>
            <a:r>
              <a:rPr lang="en-US" dirty="0" smtClean="0"/>
              <a:t>The basic configuration of these tracks is determined by Monica and Chris. Please let them know if you prefer a different view</a:t>
            </a:r>
          </a:p>
        </p:txBody>
      </p:sp>
      <p:pic>
        <p:nvPicPr>
          <p:cNvPr id="6" name="Picture 5" descr="pic6.png"/>
          <p:cNvPicPr>
            <a:picLocks noChangeAspect="1"/>
          </p:cNvPicPr>
          <p:nvPr/>
        </p:nvPicPr>
        <p:blipFill>
          <a:blip r:embed="rId2" cstate="print"/>
          <a:stretch>
            <a:fillRect/>
          </a:stretch>
        </p:blipFill>
        <p:spPr>
          <a:xfrm>
            <a:off x="228600" y="0"/>
            <a:ext cx="8686800" cy="3655589"/>
          </a:xfrm>
          <a:prstGeom prst="rect">
            <a:avLst/>
          </a:prstGeo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Changing a tracks configuration</a:t>
            </a:r>
            <a:endParaRPr lang="en-AU" dirty="0"/>
          </a:p>
        </p:txBody>
      </p:sp>
      <p:sp>
        <p:nvSpPr>
          <p:cNvPr id="6" name="Text Placeholder 5"/>
          <p:cNvSpPr>
            <a:spLocks noGrp="1"/>
          </p:cNvSpPr>
          <p:nvPr>
            <p:ph type="body" idx="2"/>
          </p:nvPr>
        </p:nvSpPr>
        <p:spPr/>
        <p:txBody>
          <a:bodyPr>
            <a:normAutofit/>
          </a:bodyPr>
          <a:lstStyle/>
          <a:p>
            <a:r>
              <a:rPr lang="en-AU" dirty="0" smtClean="0"/>
              <a:t>You can change the track configuration yourself using the browser.</a:t>
            </a:r>
          </a:p>
          <a:p>
            <a:r>
              <a:rPr lang="en-AU" dirty="0" smtClean="0"/>
              <a:t>Click on the arrow next to the name.</a:t>
            </a:r>
            <a:endParaRPr lang="en-AU" dirty="0"/>
          </a:p>
        </p:txBody>
      </p:sp>
      <p:pic>
        <p:nvPicPr>
          <p:cNvPr id="8" name="Content Placeholder 3" descr="pic1.png"/>
          <p:cNvPicPr>
            <a:picLocks noGrp="1" noChangeAspect="1"/>
          </p:cNvPicPr>
          <p:nvPr>
            <p:ph sz="quarter" idx="1"/>
          </p:nvPr>
        </p:nvPicPr>
        <p:blipFill>
          <a:blip r:embed="rId2" cstate="print"/>
          <a:srcRect l="25003"/>
          <a:stretch>
            <a:fillRect/>
          </a:stretch>
        </p:blipFill>
        <p:spPr>
          <a:xfrm>
            <a:off x="2616318" y="1752600"/>
            <a:ext cx="5892564" cy="4419600"/>
          </a:xfrm>
        </p:spPr>
      </p:pic>
      <p:sp>
        <p:nvSpPr>
          <p:cNvPr id="9" name="Oval 8"/>
          <p:cNvSpPr/>
          <p:nvPr/>
        </p:nvSpPr>
        <p:spPr>
          <a:xfrm>
            <a:off x="3352800" y="4800600"/>
            <a:ext cx="228600" cy="304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Changing a tracks configuration</a:t>
            </a:r>
            <a:endParaRPr lang="en-AU" dirty="0"/>
          </a:p>
        </p:txBody>
      </p:sp>
      <p:sp>
        <p:nvSpPr>
          <p:cNvPr id="8" name="Text Placeholder 7"/>
          <p:cNvSpPr>
            <a:spLocks noGrp="1"/>
          </p:cNvSpPr>
          <p:nvPr>
            <p:ph type="body" idx="2"/>
          </p:nvPr>
        </p:nvSpPr>
        <p:spPr/>
        <p:txBody>
          <a:bodyPr/>
          <a:lstStyle/>
          <a:p>
            <a:r>
              <a:rPr lang="en-AU" dirty="0" smtClean="0"/>
              <a:t>In the drop down menu, select edit </a:t>
            </a:r>
            <a:r>
              <a:rPr lang="en-AU" dirty="0" err="1" smtClean="0"/>
              <a:t>config</a:t>
            </a:r>
            <a:r>
              <a:rPr lang="en-AU" dirty="0" smtClean="0"/>
              <a:t>.</a:t>
            </a:r>
          </a:p>
          <a:p>
            <a:r>
              <a:rPr lang="en-AU" dirty="0" smtClean="0"/>
              <a:t>The configuration guide is available </a:t>
            </a:r>
            <a:r>
              <a:rPr lang="en-AU" dirty="0" smtClean="0">
                <a:hlinkClick r:id="rId2"/>
              </a:rPr>
              <a:t>here</a:t>
            </a:r>
            <a:r>
              <a:rPr lang="en-AU" dirty="0" smtClean="0"/>
              <a:t> but let’s change to add a logarithmic scale.</a:t>
            </a:r>
          </a:p>
          <a:p>
            <a:endParaRPr lang="en-AU" dirty="0"/>
          </a:p>
        </p:txBody>
      </p:sp>
      <p:pic>
        <p:nvPicPr>
          <p:cNvPr id="9" name="Content Placeholder 3" descr="pic2.png"/>
          <p:cNvPicPr>
            <a:picLocks noGrp="1" noChangeAspect="1"/>
          </p:cNvPicPr>
          <p:nvPr>
            <p:ph sz="quarter" idx="1"/>
          </p:nvPr>
        </p:nvPicPr>
        <p:blipFill>
          <a:blip r:embed="rId3" cstate="print"/>
          <a:srcRect l="25003"/>
          <a:stretch>
            <a:fillRect/>
          </a:stretch>
        </p:blipFill>
        <p:spPr>
          <a:xfrm>
            <a:off x="2616318" y="1752600"/>
            <a:ext cx="5892564" cy="44196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Changing a tracks configuration</a:t>
            </a:r>
            <a:endParaRPr lang="en-AU" dirty="0"/>
          </a:p>
        </p:txBody>
      </p:sp>
      <p:sp>
        <p:nvSpPr>
          <p:cNvPr id="8" name="Text Placeholder 7"/>
          <p:cNvSpPr>
            <a:spLocks noGrp="1"/>
          </p:cNvSpPr>
          <p:nvPr>
            <p:ph type="body" idx="2"/>
          </p:nvPr>
        </p:nvSpPr>
        <p:spPr/>
        <p:txBody>
          <a:bodyPr>
            <a:normAutofit/>
          </a:bodyPr>
          <a:lstStyle/>
          <a:p>
            <a:r>
              <a:rPr lang="en-AU" dirty="0" smtClean="0"/>
              <a:t>A text box will appear, in the so called JSON format.</a:t>
            </a:r>
          </a:p>
          <a:p>
            <a:r>
              <a:rPr lang="en-AU" dirty="0" smtClean="0"/>
              <a:t>You can add this line:</a:t>
            </a:r>
          </a:p>
          <a:p>
            <a:r>
              <a:rPr lang="en-AU" dirty="0" smtClean="0"/>
              <a:t>“scale”:”log”,</a:t>
            </a:r>
          </a:p>
          <a:p>
            <a:r>
              <a:rPr lang="en-AU" dirty="0" smtClean="0"/>
              <a:t>Note that the </a:t>
            </a:r>
            <a:r>
              <a:rPr lang="en-AU" dirty="0" err="1" smtClean="0"/>
              <a:t>the</a:t>
            </a:r>
            <a:r>
              <a:rPr lang="en-AU" dirty="0" smtClean="0"/>
              <a:t> comma and double quotes are needed.</a:t>
            </a:r>
          </a:p>
        </p:txBody>
      </p:sp>
      <p:pic>
        <p:nvPicPr>
          <p:cNvPr id="9" name="Content Placeholder 3" descr="pic3.png"/>
          <p:cNvPicPr>
            <a:picLocks noGrp="1" noChangeAspect="1"/>
          </p:cNvPicPr>
          <p:nvPr>
            <p:ph sz="quarter" idx="1"/>
          </p:nvPr>
        </p:nvPicPr>
        <p:blipFill>
          <a:blip r:embed="rId2" cstate="print"/>
          <a:srcRect l="25003"/>
          <a:stretch>
            <a:fillRect/>
          </a:stretch>
        </p:blipFill>
        <p:spPr>
          <a:xfrm>
            <a:off x="2616318" y="1752600"/>
            <a:ext cx="5892564" cy="44196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a:t>
            </a:r>
            <a:r>
              <a:rPr lang="en-US" dirty="0" err="1" smtClean="0"/>
              <a:t>rules</a:t>
            </a:r>
            <a:r>
              <a:rPr lang="en-US" dirty="0" smtClean="0"/>
              <a:t> </a:t>
            </a:r>
            <a:r>
              <a:rPr lang="en-US" dirty="0" err="1" smtClean="0"/>
              <a:t>rules</a:t>
            </a:r>
            <a:r>
              <a:rPr lang="en-US" dirty="0" smtClean="0"/>
              <a:t>: how to start</a:t>
            </a:r>
            <a:endParaRPr lang="en-US" dirty="0"/>
          </a:p>
        </p:txBody>
      </p:sp>
      <p:sp>
        <p:nvSpPr>
          <p:cNvPr id="3" name="Content Placeholder 2"/>
          <p:cNvSpPr>
            <a:spLocks noGrp="1"/>
          </p:cNvSpPr>
          <p:nvPr>
            <p:ph sz="quarter" idx="1"/>
          </p:nvPr>
        </p:nvSpPr>
        <p:spPr/>
        <p:txBody>
          <a:bodyPr>
            <a:normAutofit fontScale="40000" lnSpcReduction="20000"/>
          </a:bodyPr>
          <a:lstStyle/>
          <a:p>
            <a:pPr lvl="0">
              <a:buNone/>
            </a:pPr>
            <a:r>
              <a:rPr lang="en-US" sz="3200" b="1" dirty="0" smtClean="0"/>
              <a:t>Golden rule: Place any comments and information in the </a:t>
            </a:r>
            <a:r>
              <a:rPr lang="en-US" sz="3200" b="1" u="sng" dirty="0" smtClean="0"/>
              <a:t>'mRNA</a:t>
            </a:r>
            <a:r>
              <a:rPr lang="en-US" sz="3200" b="1" dirty="0" smtClean="0"/>
              <a:t>' section of the annotation info editor</a:t>
            </a:r>
            <a:r>
              <a:rPr lang="en-US" sz="3200" dirty="0" smtClean="0"/>
              <a:t>.</a:t>
            </a:r>
          </a:p>
          <a:p>
            <a:pPr lvl="0"/>
            <a:r>
              <a:rPr lang="en-US" sz="3200" dirty="0" smtClean="0"/>
              <a:t>If the gene prediction is 100% accurate:</a:t>
            </a:r>
          </a:p>
          <a:p>
            <a:pPr lvl="1"/>
            <a:r>
              <a:rPr lang="en-US" sz="2400" dirty="0" smtClean="0"/>
              <a:t>Add information about your modifications in the Information Editor</a:t>
            </a:r>
          </a:p>
          <a:p>
            <a:pPr lvl="0"/>
            <a:r>
              <a:rPr lang="en-US" sz="3200" dirty="0" smtClean="0"/>
              <a:t>If the gene prediction is not accurate: </a:t>
            </a:r>
          </a:p>
          <a:p>
            <a:pPr lvl="1"/>
            <a:r>
              <a:rPr lang="en-US" sz="2500" dirty="0" smtClean="0"/>
              <a:t>Only change an existing annotation if you have good evidence that it is wrong. </a:t>
            </a:r>
          </a:p>
          <a:p>
            <a:pPr lvl="1"/>
            <a:r>
              <a:rPr lang="en-US" sz="2500" dirty="0" smtClean="0"/>
              <a:t>Perform gene structure modifications using the Web Apollo interface and external evidence</a:t>
            </a:r>
          </a:p>
          <a:p>
            <a:pPr lvl="1"/>
            <a:r>
              <a:rPr lang="en-US" sz="2800" dirty="0" smtClean="0"/>
              <a:t>Add information about your modifications in the Information Editor</a:t>
            </a:r>
          </a:p>
          <a:p>
            <a:pPr lvl="0"/>
            <a:r>
              <a:rPr lang="en-US" sz="3200" dirty="0" smtClean="0"/>
              <a:t>The gene is correct but you want to create a new isoform.</a:t>
            </a:r>
          </a:p>
          <a:p>
            <a:pPr lvl="1"/>
            <a:r>
              <a:rPr lang="en-US" sz="2800" dirty="0" smtClean="0"/>
              <a:t>Elevate the original gene model/isoform to the user-created annotations track. If not, the original isoform will NOT be included in the final gene set.</a:t>
            </a:r>
          </a:p>
          <a:p>
            <a:pPr lvl="1"/>
            <a:r>
              <a:rPr lang="en-US" sz="2800" dirty="0" smtClean="0"/>
              <a:t>Clone the gene, edit the isoform to your liking</a:t>
            </a:r>
          </a:p>
          <a:p>
            <a:pPr lvl="1"/>
            <a:r>
              <a:rPr lang="en-US" sz="2800" dirty="0" smtClean="0"/>
              <a:t>Name each new isoform with the suffix ‘-RB’, ‘-RC’..</a:t>
            </a:r>
            <a:endParaRPr lang="en-US" sz="3200" dirty="0" smtClean="0"/>
          </a:p>
          <a:p>
            <a:pPr lvl="0"/>
            <a:r>
              <a:rPr lang="en-US" sz="3200" dirty="0" smtClean="0"/>
              <a:t>If your gene is not there: Create a new gene prediction. </a:t>
            </a:r>
          </a:p>
          <a:p>
            <a:pPr lvl="1"/>
            <a:r>
              <a:rPr lang="en-US" sz="2800" dirty="0" smtClean="0"/>
              <a:t>In first instance try to use evidence tracks (e.g. Augustus or Snap predictions etc) to generate your gene prediction. Otherwise, the current Web Apollo doesn’t let you can’t create a new one so email </a:t>
            </a:r>
            <a:r>
              <a:rPr lang="en-AU" sz="2800" dirty="0" smtClean="0">
                <a:hlinkClick r:id="rId2"/>
              </a:rPr>
              <a:t>us</a:t>
            </a:r>
            <a:r>
              <a:rPr lang="en-AU" sz="2800" dirty="0" smtClean="0"/>
              <a:t> to create one for you</a:t>
            </a:r>
            <a:r>
              <a:rPr lang="en-US" sz="2800" dirty="0" smtClean="0"/>
              <a:t>.</a:t>
            </a:r>
          </a:p>
          <a:p>
            <a:pPr lvl="1"/>
            <a:r>
              <a:rPr lang="en-US" sz="2800" dirty="0" smtClean="0"/>
              <a:t>Add information about your modifications in the Information Editor. Use both ‘gene’ as well as the standard ‘mRNA’</a:t>
            </a:r>
          </a:p>
          <a:p>
            <a:pPr lvl="0"/>
            <a:r>
              <a:rPr lang="en-US" sz="3200" dirty="0" smtClean="0"/>
              <a:t>You know this gene is not real. Delete a gene prediction. </a:t>
            </a:r>
          </a:p>
          <a:p>
            <a:pPr lvl="1"/>
            <a:r>
              <a:rPr lang="en-US" sz="2800" dirty="0" smtClean="0"/>
              <a:t>Elevate the gene prediction to the User-created annotations track. </a:t>
            </a:r>
          </a:p>
          <a:p>
            <a:pPr lvl="1"/>
            <a:r>
              <a:rPr lang="en-US" sz="2800" dirty="0" smtClean="0"/>
              <a:t>In the Information Editor Status section, select the "Delete” radio button. Add information that supports your claim in the (mRNA) comments section.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Alignments</a:t>
            </a:r>
            <a:endParaRPr lang="en-AU" dirty="0"/>
          </a:p>
        </p:txBody>
      </p:sp>
      <p:sp>
        <p:nvSpPr>
          <p:cNvPr id="5" name="Content Placeholder 4"/>
          <p:cNvSpPr>
            <a:spLocks noGrp="1"/>
          </p:cNvSpPr>
          <p:nvPr>
            <p:ph sz="quarter" idx="1"/>
          </p:nvPr>
        </p:nvSpPr>
        <p:spPr/>
        <p:txBody>
          <a:bodyPr>
            <a:normAutofit lnSpcReduction="10000"/>
          </a:bodyPr>
          <a:lstStyle/>
          <a:p>
            <a:r>
              <a:rPr lang="en-US" dirty="0" smtClean="0"/>
              <a:t>We provide “</a:t>
            </a:r>
            <a:r>
              <a:rPr lang="en-US" dirty="0" err="1" smtClean="0"/>
              <a:t>RefSeq</a:t>
            </a:r>
            <a:r>
              <a:rPr lang="en-US" dirty="0" smtClean="0"/>
              <a:t> insects” (foreign proteins) but have not provided any other alignments from any genomes (e.g. </a:t>
            </a:r>
            <a:r>
              <a:rPr lang="en-US" dirty="0" err="1" smtClean="0"/>
              <a:t>tblastx</a:t>
            </a:r>
            <a:r>
              <a:rPr lang="en-US" dirty="0" smtClean="0"/>
              <a:t>) or gene families</a:t>
            </a:r>
          </a:p>
          <a:p>
            <a:r>
              <a:rPr lang="en-US" dirty="0" smtClean="0"/>
              <a:t>But we could do if you let </a:t>
            </a:r>
            <a:r>
              <a:rPr lang="en-AU" dirty="0" smtClean="0">
                <a:hlinkClick r:id="rId2"/>
              </a:rPr>
              <a:t>Alexie</a:t>
            </a:r>
            <a:r>
              <a:rPr lang="en-AU" dirty="0" smtClean="0"/>
              <a:t> know or you can upload your own data if you have them and know how (e.g. BAM or GFF files)</a:t>
            </a:r>
            <a:endParaRPr lang="en-US" dirty="0" smtClean="0"/>
          </a:p>
          <a:p>
            <a:r>
              <a:rPr lang="en-US" dirty="0" smtClean="0"/>
              <a:t>We (or you) could make alignments of specific gene families and they we can both visualize them against the genome and create a ‘profile alignment’ for you to use with our </a:t>
            </a:r>
            <a:r>
              <a:rPr lang="en-US" dirty="0" err="1" smtClean="0"/>
              <a:t>webservice</a:t>
            </a:r>
            <a:r>
              <a:rPr lang="en-US" dirty="0" smtClean="0"/>
              <a:t>.</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Webservices</a:t>
            </a:r>
            <a:r>
              <a:rPr lang="en-AU" dirty="0" smtClean="0"/>
              <a:t>: alignment</a:t>
            </a:r>
            <a:endParaRPr lang="en-AU" dirty="0"/>
          </a:p>
        </p:txBody>
      </p:sp>
      <p:sp>
        <p:nvSpPr>
          <p:cNvPr id="7" name="Text Placeholder 6"/>
          <p:cNvSpPr>
            <a:spLocks noGrp="1"/>
          </p:cNvSpPr>
          <p:nvPr>
            <p:ph type="body" idx="2"/>
          </p:nvPr>
        </p:nvSpPr>
        <p:spPr>
          <a:xfrm>
            <a:off x="228600" y="1752600"/>
            <a:ext cx="1981200" cy="4343400"/>
          </a:xfrm>
        </p:spPr>
        <p:txBody>
          <a:bodyPr>
            <a:normAutofit fontScale="85000" lnSpcReduction="10000"/>
          </a:bodyPr>
          <a:lstStyle/>
          <a:p>
            <a:r>
              <a:rPr lang="en-AU" dirty="0" smtClean="0"/>
              <a:t>You can access the </a:t>
            </a:r>
            <a:r>
              <a:rPr lang="en-AU" dirty="0" err="1" smtClean="0"/>
              <a:t>webservices</a:t>
            </a:r>
            <a:r>
              <a:rPr lang="en-AU" dirty="0" smtClean="0"/>
              <a:t> by right clicking on a curation track gene and selecting </a:t>
            </a:r>
            <a:r>
              <a:rPr lang="en-AU" dirty="0" err="1" smtClean="0"/>
              <a:t>Webservices</a:t>
            </a:r>
            <a:r>
              <a:rPr lang="en-AU" dirty="0" smtClean="0"/>
              <a:t>. </a:t>
            </a:r>
          </a:p>
          <a:p>
            <a:r>
              <a:rPr lang="en-AU" dirty="0" smtClean="0"/>
              <a:t>These include Alignment, signal peptides and BLAST (the latter is quite slow as it is a large database).</a:t>
            </a:r>
          </a:p>
          <a:p>
            <a:r>
              <a:rPr lang="en-AU" dirty="0" smtClean="0"/>
              <a:t>These tools use the sequence as it is currently edited. This means you can make a change and then re-run the </a:t>
            </a:r>
            <a:r>
              <a:rPr lang="en-AU" dirty="0" err="1" smtClean="0"/>
              <a:t>webservice</a:t>
            </a:r>
            <a:r>
              <a:rPr lang="en-AU" dirty="0" smtClean="0"/>
              <a:t>.</a:t>
            </a:r>
            <a:endParaRPr lang="en-AU" dirty="0"/>
          </a:p>
        </p:txBody>
      </p:sp>
      <p:pic>
        <p:nvPicPr>
          <p:cNvPr id="8" name="Content Placeholder 3" descr="pic6f.png"/>
          <p:cNvPicPr>
            <a:picLocks noGrp="1" noChangeAspect="1"/>
          </p:cNvPicPr>
          <p:nvPr>
            <p:ph sz="quarter" idx="1"/>
          </p:nvPr>
        </p:nvPicPr>
        <p:blipFill>
          <a:blip r:embed="rId2" cstate="print"/>
          <a:srcRect/>
          <a:stretch>
            <a:fillRect/>
          </a:stretch>
        </p:blipFill>
        <p:spPr>
          <a:xfrm>
            <a:off x="2651288" y="1752600"/>
            <a:ext cx="5822624" cy="44196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Webservices</a:t>
            </a:r>
            <a:r>
              <a:rPr lang="en-AU" dirty="0" smtClean="0"/>
              <a:t>: alignment</a:t>
            </a:r>
            <a:endParaRPr lang="en-AU" dirty="0"/>
          </a:p>
        </p:txBody>
      </p:sp>
      <p:sp>
        <p:nvSpPr>
          <p:cNvPr id="3" name="Text Placeholder 2"/>
          <p:cNvSpPr>
            <a:spLocks noGrp="1"/>
          </p:cNvSpPr>
          <p:nvPr>
            <p:ph type="body" idx="2"/>
          </p:nvPr>
        </p:nvSpPr>
        <p:spPr/>
        <p:txBody>
          <a:bodyPr>
            <a:normAutofit fontScale="70000" lnSpcReduction="20000"/>
          </a:bodyPr>
          <a:lstStyle/>
          <a:p>
            <a:r>
              <a:rPr lang="en-AU" dirty="0" smtClean="0"/>
              <a:t>If you select align with user sequence then you have two options:</a:t>
            </a:r>
          </a:p>
          <a:p>
            <a:r>
              <a:rPr lang="en-AU" dirty="0" smtClean="0"/>
              <a:t>Copy paste a raw sequence: the program (MAFFT) will align it against the </a:t>
            </a:r>
            <a:r>
              <a:rPr lang="en-AU" dirty="0" err="1" smtClean="0"/>
              <a:t>curated</a:t>
            </a:r>
            <a:r>
              <a:rPr lang="en-AU" dirty="0" smtClean="0"/>
              <a:t> gene</a:t>
            </a:r>
          </a:p>
          <a:p>
            <a:r>
              <a:rPr lang="en-AU" dirty="0" smtClean="0"/>
              <a:t>Copy paste a multiple sequence  alignment in FASTA format. This will do a profile alignment (i.e. try to align your </a:t>
            </a:r>
            <a:r>
              <a:rPr lang="en-AU" dirty="0" err="1" smtClean="0"/>
              <a:t>curated</a:t>
            </a:r>
            <a:r>
              <a:rPr lang="en-AU" dirty="0" smtClean="0"/>
              <a:t> gene with your alignment). We found this facility really useful for looking for missing </a:t>
            </a:r>
            <a:r>
              <a:rPr lang="en-AU" dirty="0" err="1" smtClean="0"/>
              <a:t>exons</a:t>
            </a:r>
            <a:endParaRPr lang="en-AU" dirty="0"/>
          </a:p>
        </p:txBody>
      </p:sp>
      <p:pic>
        <p:nvPicPr>
          <p:cNvPr id="7" name="Content Placeholder 4" descr="pic6g.png"/>
          <p:cNvPicPr>
            <a:picLocks noGrp="1" noChangeAspect="1"/>
          </p:cNvPicPr>
          <p:nvPr>
            <p:ph sz="quarter" idx="1"/>
          </p:nvPr>
        </p:nvPicPr>
        <p:blipFill>
          <a:blip r:embed="rId2" cstate="print"/>
          <a:srcRect l="25003"/>
          <a:stretch>
            <a:fillRect/>
          </a:stretch>
        </p:blipFill>
        <p:spPr>
          <a:xfrm>
            <a:off x="2616318" y="1752600"/>
            <a:ext cx="5892564" cy="441960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Webservices</a:t>
            </a:r>
            <a:r>
              <a:rPr lang="en-AU" dirty="0" smtClean="0"/>
              <a:t>: alignment</a:t>
            </a:r>
            <a:endParaRPr lang="en-AU" dirty="0"/>
          </a:p>
        </p:txBody>
      </p:sp>
      <p:sp>
        <p:nvSpPr>
          <p:cNvPr id="3" name="Text Placeholder 2"/>
          <p:cNvSpPr>
            <a:spLocks noGrp="1"/>
          </p:cNvSpPr>
          <p:nvPr>
            <p:ph type="body" idx="2"/>
          </p:nvPr>
        </p:nvSpPr>
        <p:spPr>
          <a:xfrm>
            <a:off x="304800" y="1752600"/>
            <a:ext cx="1905000" cy="4343400"/>
          </a:xfrm>
        </p:spPr>
        <p:txBody>
          <a:bodyPr>
            <a:normAutofit fontScale="77500" lnSpcReduction="20000"/>
          </a:bodyPr>
          <a:lstStyle/>
          <a:p>
            <a:r>
              <a:rPr lang="en-AU" dirty="0" smtClean="0"/>
              <a:t>The resulting alignment is returned quite quickly. First you will see it in CLUSTAL format and below that in FASTA format (so you can copy paste it to your favourite tool).</a:t>
            </a:r>
          </a:p>
          <a:p>
            <a:r>
              <a:rPr lang="en-AU" dirty="0" smtClean="0"/>
              <a:t>However, a powerful way to view the data is using a JAVA applet called </a:t>
            </a:r>
            <a:r>
              <a:rPr lang="en-AU" dirty="0" err="1" smtClean="0"/>
              <a:t>JalView</a:t>
            </a:r>
            <a:endParaRPr lang="en-AU" dirty="0" smtClean="0"/>
          </a:p>
          <a:p>
            <a:r>
              <a:rPr lang="en-AU" dirty="0" smtClean="0"/>
              <a:t>You will have to have JAVA installed on your </a:t>
            </a:r>
            <a:r>
              <a:rPr lang="en-AU" dirty="0" err="1" smtClean="0"/>
              <a:t>compturer</a:t>
            </a:r>
            <a:r>
              <a:rPr lang="en-AU" dirty="0" smtClean="0"/>
              <a:t>. Sadly JAVA has been misused by hackers so all browsers are now very careful about JAVA. You will have to permit your browser to run it. </a:t>
            </a:r>
            <a:endParaRPr lang="en-AU" dirty="0"/>
          </a:p>
        </p:txBody>
      </p:sp>
      <p:pic>
        <p:nvPicPr>
          <p:cNvPr id="5" name="Content Placeholder 4" descr="pic6h.png"/>
          <p:cNvPicPr>
            <a:picLocks noGrp="1" noChangeAspect="1"/>
          </p:cNvPicPr>
          <p:nvPr>
            <p:ph sz="quarter" idx="1"/>
          </p:nvPr>
        </p:nvPicPr>
        <p:blipFill>
          <a:blip r:embed="rId2" cstate="print"/>
          <a:stretch>
            <a:fillRect/>
          </a:stretch>
        </p:blipFill>
        <p:spPr>
          <a:xfrm>
            <a:off x="2362200" y="2545556"/>
            <a:ext cx="6400800" cy="2833688"/>
          </a:xfrm>
        </p:spPr>
      </p:pic>
      <p:pic>
        <p:nvPicPr>
          <p:cNvPr id="6" name="Content Placeholder 4" descr="pic6i.png"/>
          <p:cNvPicPr>
            <a:picLocks noChangeAspect="1"/>
          </p:cNvPicPr>
          <p:nvPr/>
        </p:nvPicPr>
        <p:blipFill>
          <a:blip r:embed="rId3" cstate="print"/>
          <a:stretch>
            <a:fillRect/>
          </a:stretch>
        </p:blipFill>
        <p:spPr>
          <a:xfrm>
            <a:off x="5105400" y="1524000"/>
            <a:ext cx="2957267" cy="98098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Webservices</a:t>
            </a:r>
            <a:r>
              <a:rPr lang="en-AU" dirty="0" smtClean="0"/>
              <a:t>: alignment</a:t>
            </a:r>
            <a:endParaRPr lang="en-AU" dirty="0"/>
          </a:p>
        </p:txBody>
      </p:sp>
      <p:sp>
        <p:nvSpPr>
          <p:cNvPr id="3" name="Text Placeholder 2"/>
          <p:cNvSpPr>
            <a:spLocks noGrp="1"/>
          </p:cNvSpPr>
          <p:nvPr>
            <p:ph type="body" idx="2"/>
          </p:nvPr>
        </p:nvSpPr>
        <p:spPr>
          <a:xfrm>
            <a:off x="381000" y="1752600"/>
            <a:ext cx="1828800" cy="4343400"/>
          </a:xfrm>
        </p:spPr>
        <p:txBody>
          <a:bodyPr>
            <a:normAutofit fontScale="70000" lnSpcReduction="20000"/>
          </a:bodyPr>
          <a:lstStyle/>
          <a:p>
            <a:r>
              <a:rPr lang="en-AU" dirty="0" smtClean="0"/>
              <a:t>In theory you only need to authorise this once (for every computer).</a:t>
            </a:r>
          </a:p>
          <a:p>
            <a:r>
              <a:rPr lang="en-AU" dirty="0" err="1" smtClean="0"/>
              <a:t>Jalview</a:t>
            </a:r>
            <a:r>
              <a:rPr lang="en-AU" dirty="0" smtClean="0"/>
              <a:t> is a pretty powerful visualisation system, allowing you to cluster by identity, make trees and many </a:t>
            </a:r>
            <a:r>
              <a:rPr lang="en-AU" dirty="0" err="1" smtClean="0"/>
              <a:t>many</a:t>
            </a:r>
            <a:r>
              <a:rPr lang="en-AU" dirty="0" smtClean="0"/>
              <a:t> other things.</a:t>
            </a:r>
          </a:p>
          <a:p>
            <a:r>
              <a:rPr lang="en-AU" dirty="0" smtClean="0"/>
              <a:t>It works best if you have a multiple sequence alignment (e.g. a gene family or a gene from many species). Here however you can see that Drosophila seems to have 20 extra amino acids: are these really meant to be missing or is there a missing exon?</a:t>
            </a:r>
            <a:endParaRPr lang="en-AU" dirty="0"/>
          </a:p>
        </p:txBody>
      </p:sp>
      <p:pic>
        <p:nvPicPr>
          <p:cNvPr id="7" name="Content Placeholder 6" descr="pic6j.png"/>
          <p:cNvPicPr>
            <a:picLocks noGrp="1" noChangeAspect="1"/>
          </p:cNvPicPr>
          <p:nvPr>
            <p:ph sz="quarter" idx="1"/>
          </p:nvPr>
        </p:nvPicPr>
        <p:blipFill>
          <a:blip r:embed="rId2" cstate="print"/>
          <a:stretch>
            <a:fillRect/>
          </a:stretch>
        </p:blipFill>
        <p:spPr>
          <a:xfrm>
            <a:off x="2362200" y="2420645"/>
            <a:ext cx="6400800" cy="3083509"/>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Webservices</a:t>
            </a:r>
            <a:r>
              <a:rPr lang="en-AU" dirty="0" smtClean="0"/>
              <a:t>: BLAST</a:t>
            </a:r>
            <a:endParaRPr lang="en-AU" dirty="0"/>
          </a:p>
        </p:txBody>
      </p:sp>
      <p:sp>
        <p:nvSpPr>
          <p:cNvPr id="3" name="Text Placeholder 2"/>
          <p:cNvSpPr>
            <a:spLocks noGrp="1"/>
          </p:cNvSpPr>
          <p:nvPr>
            <p:ph type="body" idx="2"/>
          </p:nvPr>
        </p:nvSpPr>
        <p:spPr>
          <a:xfrm>
            <a:off x="304800" y="1752600"/>
            <a:ext cx="1905000" cy="4343400"/>
          </a:xfrm>
        </p:spPr>
        <p:txBody>
          <a:bodyPr>
            <a:normAutofit/>
          </a:bodyPr>
          <a:lstStyle/>
          <a:p>
            <a:r>
              <a:rPr lang="en-AU" dirty="0" smtClean="0"/>
              <a:t>You can also do a BLASTP against Uniprot90 or the NCBI database. For the latter you can do it ‘remotely’ (i.e. The NCBI server) or locally.</a:t>
            </a:r>
          </a:p>
        </p:txBody>
      </p:sp>
      <p:pic>
        <p:nvPicPr>
          <p:cNvPr id="7" name="Content Placeholder 4" descr="pic6.png"/>
          <p:cNvPicPr>
            <a:picLocks noGrp="1" noChangeAspect="1"/>
          </p:cNvPicPr>
          <p:nvPr>
            <p:ph sz="quarter" idx="1"/>
          </p:nvPr>
        </p:nvPicPr>
        <p:blipFill>
          <a:blip r:embed="rId2" cstate="print"/>
          <a:srcRect/>
          <a:stretch>
            <a:fillRect/>
          </a:stretch>
        </p:blipFill>
        <p:spPr>
          <a:xfrm>
            <a:off x="2362200" y="2286568"/>
            <a:ext cx="6400800" cy="3351664"/>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Webservices</a:t>
            </a:r>
            <a:r>
              <a:rPr lang="en-AU" dirty="0" smtClean="0"/>
              <a:t>: BLAST</a:t>
            </a:r>
            <a:endParaRPr lang="en-AU" dirty="0"/>
          </a:p>
        </p:txBody>
      </p:sp>
      <p:sp>
        <p:nvSpPr>
          <p:cNvPr id="3" name="Text Placeholder 2"/>
          <p:cNvSpPr>
            <a:spLocks noGrp="1"/>
          </p:cNvSpPr>
          <p:nvPr>
            <p:ph type="body" idx="2"/>
          </p:nvPr>
        </p:nvSpPr>
        <p:spPr>
          <a:xfrm>
            <a:off x="228600" y="1752600"/>
            <a:ext cx="1981200" cy="4343400"/>
          </a:xfrm>
        </p:spPr>
        <p:txBody>
          <a:bodyPr>
            <a:normAutofit fontScale="92500"/>
          </a:bodyPr>
          <a:lstStyle/>
          <a:p>
            <a:r>
              <a:rPr lang="en-AU" dirty="0" smtClean="0"/>
              <a:t>Sadly BLASTP searches are slow against these massive databases. </a:t>
            </a:r>
          </a:p>
          <a:p>
            <a:r>
              <a:rPr lang="en-AU" dirty="0" smtClean="0"/>
              <a:t>But it is </a:t>
            </a:r>
            <a:r>
              <a:rPr lang="en-AU" dirty="0" err="1" smtClean="0"/>
              <a:t>convinient</a:t>
            </a:r>
            <a:r>
              <a:rPr lang="en-AU" dirty="0" smtClean="0"/>
              <a:t> in some cases.</a:t>
            </a:r>
          </a:p>
          <a:p>
            <a:r>
              <a:rPr lang="en-AU" dirty="0" smtClean="0"/>
              <a:t>If you want us to use the </a:t>
            </a:r>
            <a:r>
              <a:rPr lang="en-AU" i="1" dirty="0" smtClean="0"/>
              <a:t>Drosophila</a:t>
            </a:r>
            <a:r>
              <a:rPr lang="en-AU" dirty="0" smtClean="0"/>
              <a:t> proteome we could do that too (or other genome). Then the BLASTP will be much </a:t>
            </a:r>
            <a:r>
              <a:rPr lang="en-AU" dirty="0" err="1" smtClean="0"/>
              <a:t>much</a:t>
            </a:r>
            <a:r>
              <a:rPr lang="en-AU" dirty="0" smtClean="0"/>
              <a:t> faster</a:t>
            </a:r>
          </a:p>
        </p:txBody>
      </p:sp>
      <p:pic>
        <p:nvPicPr>
          <p:cNvPr id="9" name="Content Placeholder 5" descr="pic6c.png"/>
          <p:cNvPicPr>
            <a:picLocks noGrp="1" noChangeAspect="1"/>
          </p:cNvPicPr>
          <p:nvPr>
            <p:ph sz="quarter" idx="1"/>
          </p:nvPr>
        </p:nvPicPr>
        <p:blipFill>
          <a:blip r:embed="rId2" cstate="print"/>
          <a:srcRect l="25003"/>
          <a:stretch>
            <a:fillRect/>
          </a:stretch>
        </p:blipFill>
        <p:spPr>
          <a:xfrm>
            <a:off x="2616318" y="1752600"/>
            <a:ext cx="5892564" cy="441960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Webservices</a:t>
            </a:r>
            <a:r>
              <a:rPr lang="en-AU" dirty="0" smtClean="0"/>
              <a:t>: Signal Peptide</a:t>
            </a:r>
            <a:endParaRPr lang="en-AU" dirty="0"/>
          </a:p>
        </p:txBody>
      </p:sp>
      <p:sp>
        <p:nvSpPr>
          <p:cNvPr id="3" name="Text Placeholder 2"/>
          <p:cNvSpPr>
            <a:spLocks noGrp="1"/>
          </p:cNvSpPr>
          <p:nvPr>
            <p:ph type="body" idx="2"/>
          </p:nvPr>
        </p:nvSpPr>
        <p:spPr>
          <a:xfrm>
            <a:off x="76200" y="1752600"/>
            <a:ext cx="2362200" cy="4800600"/>
          </a:xfrm>
        </p:spPr>
        <p:txBody>
          <a:bodyPr>
            <a:noAutofit/>
          </a:bodyPr>
          <a:lstStyle/>
          <a:p>
            <a:pPr>
              <a:lnSpc>
                <a:spcPct val="120000"/>
              </a:lnSpc>
              <a:spcBef>
                <a:spcPts val="600"/>
              </a:spcBef>
              <a:spcAft>
                <a:spcPts val="600"/>
              </a:spcAft>
            </a:pPr>
            <a:r>
              <a:rPr lang="en-US" sz="900" dirty="0" smtClean="0"/>
              <a:t>C-score (raw cleavage site score):The output from the CS networks, which are trained to distinguish signal peptide cleavage sites from everything else.</a:t>
            </a:r>
          </a:p>
          <a:p>
            <a:pPr>
              <a:lnSpc>
                <a:spcPct val="120000"/>
              </a:lnSpc>
              <a:spcBef>
                <a:spcPts val="600"/>
              </a:spcBef>
              <a:spcAft>
                <a:spcPts val="600"/>
              </a:spcAft>
            </a:pPr>
            <a:r>
              <a:rPr lang="en-US" sz="900" dirty="0" smtClean="0"/>
              <a:t>Note the position numbering of the cleavage site: the C-score is trained to be high at the position immediately after the cleavage site (the first residue in the mature protein).</a:t>
            </a:r>
          </a:p>
          <a:p>
            <a:pPr>
              <a:lnSpc>
                <a:spcPct val="120000"/>
              </a:lnSpc>
              <a:spcBef>
                <a:spcPts val="600"/>
              </a:spcBef>
              <a:spcAft>
                <a:spcPts val="600"/>
              </a:spcAft>
            </a:pPr>
            <a:r>
              <a:rPr lang="en-US" sz="900" dirty="0" smtClean="0"/>
              <a:t>S-score (signal peptide score):  The output from the SP networks, which are trained to distinguish positions within signal peptides from positions in the mature part of the proteins and from proteins without signal peptides.</a:t>
            </a:r>
          </a:p>
          <a:p>
            <a:pPr>
              <a:lnSpc>
                <a:spcPct val="120000"/>
              </a:lnSpc>
              <a:spcBef>
                <a:spcPts val="600"/>
              </a:spcBef>
              <a:spcAft>
                <a:spcPts val="600"/>
              </a:spcAft>
            </a:pPr>
            <a:r>
              <a:rPr lang="en-US" sz="900" dirty="0" smtClean="0"/>
              <a:t>Y-score (combined cleavage site score): A combination (geometric average) of the C-score and the slope of the S-score, resulting in a better cleavage site prediction than the raw C-score alone. This is due to the fact that multiple high-peaking C-scores can be found in one sequence, where only one is the true cleavage site. The Y-score distinguishes between C-score peaks by choosing the one where the slope of the S-score is steep. </a:t>
            </a:r>
            <a:endParaRPr lang="en-AU" sz="900" dirty="0" smtClean="0"/>
          </a:p>
        </p:txBody>
      </p:sp>
      <p:pic>
        <p:nvPicPr>
          <p:cNvPr id="7" name="Content Placeholder 4" descr="pic7b.png"/>
          <p:cNvPicPr>
            <a:picLocks noGrp="1" noChangeAspect="1"/>
          </p:cNvPicPr>
          <p:nvPr>
            <p:ph sz="quarter" idx="1"/>
          </p:nvPr>
        </p:nvPicPr>
        <p:blipFill>
          <a:blip r:embed="rId2" cstate="print"/>
          <a:srcRect/>
          <a:stretch>
            <a:fillRect/>
          </a:stretch>
        </p:blipFill>
        <p:spPr>
          <a:xfrm>
            <a:off x="2514600" y="2100272"/>
            <a:ext cx="3993937" cy="3724256"/>
          </a:xfrm>
        </p:spPr>
      </p:pic>
      <p:sp>
        <p:nvSpPr>
          <p:cNvPr id="10" name="Text Placeholder 2"/>
          <p:cNvSpPr txBox="1">
            <a:spLocks/>
          </p:cNvSpPr>
          <p:nvPr/>
        </p:nvSpPr>
        <p:spPr>
          <a:xfrm>
            <a:off x="6858000" y="1752600"/>
            <a:ext cx="1905000" cy="4343400"/>
          </a:xfrm>
          <a:prstGeom prst="rect">
            <a:avLst/>
          </a:prstGeom>
          <a:solidFill>
            <a:schemeClr val="accent2"/>
          </a:solidFill>
          <a:ln w="50800" cap="sq" cmpd="dbl" algn="ctr">
            <a:solidFill>
              <a:schemeClr val="accent2"/>
            </a:solidFill>
            <a:prstDash val="solid"/>
            <a:miter lim="800000"/>
          </a:ln>
          <a:effectLst/>
        </p:spPr>
        <p:txBody>
          <a:bodyPr vert="horz" lIns="137160" tIns="182880" rIns="137160" bIns="91440">
            <a:normAutofit fontScale="55000" lnSpcReduction="20000"/>
          </a:bodyPr>
          <a:lstStyle/>
          <a:p>
            <a:pPr>
              <a:lnSpc>
                <a:spcPct val="120000"/>
              </a:lnSpc>
              <a:spcBef>
                <a:spcPts val="600"/>
              </a:spcBef>
              <a:spcAft>
                <a:spcPts val="600"/>
              </a:spcAft>
            </a:pPr>
            <a:r>
              <a:rPr lang="en-US" dirty="0" smtClean="0">
                <a:solidFill>
                  <a:schemeClr val="bg1"/>
                </a:solidFill>
              </a:rPr>
              <a:t>In the summary below the plot, the maximal values of the three scores are reported. In addition, the following two scores are shown:</a:t>
            </a:r>
          </a:p>
          <a:p>
            <a:pPr>
              <a:lnSpc>
                <a:spcPct val="120000"/>
              </a:lnSpc>
              <a:spcBef>
                <a:spcPts val="600"/>
              </a:spcBef>
              <a:spcAft>
                <a:spcPts val="600"/>
              </a:spcAft>
            </a:pPr>
            <a:r>
              <a:rPr lang="en-US" dirty="0" smtClean="0">
                <a:solidFill>
                  <a:schemeClr val="bg1"/>
                </a:solidFill>
              </a:rPr>
              <a:t>mean S: The average S-score of the possible signal peptide (from position 1 to the position immediately before the maximal Y-score). </a:t>
            </a:r>
          </a:p>
          <a:p>
            <a:pPr>
              <a:lnSpc>
                <a:spcPct val="120000"/>
              </a:lnSpc>
              <a:spcBef>
                <a:spcPts val="600"/>
              </a:spcBef>
              <a:spcAft>
                <a:spcPts val="600"/>
              </a:spcAft>
            </a:pPr>
            <a:r>
              <a:rPr lang="en-US" dirty="0" smtClean="0">
                <a:solidFill>
                  <a:schemeClr val="bg1"/>
                </a:solidFill>
              </a:rPr>
              <a:t>D-score (discrimination score):    A weighted average of the mean S and the max. Y scores. This is the score that is used to discriminate signal peptides from non-signal peptides.</a:t>
            </a:r>
          </a:p>
          <a:p>
            <a:pPr>
              <a:lnSpc>
                <a:spcPct val="120000"/>
              </a:lnSpc>
              <a:spcBef>
                <a:spcPts val="600"/>
              </a:spcBef>
              <a:spcAft>
                <a:spcPts val="600"/>
              </a:spcAft>
            </a:pPr>
            <a:r>
              <a:rPr lang="en-US" dirty="0" smtClean="0">
                <a:solidFill>
                  <a:schemeClr val="bg1"/>
                </a:solidFill>
              </a:rPr>
              <a:t>For non-</a:t>
            </a:r>
            <a:r>
              <a:rPr lang="en-US" dirty="0" err="1" smtClean="0">
                <a:solidFill>
                  <a:schemeClr val="bg1"/>
                </a:solidFill>
              </a:rPr>
              <a:t>secretory</a:t>
            </a:r>
            <a:r>
              <a:rPr lang="en-US" dirty="0" smtClean="0">
                <a:solidFill>
                  <a:schemeClr val="bg1"/>
                </a:solidFill>
              </a:rPr>
              <a:t> proteins all the scores represented in the </a:t>
            </a:r>
            <a:r>
              <a:rPr lang="en-US" dirty="0" err="1" smtClean="0">
                <a:solidFill>
                  <a:schemeClr val="bg1"/>
                </a:solidFill>
              </a:rPr>
              <a:t>SignalP</a:t>
            </a:r>
            <a:r>
              <a:rPr lang="en-US" dirty="0" smtClean="0">
                <a:solidFill>
                  <a:schemeClr val="bg1"/>
                </a:solidFill>
              </a:rPr>
              <a:t> output should ideally be very low (close to the negative target value of 0.1). </a:t>
            </a:r>
          </a:p>
        </p:txBody>
      </p:sp>
      <p:sp>
        <p:nvSpPr>
          <p:cNvPr id="11" name="Rectangle 10"/>
          <p:cNvSpPr/>
          <p:nvPr/>
        </p:nvSpPr>
        <p:spPr>
          <a:xfrm>
            <a:off x="2512490" y="1613356"/>
            <a:ext cx="4269310" cy="338554"/>
          </a:xfrm>
          <a:prstGeom prst="rect">
            <a:avLst/>
          </a:prstGeom>
        </p:spPr>
        <p:txBody>
          <a:bodyPr wrap="none">
            <a:spAutoFit/>
          </a:bodyPr>
          <a:lstStyle/>
          <a:p>
            <a:r>
              <a:rPr lang="en-AU" sz="1600" dirty="0" smtClean="0"/>
              <a:t>You can search for a signal peptide using </a:t>
            </a:r>
            <a:r>
              <a:rPr lang="en-AU" sz="1600" dirty="0" err="1" smtClean="0">
                <a:hlinkClick r:id="rId3"/>
              </a:rPr>
              <a:t>signalP</a:t>
            </a:r>
            <a:r>
              <a:rPr lang="en-AU" sz="1600" dirty="0" smtClean="0"/>
              <a:t>. </a:t>
            </a:r>
            <a:endParaRPr lang="en-AU" sz="4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ular Callout 35"/>
          <p:cNvSpPr/>
          <p:nvPr/>
        </p:nvSpPr>
        <p:spPr>
          <a:xfrm>
            <a:off x="85725" y="1137228"/>
            <a:ext cx="3962400" cy="2362200"/>
          </a:xfrm>
          <a:prstGeom prst="wedgeRectCallout">
            <a:avLst>
              <a:gd name="adj1" fmla="val 70191"/>
              <a:gd name="adj2" fmla="val -246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There are a number of ways to find the gene region you wish to annotate. It depends what you’re starting with:</a:t>
            </a:r>
          </a:p>
          <a:p>
            <a:pPr marL="342900" indent="-342900">
              <a:buAutoNum type="alphaLcParenR"/>
            </a:pPr>
            <a:r>
              <a:rPr lang="en-US" sz="1400" dirty="0" smtClean="0"/>
              <a:t>The protein sequence from another species</a:t>
            </a:r>
          </a:p>
          <a:p>
            <a:pPr marL="342900" indent="-342900">
              <a:buAutoNum type="alphaLcParenR"/>
            </a:pPr>
            <a:r>
              <a:rPr lang="en-US" sz="1400" dirty="0" smtClean="0"/>
              <a:t>Sequence from a similar gene</a:t>
            </a:r>
          </a:p>
          <a:p>
            <a:pPr marL="342900" indent="-342900">
              <a:buAutoNum type="alphaLcParenR"/>
            </a:pPr>
            <a:r>
              <a:rPr lang="en-US" sz="1400" dirty="0" smtClean="0"/>
              <a:t>You provided Alexie with golden genes and he provided back alignments</a:t>
            </a:r>
          </a:p>
          <a:p>
            <a:pPr marL="342900" indent="-342900">
              <a:buAutoNum type="alphaLcParenR"/>
            </a:pPr>
            <a:r>
              <a:rPr lang="en-US" sz="1400" dirty="0" smtClean="0"/>
              <a:t>You provided Alexie with high quality proteins and/or gene family alignments (multi or single species) and he created domain annotations.</a:t>
            </a:r>
          </a:p>
        </p:txBody>
      </p:sp>
      <p:sp>
        <p:nvSpPr>
          <p:cNvPr id="53" name="Title 52"/>
          <p:cNvSpPr>
            <a:spLocks noGrp="1"/>
          </p:cNvSpPr>
          <p:nvPr>
            <p:ph type="title"/>
          </p:nvPr>
        </p:nvSpPr>
        <p:spPr/>
        <p:txBody>
          <a:bodyPr/>
          <a:lstStyle/>
          <a:p>
            <a:r>
              <a:rPr lang="en-US" dirty="0" smtClean="0"/>
              <a:t>Ok, so how do I start curating!?</a:t>
            </a:r>
            <a:endParaRPr lang="en-US" dirty="0"/>
          </a:p>
        </p:txBody>
      </p:sp>
      <p:sp>
        <p:nvSpPr>
          <p:cNvPr id="4097" name="Rectangle 1"/>
          <p:cNvSpPr>
            <a:spLocks noChangeArrowheads="1"/>
          </p:cNvSpPr>
          <p:nvPr/>
        </p:nvSpPr>
        <p:spPr bwMode="auto">
          <a:xfrm>
            <a:off x="228600" y="3446383"/>
            <a:ext cx="4572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US" sz="1400" dirty="0" smtClean="0">
                <a:solidFill>
                  <a:srgbClr val="000000"/>
                </a:solidFill>
                <a:ea typeface="Times New Roman" pitchFamily="18" charset="0"/>
                <a:cs typeface="Tahoma" pitchFamily="34" charset="0"/>
              </a:rPr>
              <a:t>O</a:t>
            </a:r>
            <a:r>
              <a:rPr lang="en-US" sz="1400" dirty="0" smtClean="0"/>
              <a:t>ption 1 – You have a sequence but don’t know where it is in this genome</a:t>
            </a:r>
            <a:endParaRPr kumimoji="0" lang="en-US" sz="1400" b="0" i="0" u="none" strike="noStrike" cap="none" normalizeH="0" baseline="0" dirty="0" smtClean="0">
              <a:ln>
                <a:noFill/>
              </a:ln>
              <a:solidFill>
                <a:srgbClr val="000000"/>
              </a:solidFill>
              <a:effectLst/>
              <a:ea typeface="Times New Roman" pitchFamily="18" charset="0"/>
              <a:cs typeface="Tahoma" pitchFamily="34" charset="0"/>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r>
              <a:rPr kumimoji="0" lang="en-US" sz="1200" b="0" i="0" u="none" strike="noStrike" cap="none" normalizeH="0" baseline="0" dirty="0" smtClean="0">
                <a:ln>
                  <a:noFill/>
                </a:ln>
                <a:solidFill>
                  <a:srgbClr val="000000"/>
                </a:solidFill>
                <a:effectLst/>
                <a:ea typeface="Times New Roman" pitchFamily="18" charset="0"/>
                <a:cs typeface="Tahoma" pitchFamily="34" charset="0"/>
              </a:rPr>
              <a:t>You will need to BLAT</a:t>
            </a:r>
            <a:r>
              <a:rPr kumimoji="0" lang="en-US" sz="1200" b="0" i="0" u="none" strike="noStrike" cap="none" normalizeH="0" dirty="0" smtClean="0">
                <a:ln>
                  <a:noFill/>
                </a:ln>
                <a:solidFill>
                  <a:srgbClr val="000000"/>
                </a:solidFill>
                <a:effectLst/>
                <a:ea typeface="Times New Roman" pitchFamily="18" charset="0"/>
                <a:cs typeface="Tahoma" pitchFamily="34" charset="0"/>
              </a:rPr>
              <a:t> it</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r>
              <a:rPr lang="en-US" sz="1200" dirty="0" smtClean="0">
                <a:solidFill>
                  <a:srgbClr val="000000"/>
                </a:solidFill>
                <a:ea typeface="Times New Roman" pitchFamily="18" charset="0"/>
                <a:cs typeface="Tahoma" pitchFamily="34" charset="0"/>
              </a:rPr>
              <a:t>If protein-based BLAT doesn’t find it, you can BLAST it</a:t>
            </a:r>
          </a:p>
          <a:p>
            <a:pPr marL="228600" lvl="0" indent="-228600" fontAlgn="base">
              <a:spcBef>
                <a:spcPct val="0"/>
              </a:spcBef>
              <a:spcAft>
                <a:spcPct val="0"/>
              </a:spcAft>
              <a:buFont typeface="+mj-lt"/>
              <a:buAutoNum type="arabicPeriod"/>
            </a:pPr>
            <a:r>
              <a:rPr lang="en-US" sz="1200" dirty="0" smtClean="0">
                <a:solidFill>
                  <a:srgbClr val="000000"/>
                </a:solidFill>
                <a:ea typeface="Times New Roman" pitchFamily="18" charset="0"/>
                <a:cs typeface="Tahoma" pitchFamily="34" charset="0"/>
              </a:rPr>
              <a:t>You can use the i5k BLAST server here : </a:t>
            </a:r>
            <a:r>
              <a:rPr lang="en-US" sz="1200" dirty="0" smtClean="0">
                <a:solidFill>
                  <a:srgbClr val="000000"/>
                </a:solidFill>
                <a:ea typeface="Times New Roman" pitchFamily="18" charset="0"/>
                <a:cs typeface="Tahoma" pitchFamily="34" charset="0"/>
                <a:hlinkClick r:id="rId2"/>
              </a:rPr>
              <a:t>http://i5k.nal.usda.gov/blastn</a:t>
            </a:r>
            <a:r>
              <a:rPr lang="en-US" sz="1200" dirty="0" smtClean="0">
                <a:solidFill>
                  <a:srgbClr val="000000"/>
                </a:solidFill>
                <a:ea typeface="Times New Roman" pitchFamily="18" charset="0"/>
                <a:cs typeface="Tahoma" pitchFamily="34" charset="0"/>
              </a:rPr>
              <a:t>  </a:t>
            </a:r>
          </a:p>
          <a:p>
            <a:pPr marL="228600" lvl="0" indent="-228600" fontAlgn="base">
              <a:spcBef>
                <a:spcPct val="0"/>
              </a:spcBef>
              <a:spcAft>
                <a:spcPct val="0"/>
              </a:spcAft>
              <a:buFont typeface="+mj-lt"/>
              <a:buAutoNum type="arabicPeriod"/>
            </a:pPr>
            <a:r>
              <a:rPr lang="en-AU" sz="1200" dirty="0" smtClean="0"/>
              <a:t>Or you can use any other tool, for example Geneious</a:t>
            </a:r>
            <a:endParaRPr kumimoji="0" lang="en-US" sz="1200" b="0" i="0" u="none" strike="noStrike" cap="none" normalizeH="0" dirty="0" smtClean="0">
              <a:ln>
                <a:noFill/>
              </a:ln>
              <a:solidFill>
                <a:srgbClr val="000000"/>
              </a:solidFill>
              <a:effectLst/>
              <a:ea typeface="Times New Roman" pitchFamily="18" charset="0"/>
              <a:cs typeface="Tahoma" pitchFamily="34" charset="0"/>
            </a:endParaRPr>
          </a:p>
        </p:txBody>
      </p:sp>
      <p:sp>
        <p:nvSpPr>
          <p:cNvPr id="52" name="Rectangle 1"/>
          <p:cNvSpPr>
            <a:spLocks noChangeArrowheads="1"/>
          </p:cNvSpPr>
          <p:nvPr/>
        </p:nvSpPr>
        <p:spPr bwMode="auto">
          <a:xfrm>
            <a:off x="228600" y="4796641"/>
            <a:ext cx="4800600"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US" sz="1400" dirty="0" smtClean="0">
                <a:solidFill>
                  <a:srgbClr val="000000"/>
                </a:solidFill>
                <a:ea typeface="Times New Roman" pitchFamily="18" charset="0"/>
                <a:cs typeface="Tahoma" pitchFamily="34" charset="0"/>
              </a:rPr>
              <a:t>Option 2 – the genome has already been annotated with your sequences and you have an ID</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r>
              <a:rPr lang="en-US" sz="1200" dirty="0" smtClean="0"/>
              <a:t>In other words, someone has told you where to look: if you give Alexie profile alignments of your </a:t>
            </a:r>
            <a:r>
              <a:rPr lang="en-US" sz="1200" dirty="0" err="1" smtClean="0"/>
              <a:t>fav</a:t>
            </a:r>
            <a:r>
              <a:rPr lang="en-US" sz="1200" dirty="0" smtClean="0"/>
              <a:t>. gene family we could do that for you.</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r>
              <a:rPr lang="en-US" sz="1200" dirty="0" smtClean="0"/>
              <a:t>Type the ID in the Search box of </a:t>
            </a:r>
            <a:r>
              <a:rPr lang="en-US" sz="1200" dirty="0" err="1" smtClean="0"/>
              <a:t>WebApollo</a:t>
            </a:r>
            <a:endParaRPr lang="en-US" sz="1200" dirty="0" smtClean="0"/>
          </a:p>
          <a:p>
            <a:pPr marL="685800" lvl="1" indent="-228600" fontAlgn="base">
              <a:spcBef>
                <a:spcPct val="0"/>
              </a:spcBef>
              <a:spcAft>
                <a:spcPct val="0"/>
              </a:spcAft>
              <a:buFont typeface="Arial" pitchFamily="34" charset="0"/>
              <a:buChar char="•"/>
            </a:pPr>
            <a:r>
              <a:rPr lang="en-US" sz="1200" dirty="0" err="1" smtClean="0"/>
              <a:t>WebApollo</a:t>
            </a:r>
            <a:r>
              <a:rPr lang="en-US" sz="1200" dirty="0" smtClean="0"/>
              <a:t> </a:t>
            </a:r>
            <a:r>
              <a:rPr lang="en-US" sz="1200" dirty="0" err="1" smtClean="0"/>
              <a:t>autocompletes</a:t>
            </a:r>
            <a:r>
              <a:rPr lang="en-US" sz="1200" dirty="0" smtClean="0"/>
              <a:t> using a case-insensitive search anchored on the left-hand side of the word</a:t>
            </a:r>
          </a:p>
          <a:p>
            <a:pPr marL="1143000" lvl="2" indent="-228600" fontAlgn="base">
              <a:spcBef>
                <a:spcPct val="0"/>
              </a:spcBef>
              <a:spcAft>
                <a:spcPct val="0"/>
              </a:spcAft>
            </a:pPr>
            <a:r>
              <a:rPr lang="en-US" sz="1200" dirty="0" smtClean="0"/>
              <a:t>e.g. so </a:t>
            </a:r>
            <a:r>
              <a:rPr lang="en-US" sz="1200" dirty="0" err="1" smtClean="0"/>
              <a:t>HaGR</a:t>
            </a:r>
            <a:r>
              <a:rPr lang="en-US" sz="1200" dirty="0" smtClean="0"/>
              <a:t> will show all </a:t>
            </a:r>
            <a:r>
              <a:rPr lang="en-US" sz="1200" dirty="0" err="1" smtClean="0"/>
              <a:t>hagr</a:t>
            </a:r>
            <a:r>
              <a:rPr lang="en-US" sz="1200" dirty="0" smtClean="0"/>
              <a:t> objects (up to 10)</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r>
              <a:rPr lang="en-US" sz="1200" dirty="0" smtClean="0"/>
              <a:t>Choose one of the gene and click Go</a:t>
            </a:r>
          </a:p>
          <a:p>
            <a:pPr marL="228600" marR="0" lvl="0" indent="-228600" algn="l" defTabSz="914400" rtl="0" eaLnBrk="1" fontAlgn="base" latinLnBrk="0" hangingPunct="1">
              <a:lnSpc>
                <a:spcPct val="100000"/>
              </a:lnSpc>
              <a:spcBef>
                <a:spcPct val="0"/>
              </a:spcBef>
              <a:spcAft>
                <a:spcPct val="0"/>
              </a:spcAft>
              <a:buClrTx/>
              <a:buSzTx/>
              <a:tabLst/>
            </a:pPr>
            <a:r>
              <a:rPr lang="en-US" sz="1200" dirty="0" smtClean="0"/>
              <a:t>You can do that with Domains, Alignments or Gene names provided to you.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 name="Picture 2"/>
          <p:cNvPicPr>
            <a:picLocks noChangeAspect="1" noChangeArrowheads="1"/>
          </p:cNvPicPr>
          <p:nvPr/>
        </p:nvPicPr>
        <p:blipFill>
          <a:blip r:embed="rId3" cstate="print"/>
          <a:srcRect/>
          <a:stretch>
            <a:fillRect/>
          </a:stretch>
        </p:blipFill>
        <p:spPr bwMode="auto">
          <a:xfrm>
            <a:off x="4800600" y="1524000"/>
            <a:ext cx="676275" cy="1019175"/>
          </a:xfrm>
          <a:prstGeom prst="rect">
            <a:avLst/>
          </a:prstGeom>
          <a:noFill/>
          <a:ln w="9525">
            <a:noFill/>
            <a:miter lim="800000"/>
            <a:headEnd/>
            <a:tailEnd/>
          </a:ln>
          <a:effectLst/>
        </p:spPr>
      </p:pic>
      <p:sp>
        <p:nvSpPr>
          <p:cNvPr id="7" name="Rectangle 1"/>
          <p:cNvSpPr>
            <a:spLocks noChangeArrowheads="1"/>
          </p:cNvSpPr>
          <p:nvPr/>
        </p:nvSpPr>
        <p:spPr bwMode="auto">
          <a:xfrm>
            <a:off x="4800600" y="2895600"/>
            <a:ext cx="41148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US" sz="1400" dirty="0" smtClean="0">
                <a:solidFill>
                  <a:srgbClr val="000000"/>
                </a:solidFill>
                <a:ea typeface="Times New Roman" pitchFamily="18" charset="0"/>
                <a:cs typeface="Tahoma" pitchFamily="34" charset="0"/>
              </a:rPr>
              <a:t>Option 3 – Get genes based on a GO / EC etc term</a:t>
            </a:r>
          </a:p>
          <a:p>
            <a:pPr marL="0" marR="0" lvl="0" indent="0" algn="l" defTabSz="914400" rtl="0" eaLnBrk="1" fontAlgn="base" latinLnBrk="0" hangingPunct="1">
              <a:lnSpc>
                <a:spcPct val="100000"/>
              </a:lnSpc>
              <a:spcBef>
                <a:spcPct val="0"/>
              </a:spcBef>
              <a:spcAft>
                <a:spcPct val="0"/>
              </a:spcAft>
              <a:buClrTx/>
              <a:buSzTx/>
              <a:tabLst/>
            </a:pPr>
            <a:r>
              <a:rPr lang="en-US" sz="1200" dirty="0" smtClean="0">
                <a:solidFill>
                  <a:srgbClr val="000000"/>
                </a:solidFill>
                <a:ea typeface="Times New Roman" pitchFamily="18" charset="0"/>
                <a:cs typeface="Tahoma" pitchFamily="34" charset="0"/>
              </a:rPr>
              <a:t>This is a fun new tool Alexie has made, described in the next slide and called </a:t>
            </a:r>
            <a:r>
              <a:rPr lang="en-US" sz="1200" dirty="0" err="1" smtClean="0">
                <a:solidFill>
                  <a:srgbClr val="000000"/>
                </a:solidFill>
                <a:ea typeface="Times New Roman" pitchFamily="18" charset="0"/>
                <a:cs typeface="Tahoma" pitchFamily="34" charset="0"/>
              </a:rPr>
              <a:t>Just_Annotate_My_proteins</a:t>
            </a:r>
            <a:r>
              <a:rPr lang="en-US" sz="1200" dirty="0" smtClean="0">
                <a:solidFill>
                  <a:srgbClr val="000000"/>
                </a:solidFill>
                <a:ea typeface="Times New Roman" pitchFamily="18" charset="0"/>
                <a:cs typeface="Tahoma" pitchFamily="34" charset="0"/>
              </a:rPr>
              <a:t>.</a:t>
            </a:r>
          </a:p>
          <a:p>
            <a:pPr marL="0" marR="0" lvl="0" indent="0" algn="l" defTabSz="914400" rtl="0" eaLnBrk="1" fontAlgn="base" latinLnBrk="0" hangingPunct="1">
              <a:lnSpc>
                <a:spcPct val="100000"/>
              </a:lnSpc>
              <a:spcBef>
                <a:spcPct val="0"/>
              </a:spcBef>
              <a:spcAft>
                <a:spcPct val="0"/>
              </a:spcAft>
              <a:buClrTx/>
              <a:buSzTx/>
              <a:tabLst/>
            </a:pPr>
            <a:endParaRPr lang="en-US" sz="1200" dirty="0" smtClean="0">
              <a:solidFill>
                <a:srgbClr val="000000"/>
              </a:solidFill>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tabLst/>
            </a:pPr>
            <a:r>
              <a:rPr lang="en-US" sz="1200" dirty="0" smtClean="0">
                <a:solidFill>
                  <a:srgbClr val="000000"/>
                </a:solidFill>
                <a:ea typeface="Times New Roman" pitchFamily="18" charset="0"/>
                <a:cs typeface="Tahoma" pitchFamily="34" charset="0"/>
              </a:rPr>
              <a:t>You basically just pick a Gene Ontology, Enzyme, KEGG etc term and it gives you a list of genes that have a significant Hidden Markov Model alignment to a </a:t>
            </a:r>
            <a:r>
              <a:rPr lang="en-US" sz="1200" dirty="0" err="1" smtClean="0">
                <a:solidFill>
                  <a:srgbClr val="000000"/>
                </a:solidFill>
                <a:ea typeface="Times New Roman" pitchFamily="18" charset="0"/>
                <a:cs typeface="Tahoma" pitchFamily="34" charset="0"/>
              </a:rPr>
              <a:t>SwissProt</a:t>
            </a:r>
            <a:r>
              <a:rPr lang="en-US" sz="1200" dirty="0" smtClean="0">
                <a:solidFill>
                  <a:srgbClr val="000000"/>
                </a:solidFill>
                <a:ea typeface="Times New Roman" pitchFamily="18" charset="0"/>
                <a:cs typeface="Tahoma" pitchFamily="34" charset="0"/>
              </a:rPr>
              <a:t> protein (i.e. only real proteins that have been validated) and that has real experimental evidence (i.e. from the literature) for that term. </a:t>
            </a:r>
          </a:p>
          <a:p>
            <a:pPr marL="0" marR="0" lvl="0" indent="0" algn="l" defTabSz="914400" rtl="0" eaLnBrk="1" fontAlgn="base" latinLnBrk="0" hangingPunct="1">
              <a:lnSpc>
                <a:spcPct val="100000"/>
              </a:lnSpc>
              <a:spcBef>
                <a:spcPct val="0"/>
              </a:spcBef>
              <a:spcAft>
                <a:spcPct val="0"/>
              </a:spcAft>
              <a:buClrTx/>
              <a:buSzTx/>
              <a:tabLst/>
            </a:pPr>
            <a:endParaRPr lang="en-US" sz="1200" dirty="0" smtClean="0">
              <a:solidFill>
                <a:srgbClr val="000000"/>
              </a:solidFill>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tabLst/>
            </a:pPr>
            <a:r>
              <a:rPr lang="en-US" sz="1200" dirty="0" smtClean="0">
                <a:solidFill>
                  <a:srgbClr val="000000"/>
                </a:solidFill>
                <a:ea typeface="Times New Roman" pitchFamily="18" charset="0"/>
                <a:cs typeface="Tahoma" pitchFamily="34" charset="0"/>
              </a:rPr>
              <a:t>The search is conservative because I didn’t allow the so called IEA evidence codes, to avoid propagating annotation errors (see genome annotation lecture). However, the search is run twice: first every annotated gene is searched against </a:t>
            </a:r>
            <a:r>
              <a:rPr lang="en-US" sz="1200" dirty="0" err="1" smtClean="0">
                <a:solidFill>
                  <a:srgbClr val="000000"/>
                </a:solidFill>
                <a:ea typeface="Times New Roman" pitchFamily="18" charset="0"/>
                <a:cs typeface="Tahoma" pitchFamily="34" charset="0"/>
              </a:rPr>
              <a:t>SwissProt</a:t>
            </a:r>
            <a:r>
              <a:rPr lang="en-US" sz="1200" dirty="0" smtClean="0">
                <a:solidFill>
                  <a:srgbClr val="000000"/>
                </a:solidFill>
                <a:ea typeface="Times New Roman" pitchFamily="18" charset="0"/>
                <a:cs typeface="Tahoma" pitchFamily="34" charset="0"/>
              </a:rPr>
              <a:t>. Then a profile alignment is created with the good matches and searched again. </a:t>
            </a:r>
          </a:p>
          <a:p>
            <a:pPr marL="0" marR="0" lvl="0" indent="0" algn="l" defTabSz="914400" rtl="0" eaLnBrk="1" fontAlgn="base" latinLnBrk="0" hangingPunct="1">
              <a:lnSpc>
                <a:spcPct val="100000"/>
              </a:lnSpc>
              <a:spcBef>
                <a:spcPct val="0"/>
              </a:spcBef>
              <a:spcAft>
                <a:spcPct val="0"/>
              </a:spcAft>
              <a:buClrTx/>
              <a:buSzTx/>
              <a:tabLst/>
            </a:pPr>
            <a:endParaRPr kumimoji="0" lang="en-US" sz="1400" b="0" i="0" u="none" strike="noStrike" cap="none" normalizeH="0" baseline="0" dirty="0" smtClean="0">
              <a:ln>
                <a:noFill/>
              </a:ln>
              <a:solidFill>
                <a:srgbClr val="000000"/>
              </a:solidFill>
              <a:effectLst/>
              <a:latin typeface="Arial"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Just_Annotate_my_Proteins</a:t>
            </a:r>
            <a:r>
              <a:rPr lang="en-AU" dirty="0" smtClean="0"/>
              <a:t> (JAMp)</a:t>
            </a:r>
            <a:endParaRPr lang="en-AU" dirty="0"/>
          </a:p>
        </p:txBody>
      </p:sp>
      <p:sp>
        <p:nvSpPr>
          <p:cNvPr id="5" name="Text Placeholder 4"/>
          <p:cNvSpPr>
            <a:spLocks noGrp="1"/>
          </p:cNvSpPr>
          <p:nvPr>
            <p:ph type="body" idx="2"/>
          </p:nvPr>
        </p:nvSpPr>
        <p:spPr>
          <a:xfrm>
            <a:off x="304800" y="1676400"/>
            <a:ext cx="1905000" cy="4876800"/>
          </a:xfrm>
        </p:spPr>
        <p:txBody>
          <a:bodyPr>
            <a:normAutofit fontScale="77500" lnSpcReduction="20000"/>
          </a:bodyPr>
          <a:lstStyle/>
          <a:p>
            <a:r>
              <a:rPr lang="en-AU" dirty="0" smtClean="0"/>
              <a:t>JAMp is freely available for any bioinformatics team  from </a:t>
            </a:r>
            <a:r>
              <a:rPr lang="en-AU" dirty="0" smtClean="0">
                <a:hlinkClick r:id="rId2"/>
              </a:rPr>
              <a:t>http://jamps.sourceforge.net</a:t>
            </a:r>
            <a:r>
              <a:rPr lang="en-AU" dirty="0" smtClean="0"/>
              <a:t>  </a:t>
            </a:r>
          </a:p>
          <a:p>
            <a:r>
              <a:rPr lang="en-AU" dirty="0" smtClean="0"/>
              <a:t>It is a research software (i.e. not commercial with a dozen software engineers) so your feedback and patience are appreciated. </a:t>
            </a:r>
          </a:p>
          <a:p>
            <a:r>
              <a:rPr lang="en-AU" dirty="0" smtClean="0"/>
              <a:t>It is tested on Firefox but will work on IE10+, Chrome, Windows, Linux and OSX. Documentation is not currently great but this manual explains everything you will need (let me know if not).</a:t>
            </a:r>
          </a:p>
        </p:txBody>
      </p:sp>
      <p:pic>
        <p:nvPicPr>
          <p:cNvPr id="9" name="Content Placeholder 8" descr="main_page.png"/>
          <p:cNvPicPr>
            <a:picLocks noGrp="1" noChangeAspect="1"/>
          </p:cNvPicPr>
          <p:nvPr>
            <p:ph sz="quarter" idx="1"/>
          </p:nvPr>
        </p:nvPicPr>
        <p:blipFill>
          <a:blip r:embed="rId3" cstate="print"/>
          <a:stretch>
            <a:fillRect/>
          </a:stretch>
        </p:blipFill>
        <p:spPr>
          <a:xfrm>
            <a:off x="2362200" y="2233274"/>
            <a:ext cx="6400800" cy="345825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a:t>
            </a:r>
            <a:r>
              <a:rPr lang="en-US" dirty="0" err="1" smtClean="0"/>
              <a:t>rules</a:t>
            </a:r>
            <a:r>
              <a:rPr lang="en-US" dirty="0" smtClean="0"/>
              <a:t> </a:t>
            </a:r>
            <a:r>
              <a:rPr lang="en-US" dirty="0" err="1" smtClean="0"/>
              <a:t>rules</a:t>
            </a:r>
            <a:r>
              <a:rPr lang="en-US" dirty="0" smtClean="0"/>
              <a:t>: Structural annotation</a:t>
            </a:r>
            <a:endParaRPr lang="en-US" dirty="0"/>
          </a:p>
        </p:txBody>
      </p:sp>
      <p:sp>
        <p:nvSpPr>
          <p:cNvPr id="3" name="Content Placeholder 2"/>
          <p:cNvSpPr>
            <a:spLocks noGrp="1"/>
          </p:cNvSpPr>
          <p:nvPr>
            <p:ph sz="quarter" idx="1"/>
          </p:nvPr>
        </p:nvSpPr>
        <p:spPr>
          <a:xfrm>
            <a:off x="612648" y="1600200"/>
            <a:ext cx="8153400" cy="4800600"/>
          </a:xfrm>
        </p:spPr>
        <p:txBody>
          <a:bodyPr>
            <a:normAutofit fontScale="85000" lnSpcReduction="20000"/>
          </a:bodyPr>
          <a:lstStyle/>
          <a:p>
            <a:pPr>
              <a:buNone/>
            </a:pPr>
            <a:r>
              <a:rPr lang="en-US" sz="2800" dirty="0" smtClean="0"/>
              <a:t>The Information Editor (</a:t>
            </a:r>
            <a:r>
              <a:rPr lang="en-US" sz="2800" b="1" dirty="0" smtClean="0"/>
              <a:t>required</a:t>
            </a:r>
            <a:r>
              <a:rPr lang="en-US" sz="2800" dirty="0" smtClean="0"/>
              <a:t>)</a:t>
            </a:r>
          </a:p>
          <a:p>
            <a:r>
              <a:rPr lang="en-US" sz="3100" b="1" dirty="0" smtClean="0"/>
              <a:t>Status</a:t>
            </a:r>
            <a:endParaRPr lang="en-US" sz="3100" dirty="0" smtClean="0"/>
          </a:p>
          <a:p>
            <a:pPr lvl="1"/>
            <a:r>
              <a:rPr lang="en-US" sz="2800" dirty="0" smtClean="0"/>
              <a:t>Click 'Approved' when you have confirmed that the annotation is correct.</a:t>
            </a:r>
          </a:p>
          <a:p>
            <a:pPr lvl="0"/>
            <a:r>
              <a:rPr lang="en-US" sz="2800" b="1" dirty="0" smtClean="0"/>
              <a:t>Comments</a:t>
            </a:r>
            <a:endParaRPr lang="en-US" sz="2800" dirty="0" smtClean="0"/>
          </a:p>
          <a:p>
            <a:pPr lvl="1"/>
            <a:r>
              <a:rPr lang="en-US" sz="2500" dirty="0" smtClean="0"/>
              <a:t>Select one of the canned comments to describe your actions. Use multiple if applicable. </a:t>
            </a:r>
          </a:p>
          <a:p>
            <a:pPr lvl="1"/>
            <a:r>
              <a:rPr lang="en-US" sz="2500" dirty="0" smtClean="0"/>
              <a:t>If none of the existing comments describe your gene structure modifications, email </a:t>
            </a:r>
            <a:r>
              <a:rPr lang="en-US" sz="2500" dirty="0" smtClean="0">
                <a:hlinkClick r:id="rId2"/>
              </a:rPr>
              <a:t>Monica P</a:t>
            </a:r>
            <a:r>
              <a:rPr lang="en-US" sz="2500" dirty="0" smtClean="0"/>
              <a:t> to add a new canned comment to the list.</a:t>
            </a:r>
          </a:p>
          <a:p>
            <a:pPr lvl="1"/>
            <a:r>
              <a:rPr lang="en-US" sz="2500" dirty="0" smtClean="0"/>
              <a:t>Add a comment: validated by [your name]</a:t>
            </a:r>
          </a:p>
          <a:p>
            <a:pPr lvl="2"/>
            <a:r>
              <a:rPr lang="en-US" sz="1600" dirty="0" smtClean="0"/>
              <a:t>Everyone who signs off on this gene and has manually checked this should do it.</a:t>
            </a:r>
          </a:p>
          <a:p>
            <a:pPr lvl="1"/>
            <a:r>
              <a:rPr lang="en-US" sz="2500" dirty="0" smtClean="0"/>
              <a:t>Add any other comments that were needed to describe your comments. Be concise yet informative: these comments will eventually be made public to the world.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Just_Annotate_my_Proteins</a:t>
            </a:r>
            <a:r>
              <a:rPr lang="en-AU" dirty="0" smtClean="0"/>
              <a:t> (JAMp)</a:t>
            </a:r>
            <a:endParaRPr lang="en-AU" dirty="0"/>
          </a:p>
        </p:txBody>
      </p:sp>
      <p:sp>
        <p:nvSpPr>
          <p:cNvPr id="5" name="Text Placeholder 4"/>
          <p:cNvSpPr>
            <a:spLocks noGrp="1"/>
          </p:cNvSpPr>
          <p:nvPr>
            <p:ph type="body" idx="2"/>
          </p:nvPr>
        </p:nvSpPr>
        <p:spPr>
          <a:xfrm>
            <a:off x="304800" y="1752600"/>
            <a:ext cx="1905000" cy="4343400"/>
          </a:xfrm>
        </p:spPr>
        <p:txBody>
          <a:bodyPr>
            <a:normAutofit fontScale="85000" lnSpcReduction="10000"/>
          </a:bodyPr>
          <a:lstStyle/>
          <a:p>
            <a:r>
              <a:rPr lang="en-AU" dirty="0" smtClean="0"/>
              <a:t>I have prepared a JAMp for </a:t>
            </a:r>
            <a:r>
              <a:rPr lang="en-AU" dirty="0" err="1" smtClean="0"/>
              <a:t>Medfly</a:t>
            </a:r>
            <a:r>
              <a:rPr lang="en-AU" dirty="0" smtClean="0"/>
              <a:t>: </a:t>
            </a:r>
            <a:r>
              <a:rPr lang="en-AU" sz="1400" dirty="0" smtClean="0">
                <a:solidFill>
                  <a:schemeClr val="bg1"/>
                </a:solidFill>
                <a:hlinkClick r:id="rId2"/>
              </a:rPr>
              <a:t>http://annotation.insectacentral.org/medfly</a:t>
            </a:r>
            <a:endParaRPr lang="en-AU" sz="1400" dirty="0" smtClean="0">
              <a:solidFill>
                <a:schemeClr val="bg1"/>
              </a:solidFill>
            </a:endParaRPr>
          </a:p>
          <a:p>
            <a:r>
              <a:rPr lang="en-AU" sz="1400" dirty="0" smtClean="0"/>
              <a:t>The </a:t>
            </a:r>
            <a:r>
              <a:rPr lang="en-AU" sz="1400" dirty="0" err="1" smtClean="0"/>
              <a:t>username:password</a:t>
            </a:r>
            <a:r>
              <a:rPr lang="en-AU" sz="1400" dirty="0" smtClean="0"/>
              <a:t> is:</a:t>
            </a:r>
            <a:br>
              <a:rPr lang="en-AU" sz="1400" dirty="0" smtClean="0"/>
            </a:br>
            <a:r>
              <a:rPr lang="en-AU" sz="1400" dirty="0" smtClean="0"/>
              <a:t>medfly:florid@67</a:t>
            </a:r>
          </a:p>
          <a:p>
            <a:r>
              <a:rPr lang="en-AU" sz="1400" dirty="0" smtClean="0"/>
              <a:t>The </a:t>
            </a:r>
            <a:r>
              <a:rPr lang="en-AU" sz="1400" dirty="0" err="1" smtClean="0"/>
              <a:t>german</a:t>
            </a:r>
            <a:r>
              <a:rPr lang="en-AU" sz="1400" dirty="0" smtClean="0"/>
              <a:t> collaborators have a different instance that also has their RNA-Seq expression data (ask Alexie for password)</a:t>
            </a:r>
            <a:endParaRPr lang="en-AU" dirty="0" smtClean="0"/>
          </a:p>
          <a:p>
            <a:r>
              <a:rPr lang="en-AU" dirty="0" smtClean="0"/>
              <a:t>On the left-hand side is a list of species (one for your consortium). Click on it to reveal list of genome annotations that have been run.</a:t>
            </a:r>
            <a:endParaRPr lang="en-AU" dirty="0"/>
          </a:p>
        </p:txBody>
      </p:sp>
      <p:pic>
        <p:nvPicPr>
          <p:cNvPr id="6" name="Picture 3" descr="E:\presentations\images\JAMp\medfly\1_JAMp_General\pic1.png"/>
          <p:cNvPicPr>
            <a:picLocks noGrp="1" noChangeAspect="1" noChangeArrowheads="1"/>
          </p:cNvPicPr>
          <p:nvPr>
            <p:ph sz="quarter" idx="1"/>
          </p:nvPr>
        </p:nvPicPr>
        <p:blipFill>
          <a:blip r:embed="rId3" cstate="print"/>
          <a:srcRect/>
          <a:stretch>
            <a:fillRect/>
          </a:stretch>
        </p:blipFill>
        <p:spPr bwMode="auto">
          <a:xfrm>
            <a:off x="2362200" y="2280776"/>
            <a:ext cx="6400800" cy="3363248"/>
          </a:xfrm>
          <a:prstGeom prst="rect">
            <a:avLst/>
          </a:prstGeom>
          <a:noFill/>
        </p:spPr>
      </p:pic>
      <p:sp>
        <p:nvSpPr>
          <p:cNvPr id="7" name="Oval 6"/>
          <p:cNvSpPr/>
          <p:nvPr/>
        </p:nvSpPr>
        <p:spPr>
          <a:xfrm>
            <a:off x="2438400" y="2514600"/>
            <a:ext cx="609600" cy="304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Just_Annotate_my_Proteins</a:t>
            </a:r>
            <a:r>
              <a:rPr lang="en-AU" dirty="0" smtClean="0"/>
              <a:t> (JAMp)</a:t>
            </a:r>
            <a:endParaRPr lang="en-AU" dirty="0"/>
          </a:p>
        </p:txBody>
      </p:sp>
      <p:sp>
        <p:nvSpPr>
          <p:cNvPr id="5" name="Text Placeholder 4"/>
          <p:cNvSpPr>
            <a:spLocks noGrp="1"/>
          </p:cNvSpPr>
          <p:nvPr>
            <p:ph type="body" idx="2"/>
          </p:nvPr>
        </p:nvSpPr>
        <p:spPr>
          <a:xfrm>
            <a:off x="304800" y="1752600"/>
            <a:ext cx="1905000" cy="4343400"/>
          </a:xfrm>
        </p:spPr>
        <p:txBody>
          <a:bodyPr>
            <a:normAutofit fontScale="85000" lnSpcReduction="10000"/>
          </a:bodyPr>
          <a:lstStyle/>
          <a:p>
            <a:r>
              <a:rPr lang="en-AU" dirty="0" smtClean="0"/>
              <a:t>Currently we have added three gene predictors (the pictures are before we processed NCBI). The MAKER dataset turned out to have errors so we do not load it on Web Apollo.</a:t>
            </a:r>
          </a:p>
          <a:p>
            <a:r>
              <a:rPr lang="en-AU" dirty="0" smtClean="0"/>
              <a:t>Select one or more datasets. To select multiple ones use the Ctrl key (for Windows/Linux and whatever is equivalent in OSX).</a:t>
            </a:r>
            <a:endParaRPr lang="en-AU" dirty="0"/>
          </a:p>
        </p:txBody>
      </p:sp>
      <p:pic>
        <p:nvPicPr>
          <p:cNvPr id="6" name="Picture 4" descr="E:\presentations\images\JAMp\medfly\1_JAMp_General\pic2.png"/>
          <p:cNvPicPr>
            <a:picLocks noGrp="1" noChangeAspect="1" noChangeArrowheads="1"/>
          </p:cNvPicPr>
          <p:nvPr>
            <p:ph sz="quarter" idx="1"/>
          </p:nvPr>
        </p:nvPicPr>
        <p:blipFill>
          <a:blip r:embed="rId2" cstate="print"/>
          <a:srcRect/>
          <a:stretch>
            <a:fillRect/>
          </a:stretch>
        </p:blipFill>
        <p:spPr bwMode="auto">
          <a:xfrm>
            <a:off x="2362200" y="2332169"/>
            <a:ext cx="6400800" cy="3260461"/>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Just_Annotate_my_Proteins</a:t>
            </a:r>
            <a:r>
              <a:rPr lang="en-AU" dirty="0" smtClean="0"/>
              <a:t> (JAMp)</a:t>
            </a:r>
            <a:endParaRPr lang="en-AU" dirty="0"/>
          </a:p>
        </p:txBody>
      </p:sp>
      <p:sp>
        <p:nvSpPr>
          <p:cNvPr id="5" name="Text Placeholder 4"/>
          <p:cNvSpPr>
            <a:spLocks noGrp="1"/>
          </p:cNvSpPr>
          <p:nvPr>
            <p:ph type="body" idx="2"/>
          </p:nvPr>
        </p:nvSpPr>
        <p:spPr>
          <a:xfrm>
            <a:off x="304800" y="1752600"/>
            <a:ext cx="3200400" cy="4343400"/>
          </a:xfrm>
        </p:spPr>
        <p:txBody>
          <a:bodyPr>
            <a:normAutofit lnSpcReduction="10000"/>
          </a:bodyPr>
          <a:lstStyle/>
          <a:p>
            <a:r>
              <a:rPr lang="en-AU" dirty="0" smtClean="0"/>
              <a:t>When you select a dataset, you will see a list of “expression libraries”. </a:t>
            </a:r>
          </a:p>
          <a:p>
            <a:r>
              <a:rPr lang="en-AU" dirty="0" smtClean="0"/>
              <a:t>These are RNA-Seq libraries aligned to your genes. </a:t>
            </a:r>
          </a:p>
          <a:p>
            <a:r>
              <a:rPr lang="en-AU" dirty="0" smtClean="0"/>
              <a:t>This example is based on the </a:t>
            </a:r>
            <a:r>
              <a:rPr lang="en-AU" dirty="0" err="1" smtClean="0"/>
              <a:t>german</a:t>
            </a:r>
            <a:r>
              <a:rPr lang="en-AU" dirty="0" smtClean="0"/>
              <a:t> data because they have such nice data. If you have RNA-Seq we could add them here.</a:t>
            </a:r>
          </a:p>
          <a:p>
            <a:r>
              <a:rPr lang="en-AU" dirty="0" smtClean="0"/>
              <a:t>For the next slides, there is no reason to select a library. We will talk about expression later.</a:t>
            </a:r>
          </a:p>
        </p:txBody>
      </p:sp>
      <p:pic>
        <p:nvPicPr>
          <p:cNvPr id="8" name="Content Placeholder 7" descr="expression_list1.png"/>
          <p:cNvPicPr>
            <a:picLocks noGrp="1" noChangeAspect="1"/>
          </p:cNvPicPr>
          <p:nvPr>
            <p:ph sz="quarter" idx="1"/>
          </p:nvPr>
        </p:nvPicPr>
        <p:blipFill>
          <a:blip r:embed="rId2" cstate="print"/>
          <a:stretch>
            <a:fillRect/>
          </a:stretch>
        </p:blipFill>
        <p:spPr>
          <a:xfrm>
            <a:off x="4343014" y="1752600"/>
            <a:ext cx="2439172" cy="4419600"/>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Just_Annotate_my_Proteins</a:t>
            </a:r>
            <a:r>
              <a:rPr lang="en-AU" dirty="0" smtClean="0"/>
              <a:t> (JAMp)</a:t>
            </a:r>
            <a:endParaRPr lang="en-AU" dirty="0"/>
          </a:p>
        </p:txBody>
      </p:sp>
      <p:sp>
        <p:nvSpPr>
          <p:cNvPr id="5" name="Text Placeholder 4"/>
          <p:cNvSpPr>
            <a:spLocks noGrp="1"/>
          </p:cNvSpPr>
          <p:nvPr>
            <p:ph type="body" idx="2"/>
          </p:nvPr>
        </p:nvSpPr>
        <p:spPr>
          <a:xfrm>
            <a:off x="304800" y="1752600"/>
            <a:ext cx="1905000" cy="4343400"/>
          </a:xfrm>
        </p:spPr>
        <p:txBody>
          <a:bodyPr>
            <a:normAutofit fontScale="85000" lnSpcReduction="20000"/>
          </a:bodyPr>
          <a:lstStyle/>
          <a:p>
            <a:r>
              <a:rPr lang="en-AU" dirty="0" smtClean="0"/>
              <a:t>Once you select one or more, the software will query the database for the select CV and display a Tag Cloud with the hits above a threshold cut-off.</a:t>
            </a:r>
          </a:p>
          <a:p>
            <a:r>
              <a:rPr lang="en-AU" dirty="0" smtClean="0"/>
              <a:t>We currently support all CVs that supported by UniProt.org. Remember, these annotations come directly from </a:t>
            </a:r>
            <a:r>
              <a:rPr lang="en-AU" dirty="0" err="1" smtClean="0"/>
              <a:t>SwissProt</a:t>
            </a:r>
            <a:r>
              <a:rPr lang="en-AU" dirty="0" smtClean="0"/>
              <a:t>, i.e. manually </a:t>
            </a:r>
            <a:r>
              <a:rPr lang="en-AU" dirty="0" err="1" smtClean="0"/>
              <a:t>curated</a:t>
            </a:r>
            <a:r>
              <a:rPr lang="en-AU" dirty="0" smtClean="0"/>
              <a:t> genes from known proteins.</a:t>
            </a:r>
            <a:endParaRPr lang="en-AU" dirty="0"/>
          </a:p>
        </p:txBody>
      </p:sp>
      <p:pic>
        <p:nvPicPr>
          <p:cNvPr id="6" name="Content Placeholder 5" descr="E:\presentations\images\JAMp\medfly\1_JAMp_General\pic3.png"/>
          <p:cNvPicPr>
            <a:picLocks noGrp="1" noChangeAspect="1" noChangeArrowheads="1"/>
          </p:cNvPicPr>
          <p:nvPr>
            <p:ph sz="quarter" idx="1"/>
          </p:nvPr>
        </p:nvPicPr>
        <p:blipFill>
          <a:blip r:embed="rId2" cstate="print"/>
          <a:srcRect/>
          <a:stretch>
            <a:fillRect/>
          </a:stretch>
        </p:blipFill>
        <p:spPr bwMode="auto">
          <a:xfrm>
            <a:off x="2362200" y="2336501"/>
            <a:ext cx="6400800" cy="3251798"/>
          </a:xfrm>
          <a:prstGeom prst="rect">
            <a:avLst/>
          </a:prstGeom>
          <a:noFill/>
        </p:spPr>
      </p:pic>
      <p:cxnSp>
        <p:nvCxnSpPr>
          <p:cNvPr id="10" name="Straight Arrow Connector 9"/>
          <p:cNvCxnSpPr/>
          <p:nvPr/>
        </p:nvCxnSpPr>
        <p:spPr>
          <a:xfrm flipH="1">
            <a:off x="6248400" y="2590800"/>
            <a:ext cx="5334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91689" y="2362200"/>
            <a:ext cx="2352311"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AU" dirty="0" smtClean="0"/>
              <a:t>Controlled vocabularies</a:t>
            </a:r>
            <a:endParaRPr lang="en-AU" dirty="0"/>
          </a:p>
        </p:txBody>
      </p:sp>
      <p:sp>
        <p:nvSpPr>
          <p:cNvPr id="12" name="TextBox 11"/>
          <p:cNvSpPr txBox="1"/>
          <p:nvPr/>
        </p:nvSpPr>
        <p:spPr>
          <a:xfrm>
            <a:off x="2133600" y="1828800"/>
            <a:ext cx="153279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AU" dirty="0" smtClean="0"/>
              <a:t>The 3 GO CVs</a:t>
            </a:r>
            <a:endParaRPr lang="en-AU" dirty="0"/>
          </a:p>
        </p:txBody>
      </p:sp>
      <p:sp>
        <p:nvSpPr>
          <p:cNvPr id="14" name="TextBox 13"/>
          <p:cNvSpPr txBox="1"/>
          <p:nvPr/>
        </p:nvSpPr>
        <p:spPr>
          <a:xfrm>
            <a:off x="3702848" y="1905000"/>
            <a:ext cx="163115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AU" dirty="0" smtClean="0"/>
              <a:t>KEGG pathway</a:t>
            </a:r>
            <a:endParaRPr lang="en-AU" dirty="0"/>
          </a:p>
        </p:txBody>
      </p:sp>
      <p:cxnSp>
        <p:nvCxnSpPr>
          <p:cNvPr id="18" name="Straight Arrow Connector 17"/>
          <p:cNvCxnSpPr>
            <a:stCxn id="14" idx="2"/>
          </p:cNvCxnSpPr>
          <p:nvPr/>
        </p:nvCxnSpPr>
        <p:spPr>
          <a:xfrm>
            <a:off x="4518424" y="2274332"/>
            <a:ext cx="282176" cy="31646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00600" y="2743200"/>
            <a:ext cx="1651414" cy="253916"/>
          </a:xfrm>
          <a:prstGeom prst="rect">
            <a:avLst/>
          </a:prstGeom>
          <a:noFill/>
        </p:spPr>
        <p:txBody>
          <a:bodyPr wrap="none" rtlCol="0">
            <a:spAutoFit/>
          </a:bodyPr>
          <a:lstStyle/>
          <a:p>
            <a:r>
              <a:rPr lang="en-AU" sz="1050" dirty="0" smtClean="0"/>
              <a:t>EMBL’s Eggnog (slow sadly)</a:t>
            </a:r>
            <a:endParaRPr lang="en-AU" sz="1050" dirty="0"/>
          </a:p>
        </p:txBody>
      </p:sp>
      <p:sp>
        <p:nvSpPr>
          <p:cNvPr id="22" name="TextBox 21"/>
          <p:cNvSpPr txBox="1"/>
          <p:nvPr/>
        </p:nvSpPr>
        <p:spPr>
          <a:xfrm>
            <a:off x="5791200" y="1905000"/>
            <a:ext cx="1776448"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AU" dirty="0" smtClean="0"/>
              <a:t>KEGG </a:t>
            </a:r>
            <a:r>
              <a:rPr lang="en-AU" dirty="0" err="1" smtClean="0"/>
              <a:t>orthology</a:t>
            </a:r>
            <a:r>
              <a:rPr lang="en-AU" dirty="0" smtClean="0"/>
              <a:t> </a:t>
            </a:r>
            <a:endParaRPr lang="en-AU" dirty="0"/>
          </a:p>
        </p:txBody>
      </p:sp>
      <p:cxnSp>
        <p:nvCxnSpPr>
          <p:cNvPr id="23" name="Straight Arrow Connector 22"/>
          <p:cNvCxnSpPr>
            <a:stCxn id="22" idx="2"/>
          </p:cNvCxnSpPr>
          <p:nvPr/>
        </p:nvCxnSpPr>
        <p:spPr>
          <a:xfrm flipH="1">
            <a:off x="5638800" y="2274332"/>
            <a:ext cx="1040624" cy="24026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18839" y="1524000"/>
            <a:ext cx="2686761"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AU" dirty="0" smtClean="0"/>
              <a:t>Enzyme Classification terms</a:t>
            </a:r>
            <a:endParaRPr lang="en-AU" dirty="0"/>
          </a:p>
        </p:txBody>
      </p:sp>
      <p:cxnSp>
        <p:nvCxnSpPr>
          <p:cNvPr id="26" name="Straight Arrow Connector 25"/>
          <p:cNvCxnSpPr>
            <a:stCxn id="15" idx="2"/>
          </p:cNvCxnSpPr>
          <p:nvPr/>
        </p:nvCxnSpPr>
        <p:spPr>
          <a:xfrm flipH="1">
            <a:off x="5105400" y="1893332"/>
            <a:ext cx="256820" cy="69746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2" idx="2"/>
          </p:cNvCxnSpPr>
          <p:nvPr/>
        </p:nvCxnSpPr>
        <p:spPr>
          <a:xfrm>
            <a:off x="2899996" y="2198132"/>
            <a:ext cx="833804" cy="31646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2" idx="2"/>
          </p:cNvCxnSpPr>
          <p:nvPr/>
        </p:nvCxnSpPr>
        <p:spPr>
          <a:xfrm>
            <a:off x="2899996" y="2198132"/>
            <a:ext cx="1443404" cy="31646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2" idx="2"/>
          </p:cNvCxnSpPr>
          <p:nvPr/>
        </p:nvCxnSpPr>
        <p:spPr>
          <a:xfrm>
            <a:off x="2899996" y="2198132"/>
            <a:ext cx="452804" cy="31646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Just_Annotate_my_Proteins</a:t>
            </a:r>
            <a:r>
              <a:rPr lang="en-AU" dirty="0" smtClean="0"/>
              <a:t> (JAMp)</a:t>
            </a:r>
            <a:endParaRPr lang="en-AU" dirty="0"/>
          </a:p>
        </p:txBody>
      </p:sp>
      <p:sp>
        <p:nvSpPr>
          <p:cNvPr id="5" name="Text Placeholder 4"/>
          <p:cNvSpPr>
            <a:spLocks noGrp="1"/>
          </p:cNvSpPr>
          <p:nvPr>
            <p:ph type="body" idx="2"/>
          </p:nvPr>
        </p:nvSpPr>
        <p:spPr>
          <a:xfrm>
            <a:off x="304800" y="1752600"/>
            <a:ext cx="1905000" cy="4343400"/>
          </a:xfrm>
        </p:spPr>
        <p:txBody>
          <a:bodyPr>
            <a:normAutofit fontScale="92500"/>
          </a:bodyPr>
          <a:lstStyle/>
          <a:p>
            <a:r>
              <a:rPr lang="en-AU" dirty="0" smtClean="0"/>
              <a:t>We provide a number of visualizations, not all of which are meant for gene annotation.</a:t>
            </a:r>
          </a:p>
          <a:p>
            <a:r>
              <a:rPr lang="en-AU" dirty="0" smtClean="0"/>
              <a:t>Click on the arrow to select them.</a:t>
            </a:r>
          </a:p>
          <a:p>
            <a:r>
              <a:rPr lang="en-AU" dirty="0" smtClean="0"/>
              <a:t>The Raw Data is particularly useful because it gives a list of every term (i.e. the cut-off can go as low as 1).</a:t>
            </a:r>
            <a:endParaRPr lang="en-AU" dirty="0"/>
          </a:p>
        </p:txBody>
      </p:sp>
      <p:pic>
        <p:nvPicPr>
          <p:cNvPr id="6" name="Picture 6" descr="E:\presentations\images\JAMp\medfly\1_JAMp_General\pic4.png"/>
          <p:cNvPicPr>
            <a:picLocks noGrp="1" noChangeAspect="1" noChangeArrowheads="1"/>
          </p:cNvPicPr>
          <p:nvPr>
            <p:ph sz="quarter" idx="1"/>
          </p:nvPr>
        </p:nvPicPr>
        <p:blipFill>
          <a:blip r:embed="rId2" cstate="print"/>
          <a:srcRect/>
          <a:stretch>
            <a:fillRect/>
          </a:stretch>
        </p:blipFill>
        <p:spPr bwMode="auto">
          <a:xfrm>
            <a:off x="2362200" y="2332201"/>
            <a:ext cx="6400800" cy="3260397"/>
          </a:xfrm>
          <a:prstGeom prst="rect">
            <a:avLst/>
          </a:prstGeom>
          <a:noFill/>
        </p:spPr>
      </p:pic>
      <p:sp>
        <p:nvSpPr>
          <p:cNvPr id="8" name="Oval 7"/>
          <p:cNvSpPr/>
          <p:nvPr/>
        </p:nvSpPr>
        <p:spPr>
          <a:xfrm>
            <a:off x="4876800" y="2667000"/>
            <a:ext cx="304800" cy="304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E:\presentations\images\JAMp\medfly\1_JAMp_General\pic5.png"/>
          <p:cNvPicPr>
            <a:picLocks noGrp="1" noChangeAspect="1" noChangeArrowheads="1"/>
          </p:cNvPicPr>
          <p:nvPr>
            <p:ph sz="quarter" idx="1"/>
          </p:nvPr>
        </p:nvPicPr>
        <p:blipFill>
          <a:blip r:embed="rId2" cstate="print"/>
          <a:srcRect/>
          <a:stretch>
            <a:fillRect/>
          </a:stretch>
        </p:blipFill>
        <p:spPr bwMode="auto">
          <a:xfrm>
            <a:off x="2362200" y="1961558"/>
            <a:ext cx="6400800" cy="4001683"/>
          </a:xfrm>
          <a:prstGeom prst="rect">
            <a:avLst/>
          </a:prstGeom>
          <a:noFill/>
        </p:spPr>
      </p:pic>
      <p:sp>
        <p:nvSpPr>
          <p:cNvPr id="2" name="Title 1"/>
          <p:cNvSpPr>
            <a:spLocks noGrp="1"/>
          </p:cNvSpPr>
          <p:nvPr>
            <p:ph type="title"/>
          </p:nvPr>
        </p:nvSpPr>
        <p:spPr/>
        <p:txBody>
          <a:bodyPr/>
          <a:lstStyle/>
          <a:p>
            <a:endParaRPr lang="en-AU"/>
          </a:p>
        </p:txBody>
      </p:sp>
      <p:sp>
        <p:nvSpPr>
          <p:cNvPr id="3" name="Text Placeholder 2"/>
          <p:cNvSpPr>
            <a:spLocks noGrp="1"/>
          </p:cNvSpPr>
          <p:nvPr>
            <p:ph type="body" idx="2"/>
          </p:nvPr>
        </p:nvSpPr>
        <p:spPr/>
        <p:txBody>
          <a:bodyPr>
            <a:normAutofit fontScale="92500"/>
          </a:bodyPr>
          <a:lstStyle/>
          <a:p>
            <a:r>
              <a:rPr lang="en-AU" dirty="0" smtClean="0"/>
              <a:t>With Raw Data you can sort by any column, for example name or counts.</a:t>
            </a:r>
          </a:p>
          <a:p>
            <a:r>
              <a:rPr lang="en-AU" dirty="0" smtClean="0"/>
              <a:t>Counts is essentially how many proteins (genes) have been found in the dataset with that CV term.</a:t>
            </a:r>
          </a:p>
        </p:txBody>
      </p:sp>
      <p:sp>
        <p:nvSpPr>
          <p:cNvPr id="6" name="Oval 5"/>
          <p:cNvSpPr/>
          <p:nvPr/>
        </p:nvSpPr>
        <p:spPr>
          <a:xfrm>
            <a:off x="4495800" y="2667000"/>
            <a:ext cx="304800" cy="304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Just_Annotate_my_Proteins</a:t>
            </a:r>
            <a:r>
              <a:rPr lang="en-AU" dirty="0" smtClean="0"/>
              <a:t> (JAMp)</a:t>
            </a:r>
            <a:endParaRPr lang="en-AU" dirty="0"/>
          </a:p>
        </p:txBody>
      </p:sp>
      <p:sp>
        <p:nvSpPr>
          <p:cNvPr id="5" name="Text Placeholder 4"/>
          <p:cNvSpPr>
            <a:spLocks noGrp="1"/>
          </p:cNvSpPr>
          <p:nvPr>
            <p:ph type="body" idx="2"/>
          </p:nvPr>
        </p:nvSpPr>
        <p:spPr>
          <a:xfrm>
            <a:off x="304800" y="1752600"/>
            <a:ext cx="1905000" cy="4343400"/>
          </a:xfrm>
        </p:spPr>
        <p:txBody>
          <a:bodyPr>
            <a:normAutofit fontScale="92500" lnSpcReduction="10000"/>
          </a:bodyPr>
          <a:lstStyle/>
          <a:p>
            <a:r>
              <a:rPr lang="en-AU" dirty="0" smtClean="0"/>
              <a:t>Regardless which view you select, the software allows you to ‘Facet’, i.e. select a term (via the graphics or the ‘Raw data’) and it will then only show the proteins that have that term.</a:t>
            </a:r>
          </a:p>
          <a:p>
            <a:r>
              <a:rPr lang="en-AU" dirty="0" smtClean="0"/>
              <a:t>For example, click on protein binding from the Molecular Function CV.</a:t>
            </a:r>
          </a:p>
        </p:txBody>
      </p:sp>
      <p:pic>
        <p:nvPicPr>
          <p:cNvPr id="7" name="Content Placeholder 5" descr="E:\presentations\images\JAMp\medfly\1_JAMp_General\pic3.png"/>
          <p:cNvPicPr>
            <a:picLocks noGrp="1" noChangeAspect="1" noChangeArrowheads="1"/>
          </p:cNvPicPr>
          <p:nvPr>
            <p:ph sz="quarter" idx="1"/>
          </p:nvPr>
        </p:nvPicPr>
        <p:blipFill>
          <a:blip r:embed="rId2" cstate="print"/>
          <a:srcRect/>
          <a:stretch>
            <a:fillRect/>
          </a:stretch>
        </p:blipFill>
        <p:spPr bwMode="auto">
          <a:xfrm>
            <a:off x="2362200" y="2336501"/>
            <a:ext cx="6400800" cy="3251798"/>
          </a:xfrm>
          <a:prstGeom prst="rect">
            <a:avLst/>
          </a:prstGeom>
          <a:noFill/>
        </p:spPr>
      </p:pic>
      <p:sp>
        <p:nvSpPr>
          <p:cNvPr id="10" name="Oval 9"/>
          <p:cNvSpPr/>
          <p:nvPr/>
        </p:nvSpPr>
        <p:spPr>
          <a:xfrm>
            <a:off x="4419600" y="3581400"/>
            <a:ext cx="914400" cy="304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Just_Annotate_my_Proteins</a:t>
            </a:r>
            <a:r>
              <a:rPr lang="en-AU" dirty="0" smtClean="0"/>
              <a:t> (JAMp)</a:t>
            </a:r>
            <a:endParaRPr lang="en-AU" dirty="0"/>
          </a:p>
        </p:txBody>
      </p:sp>
      <p:sp>
        <p:nvSpPr>
          <p:cNvPr id="5" name="Text Placeholder 4"/>
          <p:cNvSpPr>
            <a:spLocks noGrp="1"/>
          </p:cNvSpPr>
          <p:nvPr>
            <p:ph type="body" idx="2"/>
          </p:nvPr>
        </p:nvSpPr>
        <p:spPr>
          <a:xfrm>
            <a:off x="304800" y="1752600"/>
            <a:ext cx="1905000" cy="4343400"/>
          </a:xfrm>
        </p:spPr>
        <p:txBody>
          <a:bodyPr>
            <a:normAutofit fontScale="77500" lnSpcReduction="20000"/>
          </a:bodyPr>
          <a:lstStyle/>
          <a:p>
            <a:r>
              <a:rPr lang="en-AU" dirty="0" smtClean="0"/>
              <a:t>This will now ‘Facet’ on protein binding (bottom right window will display it) meaning that the transcript list will only have genes that have protein binding.</a:t>
            </a:r>
          </a:p>
          <a:p>
            <a:r>
              <a:rPr lang="en-AU" dirty="0" smtClean="0"/>
              <a:t>The CV terms now displayed (and you can change between vocabularies) are only those available for proteins that ALSO have a Molecular Function protein binding link.</a:t>
            </a:r>
          </a:p>
          <a:p>
            <a:r>
              <a:rPr lang="en-AU" dirty="0" smtClean="0"/>
              <a:t>If no facet is selected, then the transcript list just shows all genes.</a:t>
            </a:r>
          </a:p>
        </p:txBody>
      </p:sp>
      <p:pic>
        <p:nvPicPr>
          <p:cNvPr id="9" name="Content Placeholder 8" descr="pic1.png"/>
          <p:cNvPicPr>
            <a:picLocks noGrp="1" noChangeAspect="1"/>
          </p:cNvPicPr>
          <p:nvPr>
            <p:ph sz="quarter" idx="1"/>
          </p:nvPr>
        </p:nvPicPr>
        <p:blipFill>
          <a:blip r:embed="rId2" cstate="print"/>
          <a:stretch>
            <a:fillRect/>
          </a:stretch>
        </p:blipFill>
        <p:spPr>
          <a:xfrm>
            <a:off x="2362200" y="2162175"/>
            <a:ext cx="6400800" cy="3600450"/>
          </a:xfrm>
        </p:spPr>
      </p:pic>
      <p:grpSp>
        <p:nvGrpSpPr>
          <p:cNvPr id="6" name="Group 5"/>
          <p:cNvGrpSpPr/>
          <p:nvPr/>
        </p:nvGrpSpPr>
        <p:grpSpPr>
          <a:xfrm>
            <a:off x="6553200" y="1676400"/>
            <a:ext cx="2681953" cy="826532"/>
            <a:chOff x="3866439" y="1688068"/>
            <a:chExt cx="2681953" cy="826532"/>
          </a:xfrm>
        </p:grpSpPr>
        <p:sp>
          <p:nvSpPr>
            <p:cNvPr id="7" name="TextBox 6"/>
            <p:cNvSpPr txBox="1"/>
            <p:nvPr/>
          </p:nvSpPr>
          <p:spPr>
            <a:xfrm>
              <a:off x="3866439" y="1688068"/>
              <a:ext cx="2681953"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AU" dirty="0" smtClean="0"/>
                <a:t>List of transcripts with facet</a:t>
              </a:r>
              <a:endParaRPr lang="en-AU" dirty="0"/>
            </a:p>
          </p:txBody>
        </p:sp>
        <p:cxnSp>
          <p:nvCxnSpPr>
            <p:cNvPr id="8" name="Straight Arrow Connector 7"/>
            <p:cNvCxnSpPr/>
            <p:nvPr/>
          </p:nvCxnSpPr>
          <p:spPr>
            <a:xfrm>
              <a:off x="5181600" y="2057400"/>
              <a:ext cx="0" cy="4572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Just_Annotate_my_Proteins</a:t>
            </a:r>
            <a:r>
              <a:rPr lang="en-AU" dirty="0" smtClean="0"/>
              <a:t> (JAMp)</a:t>
            </a:r>
            <a:endParaRPr lang="en-AU" dirty="0"/>
          </a:p>
        </p:txBody>
      </p:sp>
      <p:sp>
        <p:nvSpPr>
          <p:cNvPr id="5" name="Text Placeholder 4"/>
          <p:cNvSpPr>
            <a:spLocks noGrp="1"/>
          </p:cNvSpPr>
          <p:nvPr>
            <p:ph type="body" idx="2"/>
          </p:nvPr>
        </p:nvSpPr>
        <p:spPr>
          <a:xfrm>
            <a:off x="304800" y="1752600"/>
            <a:ext cx="1905000" cy="4343400"/>
          </a:xfrm>
        </p:spPr>
        <p:txBody>
          <a:bodyPr>
            <a:normAutofit fontScale="70000" lnSpcReduction="20000"/>
          </a:bodyPr>
          <a:lstStyle/>
          <a:p>
            <a:r>
              <a:rPr lang="en-AU" dirty="0" smtClean="0"/>
              <a:t>So select DNA binding. Now you will have two facets, DNA and protein binding.</a:t>
            </a:r>
          </a:p>
          <a:p>
            <a:r>
              <a:rPr lang="en-AU" dirty="0" smtClean="0"/>
              <a:t>The search is a </a:t>
            </a:r>
            <a:r>
              <a:rPr lang="en-AU" dirty="0" err="1" smtClean="0"/>
              <a:t>boolean</a:t>
            </a:r>
            <a:r>
              <a:rPr lang="en-AU" dirty="0" smtClean="0"/>
              <a:t> AND. So the transcript list is therefore populated with genes that have both protein AND DNA binding. In other words, you have candidate transcription factors. </a:t>
            </a:r>
          </a:p>
          <a:p>
            <a:r>
              <a:rPr lang="en-AU" dirty="0" smtClean="0"/>
              <a:t>You can download a FASTA using the download button. For performance reasons, it currently downloads up to 1000 genes, so you will have to click on the ‘next page arrow’ to get the next 1000.</a:t>
            </a:r>
          </a:p>
        </p:txBody>
      </p:sp>
      <p:pic>
        <p:nvPicPr>
          <p:cNvPr id="6" name="Content Placeholder 5" descr="pic2.png"/>
          <p:cNvPicPr>
            <a:picLocks noGrp="1" noChangeAspect="1"/>
          </p:cNvPicPr>
          <p:nvPr>
            <p:ph sz="quarter" idx="1"/>
          </p:nvPr>
        </p:nvPicPr>
        <p:blipFill>
          <a:blip r:embed="rId2" cstate="print"/>
          <a:stretch>
            <a:fillRect/>
          </a:stretch>
        </p:blipFill>
        <p:spPr>
          <a:xfrm>
            <a:off x="2362200" y="2162175"/>
            <a:ext cx="6400800" cy="3600450"/>
          </a:xfrm>
        </p:spPr>
      </p:pic>
      <p:cxnSp>
        <p:nvCxnSpPr>
          <p:cNvPr id="8" name="Straight Arrow Connector 7"/>
          <p:cNvCxnSpPr/>
          <p:nvPr/>
        </p:nvCxnSpPr>
        <p:spPr>
          <a:xfrm flipV="1">
            <a:off x="6934200" y="3276600"/>
            <a:ext cx="781761" cy="8786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26212" y="3011269"/>
            <a:ext cx="1988988"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AU" dirty="0" smtClean="0"/>
              <a:t>Download FASTA of this list of genes.</a:t>
            </a:r>
            <a:endParaRPr lang="en-AU" dirty="0"/>
          </a:p>
        </p:txBody>
      </p:sp>
      <p:sp>
        <p:nvSpPr>
          <p:cNvPr id="11" name="TextBox 10"/>
          <p:cNvSpPr txBox="1"/>
          <p:nvPr/>
        </p:nvSpPr>
        <p:spPr>
          <a:xfrm>
            <a:off x="7772400" y="3745468"/>
            <a:ext cx="117987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AU" dirty="0" smtClean="0"/>
              <a:t>Next page</a:t>
            </a:r>
            <a:endParaRPr lang="en-AU" dirty="0"/>
          </a:p>
        </p:txBody>
      </p:sp>
      <p:cxnSp>
        <p:nvCxnSpPr>
          <p:cNvPr id="12" name="Straight Arrow Connector 11"/>
          <p:cNvCxnSpPr>
            <a:stCxn id="11" idx="0"/>
          </p:cNvCxnSpPr>
          <p:nvPr/>
        </p:nvCxnSpPr>
        <p:spPr>
          <a:xfrm flipH="1" flipV="1">
            <a:off x="8325462" y="3429000"/>
            <a:ext cx="36876" cy="31646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Just_Annotate_my_Proteins</a:t>
            </a:r>
            <a:r>
              <a:rPr lang="en-AU" dirty="0" smtClean="0"/>
              <a:t> (JAMp)</a:t>
            </a:r>
            <a:endParaRPr lang="en-AU" dirty="0"/>
          </a:p>
        </p:txBody>
      </p:sp>
      <p:sp>
        <p:nvSpPr>
          <p:cNvPr id="5" name="Text Placeholder 4"/>
          <p:cNvSpPr>
            <a:spLocks noGrp="1"/>
          </p:cNvSpPr>
          <p:nvPr>
            <p:ph type="body" idx="2"/>
          </p:nvPr>
        </p:nvSpPr>
        <p:spPr>
          <a:xfrm>
            <a:off x="304800" y="1752600"/>
            <a:ext cx="1905000" cy="4343400"/>
          </a:xfrm>
        </p:spPr>
        <p:txBody>
          <a:bodyPr>
            <a:normAutofit/>
          </a:bodyPr>
          <a:lstStyle/>
          <a:p>
            <a:r>
              <a:rPr lang="en-AU" dirty="0" smtClean="0"/>
              <a:t>This list of genes is clickable to go to the particular gene details.</a:t>
            </a:r>
          </a:p>
          <a:p>
            <a:r>
              <a:rPr lang="en-AU" dirty="0" smtClean="0"/>
              <a:t>Tip: In Firefox, you can shift-click to open a new tab so you keep your main view.</a:t>
            </a:r>
            <a:endParaRPr lang="en-AU" dirty="0"/>
          </a:p>
        </p:txBody>
      </p:sp>
      <p:pic>
        <p:nvPicPr>
          <p:cNvPr id="11" name="Content Placeholder 7" descr="E:\presentations\images\JAMp\medfly\1_JAMp_General\pic5.png"/>
          <p:cNvPicPr>
            <a:picLocks noGrp="1" noChangeAspect="1" noChangeArrowheads="1"/>
          </p:cNvPicPr>
          <p:nvPr>
            <p:ph sz="quarter" idx="1"/>
          </p:nvPr>
        </p:nvPicPr>
        <p:blipFill>
          <a:blip r:embed="rId2" cstate="print"/>
          <a:srcRect/>
          <a:stretch>
            <a:fillRect/>
          </a:stretch>
        </p:blipFill>
        <p:spPr bwMode="auto">
          <a:xfrm>
            <a:off x="4343325" y="1752600"/>
            <a:ext cx="2438549" cy="4419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a:t>
            </a:r>
            <a:r>
              <a:rPr lang="en-US" dirty="0" err="1" smtClean="0"/>
              <a:t>rules</a:t>
            </a:r>
            <a:r>
              <a:rPr lang="en-US" dirty="0" smtClean="0"/>
              <a:t> </a:t>
            </a:r>
            <a:r>
              <a:rPr lang="en-US" dirty="0" err="1" smtClean="0"/>
              <a:t>rules</a:t>
            </a:r>
            <a:r>
              <a:rPr lang="en-US" dirty="0" smtClean="0"/>
              <a:t>: Structural annotation</a:t>
            </a:r>
            <a:endParaRPr lang="en-US" dirty="0"/>
          </a:p>
        </p:txBody>
      </p:sp>
      <p:sp>
        <p:nvSpPr>
          <p:cNvPr id="3" name="Content Placeholder 2"/>
          <p:cNvSpPr>
            <a:spLocks noGrp="1"/>
          </p:cNvSpPr>
          <p:nvPr>
            <p:ph sz="quarter" idx="1"/>
          </p:nvPr>
        </p:nvSpPr>
        <p:spPr>
          <a:xfrm>
            <a:off x="612648" y="1600200"/>
            <a:ext cx="8153400" cy="4800600"/>
          </a:xfrm>
        </p:spPr>
        <p:txBody>
          <a:bodyPr>
            <a:normAutofit fontScale="92500" lnSpcReduction="10000"/>
          </a:bodyPr>
          <a:lstStyle/>
          <a:p>
            <a:pPr>
              <a:buNone/>
            </a:pPr>
            <a:r>
              <a:rPr lang="en-US" sz="2800" dirty="0" smtClean="0"/>
              <a:t>The Information Editor (</a:t>
            </a:r>
            <a:r>
              <a:rPr lang="en-US" sz="2800" b="1" dirty="0" smtClean="0"/>
              <a:t>optional</a:t>
            </a:r>
            <a:r>
              <a:rPr lang="en-US" sz="2800" dirty="0" smtClean="0"/>
              <a:t>)</a:t>
            </a:r>
          </a:p>
          <a:p>
            <a:pPr lvl="0"/>
            <a:r>
              <a:rPr lang="en-US" sz="2800" dirty="0" smtClean="0"/>
              <a:t>Name</a:t>
            </a:r>
          </a:p>
          <a:p>
            <a:pPr lvl="1"/>
            <a:r>
              <a:rPr lang="en-US" sz="2500" dirty="0" smtClean="0"/>
              <a:t>Full name of the gene plus isoform, in the format (e.g. '</a:t>
            </a:r>
            <a:r>
              <a:rPr lang="en-US" sz="2500" dirty="0" err="1" smtClean="0"/>
              <a:t>ultraspiracle</a:t>
            </a:r>
            <a:r>
              <a:rPr lang="en-US" sz="2500" dirty="0" smtClean="0"/>
              <a:t> isoform A'). For multiple isoforms, use sequential letters, i.e. B, C… </a:t>
            </a:r>
          </a:p>
          <a:p>
            <a:pPr lvl="1"/>
            <a:r>
              <a:rPr lang="en-US" sz="2500" dirty="0" smtClean="0"/>
              <a:t>Use the community nomenclature for your gene. </a:t>
            </a:r>
          </a:p>
          <a:p>
            <a:pPr lvl="1"/>
            <a:r>
              <a:rPr lang="en-US" sz="2500" dirty="0" smtClean="0"/>
              <a:t>Triple check for typos</a:t>
            </a:r>
          </a:p>
          <a:p>
            <a:pPr lvl="0"/>
            <a:r>
              <a:rPr lang="en-US" sz="2800" dirty="0" smtClean="0"/>
              <a:t>Symbol</a:t>
            </a:r>
          </a:p>
          <a:p>
            <a:pPr lvl="1"/>
            <a:r>
              <a:rPr lang="en-US" sz="2500" dirty="0" smtClean="0"/>
              <a:t>Only if the community has an official symbol, add the gene symbol (e.g. 'USP').</a:t>
            </a:r>
          </a:p>
          <a:p>
            <a:pPr lvl="0"/>
            <a:r>
              <a:rPr lang="en-US" sz="2800" dirty="0" smtClean="0"/>
              <a:t>Description</a:t>
            </a:r>
          </a:p>
          <a:p>
            <a:pPr lvl="1"/>
            <a:r>
              <a:rPr lang="en-US" sz="2500" dirty="0" smtClean="0"/>
              <a:t>Don’t use, use ‘Comments’ to add any further info</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E:\presentations\images\JAMp\medfly\1_JAMp_General\pic6.png"/>
          <p:cNvPicPr>
            <a:picLocks noGrp="1" noChangeAspect="1" noChangeArrowheads="1"/>
          </p:cNvPicPr>
          <p:nvPr>
            <p:ph sz="quarter" idx="1"/>
          </p:nvPr>
        </p:nvPicPr>
        <p:blipFill>
          <a:blip r:embed="rId2" cstate="print"/>
          <a:srcRect/>
          <a:stretch>
            <a:fillRect/>
          </a:stretch>
        </p:blipFill>
        <p:spPr bwMode="auto">
          <a:xfrm>
            <a:off x="2362200" y="2162175"/>
            <a:ext cx="6400800" cy="3600450"/>
          </a:xfrm>
          <a:prstGeom prst="rect">
            <a:avLst/>
          </a:prstGeom>
          <a:noFill/>
        </p:spPr>
      </p:pic>
      <p:sp>
        <p:nvSpPr>
          <p:cNvPr id="2" name="Title 1"/>
          <p:cNvSpPr>
            <a:spLocks noGrp="1"/>
          </p:cNvSpPr>
          <p:nvPr>
            <p:ph type="title"/>
          </p:nvPr>
        </p:nvSpPr>
        <p:spPr/>
        <p:txBody>
          <a:bodyPr/>
          <a:lstStyle/>
          <a:p>
            <a:r>
              <a:rPr lang="en-AU" dirty="0" err="1" smtClean="0"/>
              <a:t>Just_Annotate_my_Proteins</a:t>
            </a:r>
            <a:r>
              <a:rPr lang="en-AU" dirty="0" smtClean="0"/>
              <a:t> (JAMp)</a:t>
            </a:r>
            <a:endParaRPr lang="en-AU" dirty="0"/>
          </a:p>
        </p:txBody>
      </p:sp>
      <p:sp>
        <p:nvSpPr>
          <p:cNvPr id="5" name="Text Placeholder 4"/>
          <p:cNvSpPr>
            <a:spLocks noGrp="1"/>
          </p:cNvSpPr>
          <p:nvPr>
            <p:ph type="body" idx="2"/>
          </p:nvPr>
        </p:nvSpPr>
        <p:spPr>
          <a:xfrm>
            <a:off x="304800" y="1752600"/>
            <a:ext cx="1905000" cy="4343400"/>
          </a:xfrm>
        </p:spPr>
        <p:txBody>
          <a:bodyPr lIns="91440" tIns="0" rIns="0" bIns="0">
            <a:noAutofit/>
          </a:bodyPr>
          <a:lstStyle/>
          <a:p>
            <a:r>
              <a:rPr lang="en-AU" sz="1200" dirty="0" smtClean="0"/>
              <a:t>The gene details view is a rich interface where we store all sorts of data (for all sorts of projects).</a:t>
            </a:r>
          </a:p>
          <a:p>
            <a:r>
              <a:rPr lang="en-AU" sz="1200" dirty="0" smtClean="0"/>
              <a:t>It is divided in three main views, called panels: Graphics, Metadata, gene list.</a:t>
            </a:r>
          </a:p>
          <a:p>
            <a:r>
              <a:rPr lang="en-AU" sz="1200" dirty="0" smtClean="0"/>
              <a:t>The Graphics panel has  a number of tabs for visualising different types of data. The Metadata panel has 3 lists: cross-references (clickable links to other databases), a list of the annotations found for this gene, and if available the expression data as predicted by DEW (</a:t>
            </a:r>
            <a:r>
              <a:rPr lang="en-AU" sz="1200" dirty="0" smtClean="0">
                <a:hlinkClick r:id="rId3"/>
              </a:rPr>
              <a:t>http://dew.sourceforge.net</a:t>
            </a:r>
            <a:r>
              <a:rPr lang="en-AU" sz="1200" dirty="0" smtClean="0"/>
              <a:t>). </a:t>
            </a:r>
          </a:p>
        </p:txBody>
      </p:sp>
      <p:sp>
        <p:nvSpPr>
          <p:cNvPr id="8" name="TextBox 7"/>
          <p:cNvSpPr txBox="1"/>
          <p:nvPr/>
        </p:nvSpPr>
        <p:spPr>
          <a:xfrm>
            <a:off x="3876205" y="2133600"/>
            <a:ext cx="158569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AU" dirty="0" smtClean="0"/>
              <a:t>Gene list panel</a:t>
            </a:r>
            <a:endParaRPr lang="en-AU" dirty="0"/>
          </a:p>
        </p:txBody>
      </p:sp>
      <p:sp>
        <p:nvSpPr>
          <p:cNvPr id="9" name="TextBox 8"/>
          <p:cNvSpPr txBox="1"/>
          <p:nvPr/>
        </p:nvSpPr>
        <p:spPr>
          <a:xfrm>
            <a:off x="3810000" y="4648200"/>
            <a:ext cx="159306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AU" dirty="0" smtClean="0"/>
              <a:t>Graphics panel</a:t>
            </a:r>
            <a:endParaRPr lang="en-AU" dirty="0"/>
          </a:p>
        </p:txBody>
      </p:sp>
      <p:sp>
        <p:nvSpPr>
          <p:cNvPr id="10" name="TextBox 9"/>
          <p:cNvSpPr txBox="1"/>
          <p:nvPr/>
        </p:nvSpPr>
        <p:spPr>
          <a:xfrm>
            <a:off x="7772400" y="4267200"/>
            <a:ext cx="1109599"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AU" dirty="0" smtClean="0"/>
              <a:t>Metadata</a:t>
            </a:r>
            <a:br>
              <a:rPr lang="en-AU" dirty="0" smtClean="0"/>
            </a:br>
            <a:r>
              <a:rPr lang="en-AU" dirty="0" smtClean="0"/>
              <a:t>panel</a:t>
            </a:r>
            <a:endParaRPr lang="en-AU"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E:\presentations\images\JAMp\medfly\1_JAMp_General\pic6.png"/>
          <p:cNvPicPr>
            <a:picLocks noGrp="1" noChangeAspect="1" noChangeArrowheads="1"/>
          </p:cNvPicPr>
          <p:nvPr>
            <p:ph sz="quarter" idx="1"/>
          </p:nvPr>
        </p:nvPicPr>
        <p:blipFill>
          <a:blip r:embed="rId2" cstate="print"/>
          <a:srcRect/>
          <a:stretch>
            <a:fillRect/>
          </a:stretch>
        </p:blipFill>
        <p:spPr bwMode="auto">
          <a:xfrm>
            <a:off x="2362200" y="2162175"/>
            <a:ext cx="6400800" cy="3600450"/>
          </a:xfrm>
          <a:prstGeom prst="rect">
            <a:avLst/>
          </a:prstGeom>
          <a:noFill/>
        </p:spPr>
      </p:pic>
      <p:sp>
        <p:nvSpPr>
          <p:cNvPr id="2" name="Title 1"/>
          <p:cNvSpPr>
            <a:spLocks noGrp="1"/>
          </p:cNvSpPr>
          <p:nvPr>
            <p:ph type="title"/>
          </p:nvPr>
        </p:nvSpPr>
        <p:spPr/>
        <p:txBody>
          <a:bodyPr/>
          <a:lstStyle/>
          <a:p>
            <a:r>
              <a:rPr lang="en-AU" dirty="0" err="1" smtClean="0"/>
              <a:t>Just_Annotate_my_Proteins</a:t>
            </a:r>
            <a:r>
              <a:rPr lang="en-AU" dirty="0" smtClean="0"/>
              <a:t> (JAMp)</a:t>
            </a:r>
            <a:endParaRPr lang="en-AU" dirty="0"/>
          </a:p>
        </p:txBody>
      </p:sp>
      <p:sp>
        <p:nvSpPr>
          <p:cNvPr id="5" name="Text Placeholder 4"/>
          <p:cNvSpPr>
            <a:spLocks noGrp="1"/>
          </p:cNvSpPr>
          <p:nvPr>
            <p:ph type="body" idx="2"/>
          </p:nvPr>
        </p:nvSpPr>
        <p:spPr>
          <a:xfrm>
            <a:off x="304800" y="1752600"/>
            <a:ext cx="1905000" cy="4343400"/>
          </a:xfrm>
        </p:spPr>
        <p:txBody>
          <a:bodyPr lIns="91440" tIns="0" rIns="0" bIns="0">
            <a:noAutofit/>
          </a:bodyPr>
          <a:lstStyle/>
          <a:p>
            <a:r>
              <a:rPr lang="en-AU" sz="1200" dirty="0" smtClean="0"/>
              <a:t>The Gene List allows you to go to the source feature, i.e. for a transcript that will be the gene</a:t>
            </a:r>
          </a:p>
          <a:p>
            <a:r>
              <a:rPr lang="en-AU" sz="1200" dirty="0" smtClean="0"/>
              <a:t>The Sequence Browser shows the transcript and any </a:t>
            </a:r>
            <a:r>
              <a:rPr lang="en-AU" sz="1200" dirty="0" err="1" smtClean="0"/>
              <a:t>SwissProt</a:t>
            </a:r>
            <a:r>
              <a:rPr lang="en-AU" sz="1200" dirty="0" smtClean="0"/>
              <a:t> (Uniprot.org) hits and their co-ordinates.</a:t>
            </a:r>
          </a:p>
          <a:p>
            <a:r>
              <a:rPr lang="en-AU" sz="1200" dirty="0" smtClean="0"/>
              <a:t>The Graphics panel also supports the FASTA sequence of gene, transcript and protein; any network data we created (by default similarity clustering is made available) but these network graphics are currently rudimentary; Expression figures (see soon); and ‘Notes’, which once the Curation effort is complete will be the Comments you provided.</a:t>
            </a:r>
          </a:p>
        </p:txBody>
      </p:sp>
      <p:sp>
        <p:nvSpPr>
          <p:cNvPr id="8" name="TextBox 7"/>
          <p:cNvSpPr txBox="1"/>
          <p:nvPr/>
        </p:nvSpPr>
        <p:spPr>
          <a:xfrm>
            <a:off x="3876205" y="2133600"/>
            <a:ext cx="158569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AU" dirty="0" smtClean="0"/>
              <a:t>Gene list panel</a:t>
            </a:r>
            <a:endParaRPr lang="en-AU" dirty="0"/>
          </a:p>
        </p:txBody>
      </p:sp>
      <p:sp>
        <p:nvSpPr>
          <p:cNvPr id="9" name="TextBox 8"/>
          <p:cNvSpPr txBox="1"/>
          <p:nvPr/>
        </p:nvSpPr>
        <p:spPr>
          <a:xfrm>
            <a:off x="3810000" y="4648200"/>
            <a:ext cx="1593065"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AU" dirty="0" smtClean="0"/>
              <a:t>Graphics panel</a:t>
            </a:r>
            <a:endParaRPr lang="en-AU" dirty="0"/>
          </a:p>
        </p:txBody>
      </p:sp>
      <p:sp>
        <p:nvSpPr>
          <p:cNvPr id="10" name="TextBox 9"/>
          <p:cNvSpPr txBox="1"/>
          <p:nvPr/>
        </p:nvSpPr>
        <p:spPr>
          <a:xfrm>
            <a:off x="7772400" y="4267200"/>
            <a:ext cx="1109599"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AU" dirty="0" smtClean="0"/>
              <a:t>Metadata</a:t>
            </a:r>
            <a:br>
              <a:rPr lang="en-AU" dirty="0" smtClean="0"/>
            </a:br>
            <a:r>
              <a:rPr lang="en-AU" dirty="0" smtClean="0"/>
              <a:t>panel</a:t>
            </a:r>
            <a:endParaRPr lang="en-AU" dirty="0"/>
          </a:p>
        </p:txBody>
      </p:sp>
      <p:sp>
        <p:nvSpPr>
          <p:cNvPr id="11" name="Oval 10"/>
          <p:cNvSpPr/>
          <p:nvPr/>
        </p:nvSpPr>
        <p:spPr>
          <a:xfrm>
            <a:off x="7620000" y="2286000"/>
            <a:ext cx="685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Just_Annotate_my_Proteins</a:t>
            </a:r>
            <a:r>
              <a:rPr lang="en-AU" dirty="0" smtClean="0"/>
              <a:t> (JAMp)</a:t>
            </a:r>
            <a:endParaRPr lang="en-AU" dirty="0"/>
          </a:p>
        </p:txBody>
      </p:sp>
      <p:sp>
        <p:nvSpPr>
          <p:cNvPr id="5" name="Text Placeholder 4"/>
          <p:cNvSpPr>
            <a:spLocks noGrp="1"/>
          </p:cNvSpPr>
          <p:nvPr>
            <p:ph type="body" idx="2"/>
          </p:nvPr>
        </p:nvSpPr>
        <p:spPr>
          <a:xfrm>
            <a:off x="304800" y="1752600"/>
            <a:ext cx="1905000" cy="4343400"/>
          </a:xfrm>
        </p:spPr>
        <p:txBody>
          <a:bodyPr>
            <a:normAutofit/>
          </a:bodyPr>
          <a:lstStyle/>
          <a:p>
            <a:r>
              <a:rPr lang="en-AU" dirty="0" smtClean="0"/>
              <a:t>Like the rest of JAMp, you can click and drag the various ‘dividers’ to resize the panels to your liking. Clicking on the arrows on the ‘</a:t>
            </a:r>
            <a:r>
              <a:rPr lang="en-AU" dirty="0" err="1" smtClean="0"/>
              <a:t>titlebars</a:t>
            </a:r>
            <a:r>
              <a:rPr lang="en-AU" dirty="0" smtClean="0"/>
              <a:t>’ allows you to collapse the panels.</a:t>
            </a:r>
          </a:p>
          <a:p>
            <a:endParaRPr lang="en-AU" dirty="0"/>
          </a:p>
        </p:txBody>
      </p:sp>
      <p:pic>
        <p:nvPicPr>
          <p:cNvPr id="9" name="Picture 9" descr="E:\presentations\images\JAMp\medfly\1_JAMp_General\pic7.png"/>
          <p:cNvPicPr>
            <a:picLocks noGrp="1" noChangeAspect="1" noChangeArrowheads="1"/>
          </p:cNvPicPr>
          <p:nvPr>
            <p:ph sz="quarter" idx="1"/>
          </p:nvPr>
        </p:nvPicPr>
        <p:blipFill>
          <a:blip r:embed="rId2" cstate="print"/>
          <a:srcRect/>
          <a:stretch>
            <a:fillRect/>
          </a:stretch>
        </p:blipFill>
        <p:spPr bwMode="auto">
          <a:xfrm>
            <a:off x="2362200" y="2162175"/>
            <a:ext cx="6400800" cy="3600450"/>
          </a:xfrm>
          <a:prstGeom prst="rect">
            <a:avLst/>
          </a:prstGeom>
          <a:noFill/>
        </p:spPr>
      </p:pic>
      <p:sp>
        <p:nvSpPr>
          <p:cNvPr id="10" name="Oval 9"/>
          <p:cNvSpPr/>
          <p:nvPr/>
        </p:nvSpPr>
        <p:spPr>
          <a:xfrm>
            <a:off x="8610600" y="3048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Just_Annotate_my_Proteins</a:t>
            </a:r>
            <a:r>
              <a:rPr lang="en-AU" dirty="0" smtClean="0"/>
              <a:t> (JAMp)</a:t>
            </a:r>
            <a:endParaRPr lang="en-AU" dirty="0"/>
          </a:p>
        </p:txBody>
      </p:sp>
      <p:sp>
        <p:nvSpPr>
          <p:cNvPr id="5" name="Text Placeholder 4"/>
          <p:cNvSpPr>
            <a:spLocks noGrp="1"/>
          </p:cNvSpPr>
          <p:nvPr>
            <p:ph type="body" idx="2"/>
          </p:nvPr>
        </p:nvSpPr>
        <p:spPr>
          <a:xfrm>
            <a:off x="304800" y="1752600"/>
            <a:ext cx="1905000" cy="4343400"/>
          </a:xfrm>
        </p:spPr>
        <p:txBody>
          <a:bodyPr>
            <a:normAutofit/>
          </a:bodyPr>
          <a:lstStyle/>
          <a:p>
            <a:r>
              <a:rPr lang="en-AU" dirty="0" smtClean="0"/>
              <a:t>The Sequence tab has the FASTA of the various parts of the feature, include the gene (includes introns shown as lower-case letters), mRNA (includes UTR), CDS and protein.</a:t>
            </a:r>
            <a:endParaRPr lang="en-AU" dirty="0"/>
          </a:p>
        </p:txBody>
      </p:sp>
      <p:pic>
        <p:nvPicPr>
          <p:cNvPr id="6" name="Picture 10" descr="E:\presentations\images\JAMp\medfly\1_JAMp_General\pic8.png"/>
          <p:cNvPicPr>
            <a:picLocks noGrp="1" noChangeAspect="1" noChangeArrowheads="1"/>
          </p:cNvPicPr>
          <p:nvPr>
            <p:ph sz="quarter" idx="1"/>
          </p:nvPr>
        </p:nvPicPr>
        <p:blipFill>
          <a:blip r:embed="rId2" cstate="print"/>
          <a:srcRect/>
          <a:stretch>
            <a:fillRect/>
          </a:stretch>
        </p:blipFill>
        <p:spPr bwMode="auto">
          <a:xfrm>
            <a:off x="2362200" y="2162175"/>
            <a:ext cx="6400800" cy="360045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Just_Annotate_my_Proteins</a:t>
            </a:r>
            <a:r>
              <a:rPr lang="en-AU" dirty="0" smtClean="0"/>
              <a:t> (JAMp)</a:t>
            </a:r>
            <a:endParaRPr lang="en-AU" dirty="0"/>
          </a:p>
        </p:txBody>
      </p:sp>
      <p:sp>
        <p:nvSpPr>
          <p:cNvPr id="5" name="Text Placeholder 4"/>
          <p:cNvSpPr>
            <a:spLocks noGrp="1"/>
          </p:cNvSpPr>
          <p:nvPr>
            <p:ph type="body" idx="2"/>
          </p:nvPr>
        </p:nvSpPr>
        <p:spPr>
          <a:xfrm>
            <a:off x="304800" y="1752600"/>
            <a:ext cx="1905000" cy="4343400"/>
          </a:xfrm>
        </p:spPr>
        <p:txBody>
          <a:bodyPr>
            <a:normAutofit/>
          </a:bodyPr>
          <a:lstStyle/>
          <a:p>
            <a:r>
              <a:rPr lang="en-AU" dirty="0" smtClean="0"/>
              <a:t>You can use the ‘Download’ button to download them in FASTA format.</a:t>
            </a:r>
          </a:p>
          <a:p>
            <a:r>
              <a:rPr lang="en-AU" dirty="0" smtClean="0"/>
              <a:t>For the Protein sequence, you can select which translation table you’d like to use.</a:t>
            </a:r>
            <a:endParaRPr lang="en-AU" dirty="0"/>
          </a:p>
        </p:txBody>
      </p:sp>
      <p:pic>
        <p:nvPicPr>
          <p:cNvPr id="9" name="Picture 11" descr="E:\presentations\images\JAMp\medfly\1_JAMp_General\pic9.png"/>
          <p:cNvPicPr>
            <a:picLocks noGrp="1" noChangeAspect="1" noChangeArrowheads="1"/>
          </p:cNvPicPr>
          <p:nvPr>
            <p:ph sz="quarter" idx="1"/>
          </p:nvPr>
        </p:nvPicPr>
        <p:blipFill>
          <a:blip r:embed="rId2" cstate="print"/>
          <a:srcRect/>
          <a:stretch>
            <a:fillRect/>
          </a:stretch>
        </p:blipFill>
        <p:spPr bwMode="auto">
          <a:xfrm>
            <a:off x="2362200" y="2162175"/>
            <a:ext cx="6400800" cy="3600450"/>
          </a:xfrm>
          <a:prstGeom prst="rect">
            <a:avLst/>
          </a:prstGeom>
          <a:noFill/>
        </p:spPr>
      </p:pic>
      <p:sp>
        <p:nvSpPr>
          <p:cNvPr id="11" name="Oval 10"/>
          <p:cNvSpPr/>
          <p:nvPr/>
        </p:nvSpPr>
        <p:spPr>
          <a:xfrm>
            <a:off x="2362200" y="51816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Just_Annotate_my_Proteins</a:t>
            </a:r>
            <a:r>
              <a:rPr lang="en-AU" dirty="0" smtClean="0"/>
              <a:t> (JAMp)</a:t>
            </a:r>
            <a:endParaRPr lang="en-AU" dirty="0"/>
          </a:p>
        </p:txBody>
      </p:sp>
      <p:sp>
        <p:nvSpPr>
          <p:cNvPr id="5" name="Text Placeholder 4"/>
          <p:cNvSpPr>
            <a:spLocks noGrp="1"/>
          </p:cNvSpPr>
          <p:nvPr>
            <p:ph type="body" idx="2"/>
          </p:nvPr>
        </p:nvSpPr>
        <p:spPr>
          <a:xfrm>
            <a:off x="304800" y="1752600"/>
            <a:ext cx="1905000" cy="4343400"/>
          </a:xfrm>
        </p:spPr>
        <p:txBody>
          <a:bodyPr>
            <a:normAutofit/>
          </a:bodyPr>
          <a:lstStyle/>
          <a:p>
            <a:r>
              <a:rPr lang="en-AU" dirty="0" smtClean="0"/>
              <a:t>For curation the important feature is on the Metadata panel. By clicking on ‘Links </a:t>
            </a:r>
            <a:r>
              <a:rPr lang="en-AU" dirty="0" err="1" smtClean="0"/>
              <a:t>Linkouts</a:t>
            </a:r>
            <a:r>
              <a:rPr lang="en-AU" dirty="0" smtClean="0"/>
              <a:t>’ you will get a way to go the Web Apollo and edit this gene.</a:t>
            </a:r>
            <a:endParaRPr lang="en-AU" dirty="0"/>
          </a:p>
        </p:txBody>
      </p:sp>
      <p:pic>
        <p:nvPicPr>
          <p:cNvPr id="6" name="Picture 12" descr="E:\presentations\images\JAMp\medfly\1_JAMp_General\pic10.png"/>
          <p:cNvPicPr>
            <a:picLocks noGrp="1" noChangeAspect="1" noChangeArrowheads="1"/>
          </p:cNvPicPr>
          <p:nvPr>
            <p:ph sz="quarter" idx="1"/>
          </p:nvPr>
        </p:nvPicPr>
        <p:blipFill>
          <a:blip r:embed="rId2" cstate="print"/>
          <a:srcRect/>
          <a:stretch>
            <a:fillRect/>
          </a:stretch>
        </p:blipFill>
        <p:spPr bwMode="auto">
          <a:xfrm>
            <a:off x="2362200" y="2162175"/>
            <a:ext cx="6400800" cy="3600450"/>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Just_Annotate_my_Proteins</a:t>
            </a:r>
            <a:r>
              <a:rPr lang="en-AU" dirty="0" smtClean="0"/>
              <a:t> (JAMp)</a:t>
            </a:r>
            <a:endParaRPr lang="en-AU" dirty="0"/>
          </a:p>
        </p:txBody>
      </p:sp>
      <p:sp>
        <p:nvSpPr>
          <p:cNvPr id="5" name="Text Placeholder 4"/>
          <p:cNvSpPr>
            <a:spLocks noGrp="1"/>
          </p:cNvSpPr>
          <p:nvPr>
            <p:ph type="body" idx="2"/>
          </p:nvPr>
        </p:nvSpPr>
        <p:spPr>
          <a:xfrm>
            <a:off x="304800" y="1752600"/>
            <a:ext cx="1905000" cy="4343400"/>
          </a:xfrm>
        </p:spPr>
        <p:txBody>
          <a:bodyPr>
            <a:normAutofit/>
          </a:bodyPr>
          <a:lstStyle/>
          <a:p>
            <a:r>
              <a:rPr lang="en-AU" dirty="0" smtClean="0"/>
              <a:t>Tada!</a:t>
            </a:r>
          </a:p>
          <a:p>
            <a:r>
              <a:rPr lang="en-AU" dirty="0" smtClean="0"/>
              <a:t>Now you can edit this gene (a CYP450 in this case).</a:t>
            </a:r>
            <a:endParaRPr lang="en-AU" dirty="0"/>
          </a:p>
        </p:txBody>
      </p:sp>
      <p:pic>
        <p:nvPicPr>
          <p:cNvPr id="9" name="Picture 2" descr="E:\presentations\images\JAMp\medfly\1_JAMp_General\pic11.png"/>
          <p:cNvPicPr>
            <a:picLocks noGrp="1" noChangeAspect="1" noChangeArrowheads="1"/>
          </p:cNvPicPr>
          <p:nvPr>
            <p:ph sz="quarter" idx="1"/>
          </p:nvPr>
        </p:nvPicPr>
        <p:blipFill>
          <a:blip r:embed="rId2" cstate="print"/>
          <a:srcRect/>
          <a:stretch>
            <a:fillRect/>
          </a:stretch>
        </p:blipFill>
        <p:spPr bwMode="auto">
          <a:xfrm>
            <a:off x="2362200" y="2162175"/>
            <a:ext cx="6400800" cy="360045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CYP450</a:t>
            </a:r>
            <a:endParaRPr lang="en-AU" dirty="0"/>
          </a:p>
        </p:txBody>
      </p:sp>
      <p:sp>
        <p:nvSpPr>
          <p:cNvPr id="5" name="Text Placeholder 4"/>
          <p:cNvSpPr>
            <a:spLocks noGrp="1"/>
          </p:cNvSpPr>
          <p:nvPr>
            <p:ph type="body" idx="2"/>
          </p:nvPr>
        </p:nvSpPr>
        <p:spPr>
          <a:xfrm>
            <a:off x="304800" y="1752600"/>
            <a:ext cx="1905000" cy="4343400"/>
          </a:xfrm>
        </p:spPr>
        <p:txBody>
          <a:bodyPr>
            <a:normAutofit/>
          </a:bodyPr>
          <a:lstStyle/>
          <a:p>
            <a:r>
              <a:rPr lang="en-AU" dirty="0" smtClean="0"/>
              <a:t>Speaking of CYP450s, here is one way you can get</a:t>
            </a:r>
          </a:p>
          <a:p>
            <a:r>
              <a:rPr lang="en-AU" dirty="0" smtClean="0"/>
              <a:t>Select the KO CV (KEGG </a:t>
            </a:r>
            <a:r>
              <a:rPr lang="en-AU" dirty="0" err="1" smtClean="0"/>
              <a:t>Orthology</a:t>
            </a:r>
            <a:r>
              <a:rPr lang="en-AU" dirty="0" smtClean="0"/>
              <a:t>)</a:t>
            </a:r>
            <a:endParaRPr lang="en-AU" dirty="0"/>
          </a:p>
        </p:txBody>
      </p:sp>
      <p:pic>
        <p:nvPicPr>
          <p:cNvPr id="6" name="Content Placeholder 5" descr="pic1.png"/>
          <p:cNvPicPr>
            <a:picLocks noGrp="1" noChangeAspect="1"/>
          </p:cNvPicPr>
          <p:nvPr>
            <p:ph sz="quarter" idx="1"/>
          </p:nvPr>
        </p:nvPicPr>
        <p:blipFill>
          <a:blip r:embed="rId2" cstate="print"/>
          <a:stretch>
            <a:fillRect/>
          </a:stretch>
        </p:blipFill>
        <p:spPr>
          <a:xfrm>
            <a:off x="2362200" y="2337156"/>
            <a:ext cx="6400800" cy="3250487"/>
          </a:xfrm>
        </p:spPr>
      </p:pic>
      <p:sp>
        <p:nvSpPr>
          <p:cNvPr id="7" name="Oval 6"/>
          <p:cNvSpPr/>
          <p:nvPr/>
        </p:nvSpPr>
        <p:spPr>
          <a:xfrm>
            <a:off x="5410200" y="2438400"/>
            <a:ext cx="304800" cy="304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CYP450</a:t>
            </a:r>
            <a:endParaRPr lang="en-AU" dirty="0"/>
          </a:p>
        </p:txBody>
      </p:sp>
      <p:sp>
        <p:nvSpPr>
          <p:cNvPr id="5" name="Text Placeholder 4"/>
          <p:cNvSpPr>
            <a:spLocks noGrp="1"/>
          </p:cNvSpPr>
          <p:nvPr>
            <p:ph type="body" idx="2"/>
          </p:nvPr>
        </p:nvSpPr>
        <p:spPr>
          <a:xfrm>
            <a:off x="304800" y="1752600"/>
            <a:ext cx="1905000" cy="4343400"/>
          </a:xfrm>
        </p:spPr>
        <p:txBody>
          <a:bodyPr>
            <a:normAutofit/>
          </a:bodyPr>
          <a:lstStyle/>
          <a:p>
            <a:r>
              <a:rPr lang="en-AU" dirty="0" smtClean="0"/>
              <a:t>Select which family you’d like to annotate (well, the genes may be similar enough to be annotated with multiple families – remember these are annotated are inferred via electronic similarity, not an experiment).</a:t>
            </a:r>
            <a:endParaRPr lang="en-AU" dirty="0"/>
          </a:p>
        </p:txBody>
      </p:sp>
      <p:pic>
        <p:nvPicPr>
          <p:cNvPr id="6" name="Content Placeholder 5" descr="pic2.png"/>
          <p:cNvPicPr>
            <a:picLocks noGrp="1" noChangeAspect="1"/>
          </p:cNvPicPr>
          <p:nvPr>
            <p:ph sz="quarter" idx="1"/>
          </p:nvPr>
        </p:nvPicPr>
        <p:blipFill>
          <a:blip r:embed="rId2" cstate="print"/>
          <a:stretch>
            <a:fillRect/>
          </a:stretch>
        </p:blipFill>
        <p:spPr>
          <a:xfrm>
            <a:off x="2362200" y="2162175"/>
            <a:ext cx="6400800" cy="3600450"/>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CYP450</a:t>
            </a:r>
            <a:endParaRPr lang="en-AU" dirty="0"/>
          </a:p>
        </p:txBody>
      </p:sp>
      <p:sp>
        <p:nvSpPr>
          <p:cNvPr id="5" name="Text Placeholder 4"/>
          <p:cNvSpPr>
            <a:spLocks noGrp="1"/>
          </p:cNvSpPr>
          <p:nvPr>
            <p:ph type="body" idx="2"/>
          </p:nvPr>
        </p:nvSpPr>
        <p:spPr>
          <a:xfrm>
            <a:off x="152400" y="1752600"/>
            <a:ext cx="2057400" cy="4343400"/>
          </a:xfrm>
        </p:spPr>
        <p:txBody>
          <a:bodyPr>
            <a:normAutofit fontScale="85000" lnSpcReduction="20000"/>
          </a:bodyPr>
          <a:lstStyle/>
          <a:p>
            <a:r>
              <a:rPr lang="en-AU" dirty="0" smtClean="0"/>
              <a:t>You will then be able to click through every gene and link out to Web Apollo.</a:t>
            </a:r>
          </a:p>
          <a:p>
            <a:r>
              <a:rPr lang="en-AU" dirty="0" smtClean="0"/>
              <a:t>The ‘Annotations’ panel also has a list of other GO terms. If they are correct, this saves you the trouble of having to add them to Web Apollo as we will add them automatically.</a:t>
            </a:r>
          </a:p>
          <a:p>
            <a:r>
              <a:rPr lang="en-AU" dirty="0" smtClean="0"/>
              <a:t>You should still add any GO terms to Web Apollo if you’ve done an experiment yourself. These GO terms are IEA evidence.</a:t>
            </a:r>
            <a:endParaRPr lang="en-AU" dirty="0"/>
          </a:p>
        </p:txBody>
      </p:sp>
      <p:pic>
        <p:nvPicPr>
          <p:cNvPr id="6" name="Content Placeholder 5" descr="pic3.png"/>
          <p:cNvPicPr>
            <a:picLocks noGrp="1" noChangeAspect="1"/>
          </p:cNvPicPr>
          <p:nvPr>
            <p:ph sz="quarter" idx="1"/>
          </p:nvPr>
        </p:nvPicPr>
        <p:blipFill>
          <a:blip r:embed="rId2" cstate="print"/>
          <a:stretch>
            <a:fillRect/>
          </a:stretch>
        </p:blipFill>
        <p:spPr>
          <a:xfrm>
            <a:off x="2362200" y="2162175"/>
            <a:ext cx="6400800" cy="36004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a:t>
            </a:r>
            <a:r>
              <a:rPr lang="en-US" dirty="0" err="1" smtClean="0"/>
              <a:t>rules</a:t>
            </a:r>
            <a:r>
              <a:rPr lang="en-US" dirty="0" smtClean="0"/>
              <a:t> </a:t>
            </a:r>
            <a:r>
              <a:rPr lang="en-US" dirty="0" err="1" smtClean="0"/>
              <a:t>rules</a:t>
            </a:r>
            <a:r>
              <a:rPr lang="en-US" dirty="0" smtClean="0"/>
              <a:t>: Functional annotation</a:t>
            </a:r>
            <a:endParaRPr lang="en-US" dirty="0"/>
          </a:p>
        </p:txBody>
      </p:sp>
      <p:sp>
        <p:nvSpPr>
          <p:cNvPr id="3" name="Content Placeholder 2"/>
          <p:cNvSpPr>
            <a:spLocks noGrp="1"/>
          </p:cNvSpPr>
          <p:nvPr>
            <p:ph sz="quarter" idx="1"/>
          </p:nvPr>
        </p:nvSpPr>
        <p:spPr/>
        <p:txBody>
          <a:bodyPr>
            <a:normAutofit fontScale="85000" lnSpcReduction="20000"/>
          </a:bodyPr>
          <a:lstStyle/>
          <a:p>
            <a:pPr>
              <a:buNone/>
            </a:pPr>
            <a:r>
              <a:rPr lang="en-US" sz="2800" dirty="0" smtClean="0"/>
              <a:t>The Information Editor (</a:t>
            </a:r>
            <a:r>
              <a:rPr lang="en-US" sz="2800" b="1" dirty="0" smtClean="0"/>
              <a:t>required</a:t>
            </a:r>
            <a:r>
              <a:rPr lang="en-US" sz="2800" dirty="0" smtClean="0"/>
              <a:t>)</a:t>
            </a:r>
          </a:p>
          <a:p>
            <a:pPr lvl="0"/>
            <a:r>
              <a:rPr lang="en-US" sz="2800" dirty="0" smtClean="0"/>
              <a:t>Comments</a:t>
            </a:r>
          </a:p>
          <a:p>
            <a:pPr lvl="1"/>
            <a:r>
              <a:rPr lang="en-US" sz="2500" dirty="0" smtClean="0"/>
              <a:t>Web Apollo currently does not let you provide an evidence code when assigning a GO term. So we must use the Comment section.</a:t>
            </a:r>
          </a:p>
          <a:p>
            <a:pPr lvl="1"/>
            <a:r>
              <a:rPr lang="en-US" sz="2500" dirty="0" smtClean="0"/>
              <a:t>Assign </a:t>
            </a:r>
            <a:r>
              <a:rPr lang="en-US" sz="2500" dirty="0" smtClean="0"/>
              <a:t>one and only one three letter evidence code for each GO ID you assign (see relevant slide)</a:t>
            </a:r>
          </a:p>
          <a:p>
            <a:pPr lvl="2"/>
            <a:r>
              <a:rPr lang="en-US" sz="2200" dirty="0" smtClean="0"/>
              <a:t>Use this format: GO:12345=IEA</a:t>
            </a:r>
          </a:p>
          <a:p>
            <a:pPr lvl="2"/>
            <a:r>
              <a:rPr lang="en-US" sz="2200" dirty="0" smtClean="0"/>
              <a:t>It’s likely that IEA (Inferred from Electronic Annotation) will be common: use it for anything that is derived because another genome’s protein you got a correct BLAST hit from (e.g. </a:t>
            </a:r>
            <a:r>
              <a:rPr lang="en-US" sz="2200" i="1" dirty="0" smtClean="0"/>
              <a:t>Drosophila</a:t>
            </a:r>
            <a:r>
              <a:rPr lang="en-US" sz="2200" dirty="0" smtClean="0"/>
              <a:t>) has that GO ID.</a:t>
            </a:r>
          </a:p>
          <a:p>
            <a:pPr lvl="2"/>
            <a:r>
              <a:rPr lang="en-US" sz="2200" dirty="0" smtClean="0"/>
              <a:t>Don’t use the Computational Analysis Evidence Codes unless you did do an in-</a:t>
            </a:r>
            <a:r>
              <a:rPr lang="en-US" sz="2200" dirty="0" err="1" smtClean="0"/>
              <a:t>silico</a:t>
            </a:r>
            <a:r>
              <a:rPr lang="en-US" sz="2200" dirty="0" smtClean="0"/>
              <a:t> experiment or e.g. identified the key residues</a:t>
            </a:r>
          </a:p>
          <a:p>
            <a:pPr lvl="1"/>
            <a:r>
              <a:rPr lang="en-US" sz="2500" dirty="0" smtClean="0"/>
              <a:t>As for structural annotation, add any other comments that were needed to describe your comments. Be concise yet informative: these comments will eventually be made public to the world.</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Expression</a:t>
            </a:r>
            <a:endParaRPr lang="en-AU" dirty="0"/>
          </a:p>
        </p:txBody>
      </p:sp>
      <p:sp>
        <p:nvSpPr>
          <p:cNvPr id="5" name="Text Placeholder 4"/>
          <p:cNvSpPr>
            <a:spLocks noGrp="1"/>
          </p:cNvSpPr>
          <p:nvPr>
            <p:ph type="body" idx="2"/>
          </p:nvPr>
        </p:nvSpPr>
        <p:spPr>
          <a:xfrm>
            <a:off x="152400" y="1752600"/>
            <a:ext cx="2057400" cy="4343400"/>
          </a:xfrm>
        </p:spPr>
        <p:txBody>
          <a:bodyPr>
            <a:normAutofit fontScale="92500" lnSpcReduction="20000"/>
          </a:bodyPr>
          <a:lstStyle/>
          <a:p>
            <a:r>
              <a:rPr lang="en-AU" dirty="0" smtClean="0"/>
              <a:t>The expression data may be useful for annotation but we think it is best used for downstream analysis.</a:t>
            </a:r>
          </a:p>
          <a:p>
            <a:r>
              <a:rPr lang="en-AU" dirty="0" smtClean="0"/>
              <a:t>You can mine using expression data in two ways:</a:t>
            </a:r>
          </a:p>
          <a:p>
            <a:r>
              <a:rPr lang="en-AU" dirty="0" smtClean="0"/>
              <a:t>You can select a library from the right. This will ‘facet’ based on whether the gene is expressed and will like any other faceting.</a:t>
            </a:r>
            <a:endParaRPr lang="en-AU" dirty="0"/>
          </a:p>
        </p:txBody>
      </p:sp>
      <p:pic>
        <p:nvPicPr>
          <p:cNvPr id="8" name="Content Placeholder 7" descr="expression_list1.png"/>
          <p:cNvPicPr>
            <a:picLocks noGrp="1" noChangeAspect="1"/>
          </p:cNvPicPr>
          <p:nvPr>
            <p:ph sz="quarter" idx="1"/>
          </p:nvPr>
        </p:nvPicPr>
        <p:blipFill>
          <a:blip r:embed="rId2" cstate="print"/>
          <a:stretch>
            <a:fillRect/>
          </a:stretch>
        </p:blipFill>
        <p:spPr>
          <a:xfrm>
            <a:off x="4343014" y="1752600"/>
            <a:ext cx="2439172" cy="4419600"/>
          </a:xfr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Expression</a:t>
            </a:r>
            <a:endParaRPr lang="en-AU" dirty="0"/>
          </a:p>
        </p:txBody>
      </p:sp>
      <p:sp>
        <p:nvSpPr>
          <p:cNvPr id="5" name="Text Placeholder 4"/>
          <p:cNvSpPr>
            <a:spLocks noGrp="1"/>
          </p:cNvSpPr>
          <p:nvPr>
            <p:ph type="body" idx="2"/>
          </p:nvPr>
        </p:nvSpPr>
        <p:spPr>
          <a:xfrm>
            <a:off x="152400" y="1752600"/>
            <a:ext cx="2057400" cy="4343400"/>
          </a:xfrm>
        </p:spPr>
        <p:txBody>
          <a:bodyPr>
            <a:normAutofit fontScale="85000" lnSpcReduction="10000"/>
          </a:bodyPr>
          <a:lstStyle/>
          <a:p>
            <a:r>
              <a:rPr lang="en-AU" dirty="0" smtClean="0"/>
              <a:t>The other way is via Gene details page and the Expression tab.</a:t>
            </a:r>
          </a:p>
          <a:p>
            <a:r>
              <a:rPr lang="en-AU" dirty="0" smtClean="0"/>
              <a:t>The tab shows any available data. I’ve calculated FPKM, TPM and coverage (across the gene). Both the FPKM and TPM measures are done on normalized data so that they are actually comparable. So it is does not have the problems normally associated with FPKM.</a:t>
            </a:r>
          </a:p>
        </p:txBody>
      </p:sp>
      <p:pic>
        <p:nvPicPr>
          <p:cNvPr id="10" name="Content Placeholder 9" descr="pic1.png"/>
          <p:cNvPicPr>
            <a:picLocks noGrp="1" noChangeAspect="1"/>
          </p:cNvPicPr>
          <p:nvPr>
            <p:ph sz="quarter" idx="1"/>
          </p:nvPr>
        </p:nvPicPr>
        <p:blipFill>
          <a:blip r:embed="rId2" cstate="print"/>
          <a:stretch>
            <a:fillRect/>
          </a:stretch>
        </p:blipFill>
        <p:spPr>
          <a:xfrm>
            <a:off x="2900695" y="2419543"/>
            <a:ext cx="5323810" cy="3085714"/>
          </a:xfr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Expression</a:t>
            </a:r>
            <a:endParaRPr lang="en-AU" dirty="0"/>
          </a:p>
        </p:txBody>
      </p:sp>
      <p:sp>
        <p:nvSpPr>
          <p:cNvPr id="5" name="Text Placeholder 4"/>
          <p:cNvSpPr>
            <a:spLocks noGrp="1"/>
          </p:cNvSpPr>
          <p:nvPr>
            <p:ph type="body" idx="2"/>
          </p:nvPr>
        </p:nvSpPr>
        <p:spPr>
          <a:xfrm>
            <a:off x="152400" y="1752600"/>
            <a:ext cx="2057400" cy="4343400"/>
          </a:xfrm>
        </p:spPr>
        <p:txBody>
          <a:bodyPr>
            <a:normAutofit fontScale="85000" lnSpcReduction="20000"/>
          </a:bodyPr>
          <a:lstStyle/>
          <a:p>
            <a:r>
              <a:rPr lang="en-AU" dirty="0" smtClean="0"/>
              <a:t>The pipeline works like so:</a:t>
            </a:r>
          </a:p>
          <a:p>
            <a:pPr marL="342900" indent="-342900">
              <a:buClr>
                <a:schemeClr val="bg1"/>
              </a:buClr>
              <a:buSzPct val="100000"/>
              <a:buFont typeface="+mj-lt"/>
              <a:buAutoNum type="arabicPeriod"/>
            </a:pPr>
            <a:r>
              <a:rPr lang="en-AU" dirty="0" smtClean="0"/>
              <a:t>Align reads</a:t>
            </a:r>
          </a:p>
          <a:p>
            <a:pPr marL="342900" indent="-342900">
              <a:buClr>
                <a:schemeClr val="bg1"/>
              </a:buClr>
              <a:buSzPct val="100000"/>
              <a:buFont typeface="+mj-lt"/>
              <a:buAutoNum type="arabicPeriod"/>
            </a:pPr>
            <a:r>
              <a:rPr lang="en-AU" dirty="0" smtClean="0"/>
              <a:t>Use </a:t>
            </a:r>
            <a:r>
              <a:rPr lang="en-AU" dirty="0" err="1" smtClean="0"/>
              <a:t>eXpress</a:t>
            </a:r>
            <a:r>
              <a:rPr lang="en-AU" dirty="0" smtClean="0"/>
              <a:t> to account for Illumina and isoform biases. Each read is allocated to a single isoform</a:t>
            </a:r>
          </a:p>
          <a:p>
            <a:pPr marL="342900" indent="-342900">
              <a:buClr>
                <a:schemeClr val="bg1"/>
              </a:buClr>
              <a:buSzPct val="100000"/>
              <a:buFont typeface="+mj-lt"/>
              <a:buAutoNum type="arabicPeriod"/>
            </a:pPr>
            <a:r>
              <a:rPr lang="en-AU" dirty="0" smtClean="0"/>
              <a:t>Normalize by library size</a:t>
            </a:r>
          </a:p>
          <a:p>
            <a:pPr marL="342900" indent="-342900">
              <a:buClr>
                <a:schemeClr val="bg1"/>
              </a:buClr>
              <a:buSzPct val="100000"/>
              <a:buFont typeface="+mj-lt"/>
              <a:buAutoNum type="arabicPeriod"/>
            </a:pPr>
            <a:r>
              <a:rPr lang="en-AU" dirty="0" smtClean="0"/>
              <a:t>Normalize using </a:t>
            </a:r>
            <a:r>
              <a:rPr lang="en-AU" dirty="0" err="1" smtClean="0"/>
              <a:t>edgeR’s</a:t>
            </a:r>
            <a:r>
              <a:rPr lang="en-AU" dirty="0" smtClean="0"/>
              <a:t> TMM normalization</a:t>
            </a:r>
          </a:p>
          <a:p>
            <a:pPr marL="342900" indent="-342900">
              <a:buClr>
                <a:schemeClr val="bg1"/>
              </a:buClr>
              <a:buSzPct val="100000"/>
              <a:buFont typeface="+mj-lt"/>
              <a:buAutoNum type="arabicPeriod"/>
            </a:pPr>
            <a:endParaRPr lang="en-AU" dirty="0" smtClean="0"/>
          </a:p>
          <a:p>
            <a:pPr marL="342900" indent="-342900">
              <a:buClr>
                <a:schemeClr val="bg1"/>
              </a:buClr>
              <a:buSzPct val="100000"/>
              <a:buFont typeface="+mj-lt"/>
              <a:buAutoNum type="arabicPeriod"/>
            </a:pPr>
            <a:endParaRPr lang="en-AU" dirty="0" smtClean="0"/>
          </a:p>
        </p:txBody>
      </p:sp>
      <p:pic>
        <p:nvPicPr>
          <p:cNvPr id="11" name="Content Placeholder 10" descr="pic1.png"/>
          <p:cNvPicPr>
            <a:picLocks noGrp="1" noChangeAspect="1"/>
          </p:cNvPicPr>
          <p:nvPr>
            <p:ph sz="quarter" idx="1"/>
          </p:nvPr>
        </p:nvPicPr>
        <p:blipFill>
          <a:blip r:embed="rId2" cstate="print"/>
          <a:stretch>
            <a:fillRect/>
          </a:stretch>
        </p:blipFill>
        <p:spPr>
          <a:xfrm>
            <a:off x="2900695" y="2419543"/>
            <a:ext cx="5323810" cy="3085714"/>
          </a:xfr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Expression</a:t>
            </a:r>
            <a:endParaRPr lang="en-AU" dirty="0"/>
          </a:p>
        </p:txBody>
      </p:sp>
      <p:sp>
        <p:nvSpPr>
          <p:cNvPr id="5" name="Text Placeholder 4"/>
          <p:cNvSpPr>
            <a:spLocks noGrp="1"/>
          </p:cNvSpPr>
          <p:nvPr>
            <p:ph type="body" idx="2"/>
          </p:nvPr>
        </p:nvSpPr>
        <p:spPr>
          <a:xfrm>
            <a:off x="152400" y="1752600"/>
            <a:ext cx="2057400" cy="4343400"/>
          </a:xfrm>
        </p:spPr>
        <p:txBody>
          <a:bodyPr>
            <a:normAutofit fontScale="77500" lnSpcReduction="20000"/>
          </a:bodyPr>
          <a:lstStyle/>
          <a:p>
            <a:r>
              <a:rPr lang="en-AU" dirty="0" smtClean="0"/>
              <a:t>The FPKM, TPM graphs look like </a:t>
            </a:r>
            <a:r>
              <a:rPr lang="en-AU" dirty="0" err="1" smtClean="0"/>
              <a:t>boxplots</a:t>
            </a:r>
            <a:r>
              <a:rPr lang="en-AU" dirty="0" smtClean="0"/>
              <a:t> and a red dot. The </a:t>
            </a:r>
            <a:r>
              <a:rPr lang="en-AU" dirty="0" err="1" smtClean="0"/>
              <a:t>boxplot</a:t>
            </a:r>
            <a:r>
              <a:rPr lang="en-AU" dirty="0" smtClean="0"/>
              <a:t> are the distribution of all the genes for that library. The red is for that one library. In this example, this gene is expressed around the median value for every library.</a:t>
            </a:r>
          </a:p>
          <a:p>
            <a:r>
              <a:rPr lang="en-AU" dirty="0" smtClean="0"/>
              <a:t>Due to the normalizations, when you look at expression, the </a:t>
            </a:r>
            <a:r>
              <a:rPr lang="en-AU" dirty="0" err="1" smtClean="0"/>
              <a:t>boxplots</a:t>
            </a:r>
            <a:r>
              <a:rPr lang="en-AU" dirty="0" smtClean="0"/>
              <a:t> should be very similar.</a:t>
            </a:r>
          </a:p>
          <a:p>
            <a:r>
              <a:rPr lang="en-AU" dirty="0" smtClean="0"/>
              <a:t>The Expression data tab has the exact values for each library and expression measure.</a:t>
            </a:r>
            <a:endParaRPr lang="en-AU" dirty="0"/>
          </a:p>
        </p:txBody>
      </p:sp>
      <p:pic>
        <p:nvPicPr>
          <p:cNvPr id="8" name="Content Placeholder 6" descr="pic2.png"/>
          <p:cNvPicPr>
            <a:picLocks noGrp="1" noChangeAspect="1"/>
          </p:cNvPicPr>
          <p:nvPr>
            <p:ph sz="quarter" idx="1"/>
          </p:nvPr>
        </p:nvPicPr>
        <p:blipFill>
          <a:blip r:embed="rId2" cstate="print"/>
          <a:stretch>
            <a:fillRect/>
          </a:stretch>
        </p:blipFill>
        <p:spPr>
          <a:xfrm>
            <a:off x="2362200" y="2162175"/>
            <a:ext cx="6400800" cy="3600450"/>
          </a:xfrm>
          <a:prstGeom prst="rect">
            <a:avLst/>
          </a:prstGeom>
        </p:spPr>
      </p:pic>
      <p:sp>
        <p:nvSpPr>
          <p:cNvPr id="9" name="Oval 8"/>
          <p:cNvSpPr/>
          <p:nvPr/>
        </p:nvSpPr>
        <p:spPr>
          <a:xfrm>
            <a:off x="7391400" y="4800600"/>
            <a:ext cx="15240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Expression</a:t>
            </a:r>
            <a:endParaRPr lang="en-AU" dirty="0"/>
          </a:p>
        </p:txBody>
      </p:sp>
      <p:sp>
        <p:nvSpPr>
          <p:cNvPr id="5" name="Text Placeholder 4"/>
          <p:cNvSpPr>
            <a:spLocks noGrp="1"/>
          </p:cNvSpPr>
          <p:nvPr>
            <p:ph type="body" idx="2"/>
          </p:nvPr>
        </p:nvSpPr>
        <p:spPr>
          <a:xfrm>
            <a:off x="152400" y="1752600"/>
            <a:ext cx="2057400" cy="4343400"/>
          </a:xfrm>
        </p:spPr>
        <p:txBody>
          <a:bodyPr>
            <a:normAutofit fontScale="92500" lnSpcReduction="20000"/>
          </a:bodyPr>
          <a:lstStyle/>
          <a:p>
            <a:r>
              <a:rPr lang="en-AU" dirty="0" smtClean="0"/>
              <a:t>The coverage graph shows how the gene is covered by each RNA-Seq </a:t>
            </a:r>
            <a:r>
              <a:rPr lang="en-AU" dirty="0" err="1" smtClean="0"/>
              <a:t>readset</a:t>
            </a:r>
            <a:r>
              <a:rPr lang="en-AU" dirty="0" smtClean="0"/>
              <a:t>. </a:t>
            </a:r>
          </a:p>
          <a:p>
            <a:r>
              <a:rPr lang="en-AU" dirty="0" smtClean="0"/>
              <a:t>It is important it to check before believing any expression values (for example, if only the 3’ of the gene is covered).</a:t>
            </a:r>
          </a:p>
          <a:p>
            <a:r>
              <a:rPr lang="en-AU" dirty="0" smtClean="0"/>
              <a:t>Also it is very useful for understanding if we predicted the gene model correctly.</a:t>
            </a:r>
            <a:endParaRPr lang="en-AU" dirty="0"/>
          </a:p>
        </p:txBody>
      </p:sp>
      <p:pic>
        <p:nvPicPr>
          <p:cNvPr id="7" name="Content Placeholder 6" descr="pic3.png"/>
          <p:cNvPicPr>
            <a:picLocks noGrp="1" noChangeAspect="1"/>
          </p:cNvPicPr>
          <p:nvPr>
            <p:ph sz="quarter" idx="1"/>
          </p:nvPr>
        </p:nvPicPr>
        <p:blipFill>
          <a:blip r:embed="rId2" cstate="print"/>
          <a:stretch>
            <a:fillRect/>
          </a:stretch>
        </p:blipFill>
        <p:spPr>
          <a:xfrm>
            <a:off x="2362200" y="2435803"/>
            <a:ext cx="6400800" cy="3053193"/>
          </a:xfrm>
        </p:spPr>
      </p:pic>
      <p:grpSp>
        <p:nvGrpSpPr>
          <p:cNvPr id="11" name="Group 10"/>
          <p:cNvGrpSpPr/>
          <p:nvPr/>
        </p:nvGrpSpPr>
        <p:grpSpPr>
          <a:xfrm>
            <a:off x="41882" y="6248400"/>
            <a:ext cx="9060235" cy="593639"/>
            <a:chOff x="0" y="0"/>
            <a:chExt cx="9060235" cy="365039"/>
          </a:xfrm>
        </p:grpSpPr>
        <p:sp>
          <p:nvSpPr>
            <p:cNvPr id="12" name="Rounded Rectangle 11"/>
            <p:cNvSpPr/>
            <p:nvPr/>
          </p:nvSpPr>
          <p:spPr>
            <a:xfrm>
              <a:off x="0" y="0"/>
              <a:ext cx="9060235" cy="365039"/>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4"/>
            <p:cNvSpPr/>
            <p:nvPr/>
          </p:nvSpPr>
          <p:spPr>
            <a:xfrm>
              <a:off x="17820" y="17820"/>
              <a:ext cx="9024595" cy="329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en-US" sz="1600" dirty="0" smtClean="0"/>
                <a:t>I’d especially welcome any feedback and suggestions for new features, however please understand that with the current funding situation in Australia it is unlikely we can do much soon.</a:t>
              </a:r>
              <a:endParaRPr lang="en-US" sz="1600" dirty="0"/>
            </a:p>
          </p:txBody>
        </p: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1038577" y="4608730"/>
            <a:ext cx="0" cy="337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648200" y="1994118"/>
            <a:ext cx="4052466" cy="1384995"/>
          </a:xfrm>
          <a:prstGeom prst="rect">
            <a:avLst/>
          </a:prstGeom>
          <a:noFill/>
        </p:spPr>
        <p:txBody>
          <a:bodyPr wrap="square" rtlCol="0">
            <a:spAutoFit/>
          </a:bodyPr>
          <a:lstStyle/>
          <a:p>
            <a:pPr indent="228600">
              <a:buFont typeface="Arial" pitchFamily="34" charset="0"/>
              <a:buChar char="•"/>
            </a:pPr>
            <a:r>
              <a:rPr lang="en-US" sz="1400" dirty="0" smtClean="0"/>
              <a:t>Gene Models – NCBI and </a:t>
            </a:r>
            <a:r>
              <a:rPr lang="en-US" sz="1400" dirty="0" err="1" smtClean="0"/>
              <a:t>JAMg</a:t>
            </a:r>
            <a:endParaRPr lang="en-US" sz="1400" dirty="0" smtClean="0"/>
          </a:p>
          <a:p>
            <a:pPr indent="228600">
              <a:buFont typeface="Arial" pitchFamily="34" charset="0"/>
              <a:buChar char="•"/>
            </a:pPr>
            <a:r>
              <a:rPr lang="en-US" sz="1400" dirty="0" smtClean="0"/>
              <a:t>Alignments –if you provided gene families</a:t>
            </a:r>
          </a:p>
          <a:p>
            <a:pPr indent="228600">
              <a:buFont typeface="Arial" pitchFamily="34" charset="0"/>
              <a:buChar char="•"/>
            </a:pPr>
            <a:r>
              <a:rPr lang="en-US" sz="1400" dirty="0" smtClean="0"/>
              <a:t>Domains</a:t>
            </a:r>
          </a:p>
          <a:p>
            <a:pPr indent="228600">
              <a:buFont typeface="Arial" pitchFamily="34" charset="0"/>
              <a:buChar char="•"/>
            </a:pPr>
            <a:r>
              <a:rPr lang="en-US" sz="1400" dirty="0" smtClean="0"/>
              <a:t>Alignments – all transcriptome coverage</a:t>
            </a:r>
          </a:p>
          <a:p>
            <a:pPr indent="228600">
              <a:buFont typeface="Arial" pitchFamily="34" charset="0"/>
              <a:buChar char="•"/>
            </a:pPr>
            <a:r>
              <a:rPr lang="en-US" sz="1400" dirty="0" smtClean="0"/>
              <a:t>Alignments – </a:t>
            </a:r>
            <a:r>
              <a:rPr lang="en-US" sz="1400" dirty="0" err="1" smtClean="0"/>
              <a:t>transcriptome</a:t>
            </a:r>
            <a:r>
              <a:rPr lang="en-US" sz="1400" dirty="0" smtClean="0"/>
              <a:t> junction</a:t>
            </a:r>
          </a:p>
          <a:p>
            <a:pPr indent="228600">
              <a:buFont typeface="Arial" pitchFamily="34" charset="0"/>
              <a:buChar char="•"/>
            </a:pPr>
            <a:r>
              <a:rPr lang="en-US" sz="1400" dirty="0" smtClean="0"/>
              <a:t>Other: GAPs in assembly</a:t>
            </a:r>
            <a:endParaRPr lang="en-US" sz="1400" dirty="0"/>
          </a:p>
        </p:txBody>
      </p:sp>
      <p:sp>
        <p:nvSpPr>
          <p:cNvPr id="15" name="TextBox 14"/>
          <p:cNvSpPr txBox="1"/>
          <p:nvPr/>
        </p:nvSpPr>
        <p:spPr>
          <a:xfrm>
            <a:off x="4876800" y="3733800"/>
            <a:ext cx="3919822" cy="954107"/>
          </a:xfrm>
          <a:prstGeom prst="rect">
            <a:avLst/>
          </a:prstGeom>
          <a:noFill/>
        </p:spPr>
        <p:txBody>
          <a:bodyPr wrap="square" rtlCol="0">
            <a:spAutoFit/>
          </a:bodyPr>
          <a:lstStyle/>
          <a:p>
            <a:r>
              <a:rPr lang="en-US" sz="1400" dirty="0" smtClean="0"/>
              <a:t>The </a:t>
            </a:r>
            <a:r>
              <a:rPr lang="en-US" sz="1400" dirty="0" err="1" smtClean="0"/>
              <a:t>transcriptome</a:t>
            </a:r>
            <a:r>
              <a:rPr lang="en-US" sz="1400" dirty="0" smtClean="0"/>
              <a:t> (assembled genes) and read (raw reads from </a:t>
            </a:r>
            <a:r>
              <a:rPr lang="en-US" sz="1400" dirty="0" err="1" smtClean="0"/>
              <a:t>transcriptome</a:t>
            </a:r>
            <a:r>
              <a:rPr lang="en-US" sz="1400" dirty="0" smtClean="0"/>
              <a:t>) junctions can help with deciding if domains belong to one transcript/gene. </a:t>
            </a:r>
            <a:endParaRPr lang="en-US" sz="1400" dirty="0"/>
          </a:p>
        </p:txBody>
      </p:sp>
      <p:sp>
        <p:nvSpPr>
          <p:cNvPr id="16" name="TextBox 15"/>
          <p:cNvSpPr txBox="1"/>
          <p:nvPr/>
        </p:nvSpPr>
        <p:spPr>
          <a:xfrm>
            <a:off x="4956066" y="4697849"/>
            <a:ext cx="4187934" cy="1384995"/>
          </a:xfrm>
          <a:prstGeom prst="rect">
            <a:avLst/>
          </a:prstGeom>
          <a:noFill/>
        </p:spPr>
        <p:txBody>
          <a:bodyPr wrap="square" rtlCol="0">
            <a:spAutoFit/>
          </a:bodyPr>
          <a:lstStyle/>
          <a:p>
            <a:pPr indent="174625">
              <a:buFont typeface="Arial" pitchFamily="34" charset="0"/>
              <a:buChar char="•"/>
            </a:pPr>
            <a:r>
              <a:rPr lang="en-US" sz="1400" dirty="0" smtClean="0"/>
              <a:t>Align with gene family. When window pops up you can click on Start </a:t>
            </a:r>
            <a:r>
              <a:rPr lang="en-US" sz="1400" dirty="0" err="1" smtClean="0"/>
              <a:t>Jalview</a:t>
            </a:r>
            <a:r>
              <a:rPr lang="en-US" sz="1400" dirty="0" smtClean="0"/>
              <a:t> to see </a:t>
            </a:r>
            <a:r>
              <a:rPr lang="en-US" sz="1400" dirty="0" err="1" smtClean="0"/>
              <a:t>coloured</a:t>
            </a:r>
            <a:r>
              <a:rPr lang="en-US" sz="1400" dirty="0" smtClean="0"/>
              <a:t> alignment. Can build trees from there (Calculate </a:t>
            </a:r>
            <a:r>
              <a:rPr lang="en-US" sz="1400" dirty="0" smtClean="0">
                <a:sym typeface="Wingdings" pitchFamily="2" charset="2"/>
              </a:rPr>
              <a:t></a:t>
            </a:r>
            <a:r>
              <a:rPr lang="en-US" sz="1400" dirty="0" smtClean="0"/>
              <a:t> calculate tree </a:t>
            </a:r>
            <a:r>
              <a:rPr lang="en-US" sz="1400" dirty="0" smtClean="0">
                <a:sym typeface="Wingdings" pitchFamily="2" charset="2"/>
              </a:rPr>
              <a:t></a:t>
            </a:r>
            <a:r>
              <a:rPr lang="en-US" sz="1400" dirty="0" smtClean="0"/>
              <a:t> chose tree). Can then sort alignment by tree (Calculate </a:t>
            </a:r>
            <a:r>
              <a:rPr lang="en-US" sz="1400" dirty="0" smtClean="0">
                <a:sym typeface="Wingdings" pitchFamily="2" charset="2"/>
              </a:rPr>
              <a:t></a:t>
            </a:r>
            <a:r>
              <a:rPr lang="en-US" sz="1400" dirty="0" smtClean="0"/>
              <a:t> sort </a:t>
            </a:r>
            <a:r>
              <a:rPr lang="en-US" sz="1400" dirty="0" smtClean="0">
                <a:sym typeface="Wingdings" pitchFamily="2" charset="2"/>
              </a:rPr>
              <a:t></a:t>
            </a:r>
            <a:r>
              <a:rPr lang="en-US" sz="1400" dirty="0" smtClean="0"/>
              <a:t> by tree order).</a:t>
            </a:r>
          </a:p>
          <a:p>
            <a:pPr indent="174625">
              <a:buFont typeface="Arial" pitchFamily="34" charset="0"/>
              <a:buChar char="•"/>
            </a:pPr>
            <a:r>
              <a:rPr lang="en-US" sz="1400" dirty="0" smtClean="0"/>
              <a:t>You can also use the BLAST or SIGNALP </a:t>
            </a:r>
            <a:r>
              <a:rPr lang="en-US" sz="1400" dirty="0" err="1" smtClean="0"/>
              <a:t>webservices</a:t>
            </a:r>
            <a:endParaRPr lang="en-US" sz="1400" dirty="0" smtClean="0"/>
          </a:p>
        </p:txBody>
      </p:sp>
      <p:cxnSp>
        <p:nvCxnSpPr>
          <p:cNvPr id="17" name="Straight Arrow Connector 16"/>
          <p:cNvCxnSpPr>
            <a:stCxn id="5" idx="3"/>
          </p:cNvCxnSpPr>
          <p:nvPr/>
        </p:nvCxnSpPr>
        <p:spPr>
          <a:xfrm>
            <a:off x="2246488" y="1908752"/>
            <a:ext cx="2401712" cy="142009"/>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Rectangular Callout 35"/>
          <p:cNvSpPr/>
          <p:nvPr/>
        </p:nvSpPr>
        <p:spPr>
          <a:xfrm>
            <a:off x="5029200" y="76200"/>
            <a:ext cx="3962400" cy="1905000"/>
          </a:xfrm>
          <a:prstGeom prst="wedgeRectCallout">
            <a:avLst>
              <a:gd name="adj1" fmla="val -52083"/>
              <a:gd name="adj2" fmla="val -3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Evidence: Load the tracks </a:t>
            </a:r>
            <a:r>
              <a:rPr lang="en-US" sz="1400" b="1" dirty="0" smtClean="0"/>
              <a:t>you</a:t>
            </a:r>
            <a:r>
              <a:rPr lang="en-US" sz="1400" dirty="0" smtClean="0"/>
              <a:t> find most useful. We have an explanation of what the tracks are and where the info has come from if you click on ‘About Track’. </a:t>
            </a:r>
          </a:p>
          <a:p>
            <a:r>
              <a:rPr lang="en-US" sz="1400" dirty="0" smtClean="0"/>
              <a:t>There are many here that you can use however I have outlined the ones that I find most useful to help me annotate. I often drag up multiple tracks predictions / genes and then build one gene.</a:t>
            </a:r>
          </a:p>
        </p:txBody>
      </p:sp>
      <p:grpSp>
        <p:nvGrpSpPr>
          <p:cNvPr id="2" name="Group 29"/>
          <p:cNvGrpSpPr/>
          <p:nvPr/>
        </p:nvGrpSpPr>
        <p:grpSpPr>
          <a:xfrm>
            <a:off x="611669" y="298161"/>
            <a:ext cx="3665636" cy="1383591"/>
            <a:chOff x="611669" y="228600"/>
            <a:chExt cx="3665636" cy="1383591"/>
          </a:xfrm>
        </p:grpSpPr>
        <p:cxnSp>
          <p:nvCxnSpPr>
            <p:cNvPr id="9" name="Straight Arrow Connector 8"/>
            <p:cNvCxnSpPr/>
            <p:nvPr/>
          </p:nvCxnSpPr>
          <p:spPr>
            <a:xfrm>
              <a:off x="1038577" y="1151930"/>
              <a:ext cx="0" cy="4602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11669" y="228600"/>
              <a:ext cx="366563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rPr>
                <a:t>Login in Web Apollo and Select Scaffold by clicking on the ‘EDIT’ button next to the scaffold </a:t>
              </a:r>
              <a:endParaRPr lang="en-US" dirty="0">
                <a:solidFill>
                  <a:srgbClr val="FF0000"/>
                </a:solidFill>
              </a:endParaRPr>
            </a:p>
          </p:txBody>
        </p:sp>
      </p:grpSp>
      <p:grpSp>
        <p:nvGrpSpPr>
          <p:cNvPr id="13" name="Group 30"/>
          <p:cNvGrpSpPr/>
          <p:nvPr/>
        </p:nvGrpSpPr>
        <p:grpSpPr>
          <a:xfrm>
            <a:off x="611669" y="1724086"/>
            <a:ext cx="1634819" cy="866714"/>
            <a:chOff x="611669" y="1654525"/>
            <a:chExt cx="1634819" cy="866714"/>
          </a:xfrm>
        </p:grpSpPr>
        <p:cxnSp>
          <p:nvCxnSpPr>
            <p:cNvPr id="10" name="Straight Arrow Connector 9"/>
            <p:cNvCxnSpPr/>
            <p:nvPr/>
          </p:nvCxnSpPr>
          <p:spPr>
            <a:xfrm>
              <a:off x="1038577" y="1981200"/>
              <a:ext cx="0" cy="5400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11669" y="1654525"/>
              <a:ext cx="163481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rPr>
                <a:t>Select Tracks </a:t>
              </a:r>
              <a:endParaRPr lang="en-US" dirty="0">
                <a:solidFill>
                  <a:srgbClr val="FF0000"/>
                </a:solidFill>
              </a:endParaRPr>
            </a:p>
          </p:txBody>
        </p:sp>
      </p:grpSp>
      <p:grpSp>
        <p:nvGrpSpPr>
          <p:cNvPr id="20" name="Group 36"/>
          <p:cNvGrpSpPr/>
          <p:nvPr/>
        </p:nvGrpSpPr>
        <p:grpSpPr>
          <a:xfrm>
            <a:off x="611669" y="2632177"/>
            <a:ext cx="3039533" cy="1356663"/>
            <a:chOff x="611669" y="2605737"/>
            <a:chExt cx="3039533" cy="1356663"/>
          </a:xfrm>
        </p:grpSpPr>
        <p:cxnSp>
          <p:nvCxnSpPr>
            <p:cNvPr id="11" name="Straight Arrow Connector 10"/>
            <p:cNvCxnSpPr/>
            <p:nvPr/>
          </p:nvCxnSpPr>
          <p:spPr>
            <a:xfrm>
              <a:off x="1038577" y="3529067"/>
              <a:ext cx="0" cy="4333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11669" y="2605737"/>
              <a:ext cx="303953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rPr>
                <a:t>Find putative genes and drag multiple lines of evidence up to the </a:t>
              </a:r>
              <a:r>
                <a:rPr lang="en-US" dirty="0" err="1" smtClean="0">
                  <a:solidFill>
                    <a:srgbClr val="FF0000"/>
                  </a:solidFill>
                </a:rPr>
                <a:t>curation</a:t>
              </a:r>
              <a:r>
                <a:rPr lang="en-US" dirty="0" smtClean="0">
                  <a:solidFill>
                    <a:srgbClr val="FF0000"/>
                  </a:solidFill>
                </a:rPr>
                <a:t> track</a:t>
              </a:r>
              <a:endParaRPr lang="en-US" dirty="0">
                <a:solidFill>
                  <a:srgbClr val="FF0000"/>
                </a:solidFill>
              </a:endParaRPr>
            </a:p>
          </p:txBody>
        </p:sp>
      </p:grpSp>
      <p:grpSp>
        <p:nvGrpSpPr>
          <p:cNvPr id="21" name="Group 31"/>
          <p:cNvGrpSpPr/>
          <p:nvPr/>
        </p:nvGrpSpPr>
        <p:grpSpPr>
          <a:xfrm>
            <a:off x="69979" y="4215880"/>
            <a:ext cx="4883021" cy="1694120"/>
            <a:chOff x="69979" y="4173280"/>
            <a:chExt cx="4883021" cy="1694120"/>
          </a:xfrm>
        </p:grpSpPr>
        <p:sp>
          <p:nvSpPr>
            <p:cNvPr id="34" name="Curved Left Arrow 33"/>
            <p:cNvSpPr/>
            <p:nvPr/>
          </p:nvSpPr>
          <p:spPr>
            <a:xfrm rot="10800000">
              <a:off x="69979" y="4173280"/>
              <a:ext cx="533400" cy="1313120"/>
            </a:xfrm>
            <a:prstGeom prst="curvedLeftArrow">
              <a:avLst>
                <a:gd name="adj1" fmla="val 25000"/>
                <a:gd name="adj2" fmla="val 50000"/>
                <a:gd name="adj3" fmla="val 471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Arrow Connector 18"/>
            <p:cNvCxnSpPr/>
            <p:nvPr/>
          </p:nvCxnSpPr>
          <p:spPr>
            <a:xfrm flipV="1">
              <a:off x="3657600" y="5029200"/>
              <a:ext cx="1295400" cy="3810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11669" y="4944070"/>
              <a:ext cx="312213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rPr>
                <a:t>Validate your gene model look as expected using known genes or a bioinformatic approach</a:t>
              </a:r>
              <a:endParaRPr lang="en-US" dirty="0">
                <a:solidFill>
                  <a:srgbClr val="FF0000"/>
                </a:solidFill>
              </a:endParaRPr>
            </a:p>
          </p:txBody>
        </p:sp>
      </p:grpSp>
      <p:grpSp>
        <p:nvGrpSpPr>
          <p:cNvPr id="22" name="Group 32"/>
          <p:cNvGrpSpPr/>
          <p:nvPr/>
        </p:nvGrpSpPr>
        <p:grpSpPr>
          <a:xfrm>
            <a:off x="609600" y="3886200"/>
            <a:ext cx="4265131" cy="798731"/>
            <a:chOff x="611669" y="3810000"/>
            <a:chExt cx="4265131" cy="798731"/>
          </a:xfrm>
        </p:grpSpPr>
        <p:cxnSp>
          <p:nvCxnSpPr>
            <p:cNvPr id="18" name="Straight Arrow Connector 17"/>
            <p:cNvCxnSpPr/>
            <p:nvPr/>
          </p:nvCxnSpPr>
          <p:spPr>
            <a:xfrm flipV="1">
              <a:off x="3651954" y="3810000"/>
              <a:ext cx="1224846" cy="42936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11669" y="3962400"/>
              <a:ext cx="303953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rPr>
                <a:t>Check start and stop codon, intron and </a:t>
              </a:r>
              <a:r>
                <a:rPr lang="en-US" dirty="0" err="1" smtClean="0">
                  <a:solidFill>
                    <a:srgbClr val="FF0000"/>
                  </a:solidFill>
                </a:rPr>
                <a:t>exon</a:t>
              </a:r>
              <a:r>
                <a:rPr lang="en-US" dirty="0" smtClean="0">
                  <a:solidFill>
                    <a:srgbClr val="FF0000"/>
                  </a:solidFill>
                </a:rPr>
                <a:t> boundaries</a:t>
              </a:r>
              <a:endParaRPr lang="en-US" dirty="0">
                <a:solidFill>
                  <a:srgbClr val="FF0000"/>
                </a:solidFill>
              </a:endParaRPr>
            </a:p>
          </p:txBody>
        </p:sp>
      </p:grpSp>
      <p:pic>
        <p:nvPicPr>
          <p:cNvPr id="49" name="Picture 2"/>
          <p:cNvPicPr>
            <a:picLocks noChangeAspect="1" noChangeArrowheads="1"/>
          </p:cNvPicPr>
          <p:nvPr/>
        </p:nvPicPr>
        <p:blipFill>
          <a:blip r:embed="rId2" cstate="print"/>
          <a:srcRect/>
          <a:stretch>
            <a:fillRect/>
          </a:stretch>
        </p:blipFill>
        <p:spPr bwMode="auto">
          <a:xfrm flipH="1">
            <a:off x="4267200" y="762000"/>
            <a:ext cx="676275" cy="10191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p:nvPr/>
        </p:nvCxnSpPr>
        <p:spPr>
          <a:xfrm flipV="1">
            <a:off x="3346402" y="2590800"/>
            <a:ext cx="1758998" cy="1689655"/>
          </a:xfrm>
          <a:prstGeom prst="bentConnector3">
            <a:avLst>
              <a:gd name="adj1" fmla="val 80828"/>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038577" y="4724400"/>
            <a:ext cx="0" cy="3374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032267" y="2285762"/>
            <a:ext cx="4035533" cy="1600438"/>
          </a:xfrm>
          <a:prstGeom prst="rect">
            <a:avLst/>
          </a:prstGeom>
          <a:noFill/>
        </p:spPr>
        <p:txBody>
          <a:bodyPr wrap="square" rtlCol="0">
            <a:spAutoFit/>
          </a:bodyPr>
          <a:lstStyle/>
          <a:p>
            <a:r>
              <a:rPr lang="en-US" sz="1400" dirty="0" smtClean="0"/>
              <a:t>Align with gene family. When window pops up you can click on Start </a:t>
            </a:r>
            <a:r>
              <a:rPr lang="en-US" sz="1400" dirty="0" err="1" smtClean="0"/>
              <a:t>Jalview</a:t>
            </a:r>
            <a:r>
              <a:rPr lang="en-US" sz="1400" dirty="0" smtClean="0"/>
              <a:t> to see </a:t>
            </a:r>
            <a:r>
              <a:rPr lang="en-US" sz="1400" dirty="0" err="1" smtClean="0"/>
              <a:t>coloured</a:t>
            </a:r>
            <a:r>
              <a:rPr lang="en-US" sz="1400" dirty="0" smtClean="0"/>
              <a:t> alignment. Can build trees like so:</a:t>
            </a:r>
          </a:p>
          <a:p>
            <a:r>
              <a:rPr lang="en-US" sz="1400" dirty="0" smtClean="0"/>
              <a:t>Calculate </a:t>
            </a:r>
            <a:r>
              <a:rPr lang="en-US" sz="1400" dirty="0" smtClean="0">
                <a:sym typeface="Wingdings" pitchFamily="2" charset="2"/>
              </a:rPr>
              <a:t></a:t>
            </a:r>
            <a:r>
              <a:rPr lang="en-US" sz="1400" dirty="0" smtClean="0"/>
              <a:t> calculate tree </a:t>
            </a:r>
            <a:r>
              <a:rPr lang="en-US" sz="1400" dirty="0" smtClean="0">
                <a:sym typeface="Wingdings" pitchFamily="2" charset="2"/>
              </a:rPr>
              <a:t></a:t>
            </a:r>
            <a:r>
              <a:rPr lang="en-US" sz="1400" dirty="0" smtClean="0"/>
              <a:t> chose tree (identity is good). </a:t>
            </a:r>
          </a:p>
          <a:p>
            <a:r>
              <a:rPr lang="en-US" sz="1400" dirty="0" smtClean="0"/>
              <a:t>Then sort alignment by tree (Calculate </a:t>
            </a:r>
            <a:r>
              <a:rPr lang="en-US" sz="1400" dirty="0" smtClean="0">
                <a:sym typeface="Wingdings" pitchFamily="2" charset="2"/>
              </a:rPr>
              <a:t></a:t>
            </a:r>
            <a:r>
              <a:rPr lang="en-US" sz="1400" dirty="0" smtClean="0"/>
              <a:t> sort </a:t>
            </a:r>
            <a:r>
              <a:rPr lang="en-US" sz="1400" dirty="0" smtClean="0">
                <a:sym typeface="Wingdings" pitchFamily="2" charset="2"/>
              </a:rPr>
              <a:t></a:t>
            </a:r>
            <a:r>
              <a:rPr lang="en-US" sz="1400" dirty="0" smtClean="0"/>
              <a:t> by tree order).</a:t>
            </a:r>
            <a:endParaRPr lang="en-US" sz="1400" dirty="0"/>
          </a:p>
        </p:txBody>
      </p:sp>
      <p:cxnSp>
        <p:nvCxnSpPr>
          <p:cNvPr id="9" name="Straight Arrow Connector 8"/>
          <p:cNvCxnSpPr/>
          <p:nvPr/>
        </p:nvCxnSpPr>
        <p:spPr>
          <a:xfrm rot="16200000">
            <a:off x="4494269" y="457200"/>
            <a:ext cx="0" cy="4602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11669" y="298161"/>
            <a:ext cx="366563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rPr>
              <a:t>Check with alignment if the gene is correct</a:t>
            </a:r>
            <a:endParaRPr lang="en-US" dirty="0">
              <a:solidFill>
                <a:srgbClr val="FF0000"/>
              </a:solidFill>
            </a:endParaRPr>
          </a:p>
        </p:txBody>
      </p:sp>
      <p:sp>
        <p:nvSpPr>
          <p:cNvPr id="5" name="TextBox 4"/>
          <p:cNvSpPr txBox="1"/>
          <p:nvPr/>
        </p:nvSpPr>
        <p:spPr>
          <a:xfrm>
            <a:off x="4842181" y="344269"/>
            <a:ext cx="399701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rPr>
              <a:t>Select whole gene (click on intron). Right click to bring up the context menu</a:t>
            </a:r>
            <a:endParaRPr lang="en-US" dirty="0">
              <a:solidFill>
                <a:srgbClr val="FF0000"/>
              </a:solidFill>
            </a:endParaRPr>
          </a:p>
        </p:txBody>
      </p:sp>
      <p:grpSp>
        <p:nvGrpSpPr>
          <p:cNvPr id="2" name="Group 36"/>
          <p:cNvGrpSpPr/>
          <p:nvPr/>
        </p:nvGrpSpPr>
        <p:grpSpPr>
          <a:xfrm>
            <a:off x="687869" y="1141274"/>
            <a:ext cx="3884131" cy="2308324"/>
            <a:chOff x="611669" y="2605737"/>
            <a:chExt cx="3039533" cy="2308324"/>
          </a:xfrm>
        </p:grpSpPr>
        <p:cxnSp>
          <p:nvCxnSpPr>
            <p:cNvPr id="11" name="Straight Arrow Connector 10"/>
            <p:cNvCxnSpPr/>
            <p:nvPr/>
          </p:nvCxnSpPr>
          <p:spPr>
            <a:xfrm>
              <a:off x="1038577" y="3529067"/>
              <a:ext cx="0" cy="4333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11669" y="2605737"/>
              <a:ext cx="3039533"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rPr>
                <a:t>Select Align with and either select one </a:t>
              </a:r>
            </a:p>
            <a:p>
              <a:pPr marL="342900" indent="-342900">
                <a:buAutoNum type="arabicParenR"/>
              </a:pPr>
              <a:r>
                <a:rPr lang="en-US" dirty="0" smtClean="0">
                  <a:solidFill>
                    <a:srgbClr val="FF0000"/>
                  </a:solidFill>
                </a:rPr>
                <a:t>of the </a:t>
              </a:r>
              <a:r>
                <a:rPr lang="en-US" dirty="0" err="1" smtClean="0">
                  <a:solidFill>
                    <a:srgbClr val="FF0000"/>
                  </a:solidFill>
                </a:rPr>
                <a:t>precomputed</a:t>
              </a:r>
              <a:r>
                <a:rPr lang="en-US" dirty="0" smtClean="0">
                  <a:solidFill>
                    <a:srgbClr val="FF0000"/>
                  </a:solidFill>
                </a:rPr>
                <a:t> profiles  (if provided)  or</a:t>
              </a:r>
            </a:p>
            <a:p>
              <a:pPr marL="342900" indent="-342900">
                <a:buAutoNum type="arabicParenR"/>
              </a:pPr>
              <a:r>
                <a:rPr lang="en-US" dirty="0" smtClean="0">
                  <a:solidFill>
                    <a:srgbClr val="FF0000"/>
                  </a:solidFill>
                </a:rPr>
                <a:t>‘with user sequences’ and provide either an existing alignment or unaligned raw sequences.</a:t>
              </a:r>
            </a:p>
            <a:p>
              <a:r>
                <a:rPr lang="en-US" dirty="0" smtClean="0">
                  <a:solidFill>
                    <a:srgbClr val="FF0000"/>
                  </a:solidFill>
                </a:rPr>
                <a:t>This will (profile) align the gene model against  the sequences.</a:t>
              </a:r>
              <a:endParaRPr lang="en-US" dirty="0">
                <a:solidFill>
                  <a:srgbClr val="FF0000"/>
                </a:solidFill>
              </a:endParaRPr>
            </a:p>
          </p:txBody>
        </p:sp>
      </p:grpSp>
      <p:sp>
        <p:nvSpPr>
          <p:cNvPr id="34" name="Curved Left Arrow 33"/>
          <p:cNvSpPr/>
          <p:nvPr/>
        </p:nvSpPr>
        <p:spPr>
          <a:xfrm rot="10800000">
            <a:off x="69979" y="3048000"/>
            <a:ext cx="533400" cy="1313120"/>
          </a:xfrm>
          <a:prstGeom prst="curvedLeftArrow">
            <a:avLst>
              <a:gd name="adj1" fmla="val 25000"/>
              <a:gd name="adj2" fmla="val 50000"/>
              <a:gd name="adj3" fmla="val 471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Arrow Connector 18"/>
          <p:cNvCxnSpPr/>
          <p:nvPr/>
        </p:nvCxnSpPr>
        <p:spPr>
          <a:xfrm flipV="1">
            <a:off x="3657600" y="4495800"/>
            <a:ext cx="1295400" cy="8808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11669" y="3818790"/>
            <a:ext cx="303953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rPr>
              <a:t>View the alignment with </a:t>
            </a:r>
            <a:r>
              <a:rPr lang="en-US" dirty="0" err="1" smtClean="0">
                <a:solidFill>
                  <a:srgbClr val="FF0000"/>
                </a:solidFill>
              </a:rPr>
              <a:t>JalView</a:t>
            </a:r>
            <a:r>
              <a:rPr lang="en-US" dirty="0" smtClean="0">
                <a:solidFill>
                  <a:srgbClr val="FF0000"/>
                </a:solidFill>
              </a:rPr>
              <a:t> and use a tree to check if it is ok.</a:t>
            </a:r>
            <a:endParaRPr lang="en-US" dirty="0">
              <a:solidFill>
                <a:srgbClr val="FF0000"/>
              </a:solidFill>
            </a:endParaRPr>
          </a:p>
        </p:txBody>
      </p:sp>
      <p:sp>
        <p:nvSpPr>
          <p:cNvPr id="53" name="TextBox 52"/>
          <p:cNvSpPr txBox="1"/>
          <p:nvPr/>
        </p:nvSpPr>
        <p:spPr>
          <a:xfrm>
            <a:off x="5029200" y="4340423"/>
            <a:ext cx="4035533" cy="307777"/>
          </a:xfrm>
          <a:prstGeom prst="rect">
            <a:avLst/>
          </a:prstGeom>
          <a:noFill/>
        </p:spPr>
        <p:txBody>
          <a:bodyPr wrap="square" rtlCol="0">
            <a:spAutoFit/>
          </a:bodyPr>
          <a:lstStyle/>
          <a:p>
            <a:r>
              <a:rPr lang="en-US" sz="1400" dirty="0" smtClean="0"/>
              <a:t>Add comments and update status </a:t>
            </a:r>
          </a:p>
        </p:txBody>
      </p:sp>
      <p:cxnSp>
        <p:nvCxnSpPr>
          <p:cNvPr id="64" name="Shape 63"/>
          <p:cNvCxnSpPr>
            <a:stCxn id="5" idx="2"/>
          </p:cNvCxnSpPr>
          <p:nvPr/>
        </p:nvCxnSpPr>
        <p:spPr>
          <a:xfrm rot="5400000">
            <a:off x="5363445" y="275356"/>
            <a:ext cx="762002" cy="219249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09600" y="5105400"/>
            <a:ext cx="303953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FF0000"/>
                </a:solidFill>
              </a:rPr>
              <a:t>When happy, finalize the curation</a:t>
            </a:r>
            <a:endParaRPr lang="en-US" dirty="0">
              <a:solidFill>
                <a:srgbClr val="FF0000"/>
              </a:solidFill>
            </a:endParaRPr>
          </a:p>
        </p:txBody>
      </p:sp>
      <p:grpSp>
        <p:nvGrpSpPr>
          <p:cNvPr id="17" name="Group 16"/>
          <p:cNvGrpSpPr/>
          <p:nvPr/>
        </p:nvGrpSpPr>
        <p:grpSpPr>
          <a:xfrm>
            <a:off x="57150" y="5943601"/>
            <a:ext cx="9060235" cy="857250"/>
            <a:chOff x="0" y="0"/>
            <a:chExt cx="9060235" cy="365039"/>
          </a:xfrm>
        </p:grpSpPr>
        <p:sp>
          <p:nvSpPr>
            <p:cNvPr id="20" name="Rounded Rectangle 19"/>
            <p:cNvSpPr/>
            <p:nvPr/>
          </p:nvSpPr>
          <p:spPr>
            <a:xfrm>
              <a:off x="0" y="0"/>
              <a:ext cx="9060235" cy="365039"/>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Rounded Rectangle 4"/>
            <p:cNvSpPr/>
            <p:nvPr/>
          </p:nvSpPr>
          <p:spPr>
            <a:xfrm>
              <a:off x="17820" y="64895"/>
              <a:ext cx="9024595" cy="2823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r>
                <a:rPr lang="en-US" sz="1600" dirty="0" smtClean="0"/>
                <a:t>NB: there is no reason you have to follow this workflow. If you already have a preferred </a:t>
              </a:r>
              <a:br>
                <a:rPr lang="en-US" sz="1600" dirty="0" smtClean="0"/>
              </a:br>
              <a:r>
                <a:rPr lang="en-US" sz="1600" dirty="0" smtClean="0"/>
                <a:t>workflow that works (e.g. Geneious), use that. We’re just trying to provide tools that work for everyone and are primarily web-based (i.e. shareable).</a:t>
              </a:r>
            </a:p>
            <a:p>
              <a:endParaRPr lang="en-AU" sz="1600" dirty="0"/>
            </a:p>
          </p:txBody>
        </p:sp>
      </p:gr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00200"/>
            <a:ext cx="8839200" cy="1828800"/>
          </a:xfrm>
        </p:spPr>
        <p:txBody>
          <a:bodyPr>
            <a:normAutofit fontScale="90000"/>
          </a:bodyPr>
          <a:lstStyle/>
          <a:p>
            <a:r>
              <a:rPr lang="en-US" dirty="0" smtClean="0"/>
              <a:t>Thank you</a:t>
            </a:r>
            <a:br>
              <a:rPr lang="en-US" dirty="0" smtClean="0"/>
            </a:br>
            <a:r>
              <a:rPr lang="en-US" dirty="0" smtClean="0"/>
              <a:t>now let’s go make the best annotated insect genome!</a:t>
            </a:r>
            <a:endParaRPr lang="en-US" dirty="0"/>
          </a:p>
        </p:txBody>
      </p:sp>
      <p:sp>
        <p:nvSpPr>
          <p:cNvPr id="3" name="Subtitle 2"/>
          <p:cNvSpPr>
            <a:spLocks noGrp="1"/>
          </p:cNvSpPr>
          <p:nvPr>
            <p:ph type="subTitle" idx="1"/>
          </p:nvPr>
        </p:nvSpPr>
        <p:spPr>
          <a:xfrm>
            <a:off x="2438400" y="6050037"/>
            <a:ext cx="6629398" cy="685800"/>
          </a:xfrm>
        </p:spPr>
        <p:txBody>
          <a:bodyPr>
            <a:normAutofit/>
          </a:bodyPr>
          <a:lstStyle/>
          <a:p>
            <a:r>
              <a:rPr lang="en-US" sz="1200" dirty="0" smtClean="0">
                <a:hlinkClick r:id="rId2"/>
              </a:rPr>
              <a:t>http://tiny.cc/curation_train</a:t>
            </a:r>
            <a:r>
              <a:rPr lang="en-US" sz="1200" dirty="0" smtClean="0"/>
              <a:t/>
            </a:r>
            <a:br>
              <a:rPr lang="en-US" sz="1200" dirty="0" smtClean="0"/>
            </a:br>
            <a:r>
              <a:rPr lang="en-US" sz="1200" dirty="0" smtClean="0"/>
              <a:t>(public release due Oct 2014)</a:t>
            </a:r>
            <a:endParaRPr lang="en-US" sz="1200" dirty="0"/>
          </a:p>
        </p:txBody>
      </p:sp>
      <p:grpSp>
        <p:nvGrpSpPr>
          <p:cNvPr id="4" name="Group 10"/>
          <p:cNvGrpSpPr/>
          <p:nvPr/>
        </p:nvGrpSpPr>
        <p:grpSpPr>
          <a:xfrm>
            <a:off x="5007547" y="5920026"/>
            <a:ext cx="4136454" cy="861774"/>
            <a:chOff x="-820964" y="5081826"/>
            <a:chExt cx="3487965" cy="861774"/>
          </a:xfrm>
        </p:grpSpPr>
        <p:sp>
          <p:nvSpPr>
            <p:cNvPr id="5" name="Rectangle 4"/>
            <p:cNvSpPr/>
            <p:nvPr/>
          </p:nvSpPr>
          <p:spPr>
            <a:xfrm>
              <a:off x="-163528" y="5081826"/>
              <a:ext cx="2830529" cy="861774"/>
            </a:xfrm>
            <a:prstGeom prst="rect">
              <a:avLst/>
            </a:prstGeom>
          </p:spPr>
          <p:txBody>
            <a:bodyPr wrap="square">
              <a:spAutoFit/>
            </a:bodyPr>
            <a:lstStyle/>
            <a:p>
              <a:pPr defTabSz="914400"/>
              <a:r>
                <a:rPr lang="en-US" sz="1000" dirty="0">
                  <a:solidFill>
                    <a:prstClr val="white"/>
                  </a:solidFill>
                  <a:latin typeface="Tw Cen MT"/>
                </a:rPr>
                <a:t/>
              </a:r>
              <a:br>
                <a:rPr lang="en-US" sz="1000" dirty="0">
                  <a:solidFill>
                    <a:prstClr val="white"/>
                  </a:solidFill>
                  <a:latin typeface="Tw Cen MT"/>
                </a:rPr>
              </a:br>
              <a:r>
                <a:rPr lang="en-US" sz="1000" dirty="0">
                  <a:solidFill>
                    <a:prstClr val="white"/>
                  </a:solidFill>
                  <a:latin typeface="Tw Cen MT"/>
                </a:rPr>
                <a:t>Genome Curation Guide by </a:t>
              </a:r>
              <a:r>
                <a:rPr lang="en-US" sz="1000" dirty="0" err="1" smtClean="0">
                  <a:solidFill>
                    <a:prstClr val="white"/>
                  </a:solidFill>
                  <a:latin typeface="Tw Cen MT"/>
                </a:rPr>
                <a:t>Alexie</a:t>
              </a:r>
              <a:r>
                <a:rPr lang="en-US" sz="1000" dirty="0" smtClean="0">
                  <a:solidFill>
                    <a:prstClr val="white"/>
                  </a:solidFill>
                  <a:latin typeface="Tw Cen MT"/>
                </a:rPr>
                <a:t> </a:t>
              </a:r>
              <a:r>
                <a:rPr lang="en-US" sz="1000" dirty="0" err="1" smtClean="0">
                  <a:solidFill>
                    <a:prstClr val="white"/>
                  </a:solidFill>
                  <a:latin typeface="Tw Cen MT"/>
                </a:rPr>
                <a:t>Papanicolaou</a:t>
              </a:r>
              <a:r>
                <a:rPr lang="en-US" sz="1000" dirty="0" smtClean="0">
                  <a:solidFill>
                    <a:prstClr val="white"/>
                  </a:solidFill>
                  <a:latin typeface="Tw Cen MT"/>
                </a:rPr>
                <a:t>, Monica </a:t>
              </a:r>
              <a:r>
                <a:rPr lang="en-US" sz="1000" dirty="0" err="1" smtClean="0">
                  <a:solidFill>
                    <a:prstClr val="white"/>
                  </a:solidFill>
                  <a:latin typeface="Tw Cen MT"/>
                </a:rPr>
                <a:t>Poelchau</a:t>
              </a:r>
              <a:r>
                <a:rPr lang="en-US" sz="1000" dirty="0" smtClean="0">
                  <a:solidFill>
                    <a:prstClr val="white"/>
                  </a:solidFill>
                  <a:latin typeface="Tw Cen MT"/>
                </a:rPr>
                <a:t>, and Monica Munoz-Torres is </a:t>
              </a:r>
              <a:r>
                <a:rPr lang="en-US" sz="1000" dirty="0">
                  <a:solidFill>
                    <a:prstClr val="white"/>
                  </a:solidFill>
                  <a:latin typeface="Tw Cen MT"/>
                </a:rPr>
                <a:t>licensed under a </a:t>
              </a:r>
              <a:r>
                <a:rPr lang="en-US" sz="1000" dirty="0">
                  <a:solidFill>
                    <a:prstClr val="white"/>
                  </a:solidFill>
                  <a:latin typeface="Tw Cen MT"/>
                  <a:hlinkClick r:id="rId3"/>
                </a:rPr>
                <a:t>Creative Commons Attribution-NoDerivatives 4.0 International License</a:t>
              </a:r>
              <a:r>
                <a:rPr lang="en-US" sz="1000" dirty="0" smtClean="0">
                  <a:solidFill>
                    <a:prstClr val="white"/>
                  </a:solidFill>
                  <a:latin typeface="Tw Cen MT"/>
                </a:rPr>
                <a:t>.</a:t>
              </a:r>
              <a:endParaRPr lang="en-US" sz="1000" dirty="0">
                <a:solidFill>
                  <a:prstClr val="white"/>
                </a:solidFill>
                <a:latin typeface="Tw Cen MT"/>
              </a:endParaRPr>
            </a:p>
          </p:txBody>
        </p:sp>
        <p:pic>
          <p:nvPicPr>
            <p:cNvPr id="1026" name="Picture 2" descr="http://mirrors.creativecommons.org/presskit/buttons/88x31/png/by-nd.png"/>
            <p:cNvPicPr>
              <a:picLocks noChangeAspect="1" noChangeArrowheads="1"/>
            </p:cNvPicPr>
            <p:nvPr/>
          </p:nvPicPr>
          <p:blipFill>
            <a:blip r:embed="rId4" cstate="print"/>
            <a:srcRect/>
            <a:stretch>
              <a:fillRect/>
            </a:stretch>
          </p:blipFill>
          <p:spPr bwMode="auto">
            <a:xfrm>
              <a:off x="-820964" y="5493679"/>
              <a:ext cx="670991" cy="234763"/>
            </a:xfrm>
            <a:prstGeom prst="rect">
              <a:avLst/>
            </a:prstGeom>
            <a:noFill/>
          </p:spPr>
        </p:pic>
      </p:grpSp>
      <p:sp>
        <p:nvSpPr>
          <p:cNvPr id="11" name="TextBox 10"/>
          <p:cNvSpPr txBox="1"/>
          <p:nvPr/>
        </p:nvSpPr>
        <p:spPr>
          <a:xfrm>
            <a:off x="0" y="3885254"/>
            <a:ext cx="3017520" cy="2031325"/>
          </a:xfrm>
          <a:prstGeom prst="rect">
            <a:avLst/>
          </a:prstGeom>
          <a:noFill/>
        </p:spPr>
        <p:txBody>
          <a:bodyPr wrap="square" rtlCol="0">
            <a:spAutoFit/>
          </a:bodyPr>
          <a:lstStyle/>
          <a:p>
            <a:pPr defTabSz="914400"/>
            <a:r>
              <a:rPr lang="en-AU" sz="1600" dirty="0">
                <a:solidFill>
                  <a:prstClr val="white"/>
                </a:solidFill>
                <a:latin typeface="Tw Cen MT"/>
              </a:rPr>
              <a:t>Alexie Papanicolaou</a:t>
            </a:r>
          </a:p>
          <a:p>
            <a:pPr defTabSz="914400"/>
            <a:r>
              <a:rPr lang="en-AU" sz="1600" dirty="0">
                <a:solidFill>
                  <a:prstClr val="white"/>
                </a:solidFill>
                <a:latin typeface="Tw Cen MT"/>
              </a:rPr>
              <a:t>Email: </a:t>
            </a:r>
            <a:r>
              <a:rPr lang="en-AU" sz="1600" dirty="0" smtClean="0">
                <a:latin typeface="Tw Cen MT"/>
                <a:hlinkClick r:id="rId5"/>
              </a:rPr>
              <a:t>pap056@csiro.au</a:t>
            </a:r>
            <a:endParaRPr lang="en-AU" sz="1600" dirty="0" smtClean="0">
              <a:latin typeface="Tw Cen MT"/>
            </a:endParaRPr>
          </a:p>
          <a:p>
            <a:pPr defTabSz="914400"/>
            <a:endParaRPr lang="en-AU" sz="1600" dirty="0">
              <a:solidFill>
                <a:prstClr val="white"/>
              </a:solidFill>
              <a:latin typeface="Tw Cen MT"/>
            </a:endParaRPr>
          </a:p>
          <a:p>
            <a:pPr defTabSz="914400"/>
            <a:endParaRPr lang="en-AU" sz="1600" b="1" dirty="0">
              <a:solidFill>
                <a:srgbClr val="94B6D2"/>
              </a:solidFill>
              <a:latin typeface="Tw Cen MT"/>
            </a:endParaRPr>
          </a:p>
          <a:p>
            <a:pPr defTabSz="914400"/>
            <a:r>
              <a:rPr lang="en-AU" sz="1600" b="1" dirty="0">
                <a:solidFill>
                  <a:srgbClr val="94B6D2"/>
                </a:solidFill>
                <a:latin typeface="Tw Cen MT"/>
              </a:rPr>
              <a:t>CSIRO Land &amp; Water Flagship</a:t>
            </a:r>
            <a:br>
              <a:rPr lang="en-AU" sz="1600" b="1" dirty="0">
                <a:solidFill>
                  <a:srgbClr val="94B6D2"/>
                </a:solidFill>
                <a:latin typeface="Tw Cen MT"/>
              </a:rPr>
            </a:br>
            <a:r>
              <a:rPr lang="en-AU" sz="1600" b="1" dirty="0">
                <a:solidFill>
                  <a:srgbClr val="94B6D2"/>
                </a:solidFill>
                <a:latin typeface="Tw Cen MT"/>
              </a:rPr>
              <a:t>CSIRO Biosecurity Flagship</a:t>
            </a:r>
            <a:br>
              <a:rPr lang="en-AU" sz="1600" b="1" dirty="0">
                <a:solidFill>
                  <a:srgbClr val="94B6D2"/>
                </a:solidFill>
                <a:latin typeface="Tw Cen MT"/>
              </a:rPr>
            </a:br>
            <a:r>
              <a:rPr lang="en-US" sz="1000" b="1" dirty="0">
                <a:solidFill>
                  <a:prstClr val="white"/>
                </a:solidFill>
                <a:latin typeface="Tw Cen MT"/>
              </a:rPr>
              <a:t>Research in land, water, ecosystems, cities, social &amp; economic sciences, pollution, earth observation &amp; climate adaptation</a:t>
            </a:r>
            <a:endParaRPr lang="en-AU" sz="1600" b="1" dirty="0">
              <a:solidFill>
                <a:prstClr val="white"/>
              </a:solidFill>
              <a:latin typeface="Tw Cen MT"/>
            </a:endParaRPr>
          </a:p>
        </p:txBody>
      </p:sp>
      <p:sp>
        <p:nvSpPr>
          <p:cNvPr id="12" name="TextBox 11"/>
          <p:cNvSpPr txBox="1"/>
          <p:nvPr/>
        </p:nvSpPr>
        <p:spPr>
          <a:xfrm>
            <a:off x="6132840" y="3885254"/>
            <a:ext cx="2845385" cy="1723549"/>
          </a:xfrm>
          <a:prstGeom prst="rect">
            <a:avLst/>
          </a:prstGeom>
          <a:noFill/>
        </p:spPr>
        <p:txBody>
          <a:bodyPr wrap="square" rtlCol="0">
            <a:spAutoFit/>
          </a:bodyPr>
          <a:lstStyle/>
          <a:p>
            <a:pPr defTabSz="914400"/>
            <a:r>
              <a:rPr lang="en-AU" sz="1600" dirty="0" smtClean="0">
                <a:solidFill>
                  <a:prstClr val="white"/>
                </a:solidFill>
                <a:latin typeface="Tw Cen MT"/>
              </a:rPr>
              <a:t>Monica Munoz-Torres</a:t>
            </a:r>
          </a:p>
          <a:p>
            <a:pPr defTabSz="914400"/>
            <a:r>
              <a:rPr lang="en-AU" sz="1600" dirty="0" smtClean="0">
                <a:solidFill>
                  <a:prstClr val="white"/>
                </a:solidFill>
                <a:latin typeface="Tw Cen MT"/>
              </a:rPr>
              <a:t>Email: </a:t>
            </a:r>
            <a:r>
              <a:rPr lang="en-AU" sz="1600" dirty="0" smtClean="0">
                <a:solidFill>
                  <a:prstClr val="white"/>
                </a:solidFill>
                <a:latin typeface="Tw Cen MT"/>
                <a:hlinkClick r:id="rId6"/>
              </a:rPr>
              <a:t>mcmunozt@lbl.gov</a:t>
            </a:r>
            <a:endParaRPr lang="en-AU" sz="1600" dirty="0" smtClean="0">
              <a:solidFill>
                <a:prstClr val="white"/>
              </a:solidFill>
              <a:latin typeface="Tw Cen MT"/>
            </a:endParaRPr>
          </a:p>
          <a:p>
            <a:pPr defTabSz="914400"/>
            <a:endParaRPr lang="en-AU" sz="1600" dirty="0">
              <a:solidFill>
                <a:prstClr val="white"/>
              </a:solidFill>
              <a:latin typeface="Tw Cen MT"/>
            </a:endParaRPr>
          </a:p>
          <a:p>
            <a:pPr defTabSz="914400"/>
            <a:endParaRPr lang="en-AU" sz="1600" b="1" dirty="0">
              <a:solidFill>
                <a:srgbClr val="94B6D2"/>
              </a:solidFill>
              <a:latin typeface="Tw Cen MT"/>
            </a:endParaRPr>
          </a:p>
          <a:p>
            <a:pPr defTabSz="914400"/>
            <a:r>
              <a:rPr lang="en-AU" sz="1600" b="1" dirty="0" smtClean="0">
                <a:solidFill>
                  <a:srgbClr val="94B6D2"/>
                </a:solidFill>
                <a:latin typeface="Tw Cen MT"/>
              </a:rPr>
              <a:t>Lawrence Berkeley National Laboratory</a:t>
            </a:r>
          </a:p>
          <a:p>
            <a:pPr defTabSz="914400"/>
            <a:r>
              <a:rPr lang="en-US" sz="1000" b="1" dirty="0" smtClean="0">
                <a:solidFill>
                  <a:prstClr val="white"/>
                </a:solidFill>
              </a:rPr>
              <a:t>Berkeley Bioinformatics Open-Source Projects</a:t>
            </a:r>
            <a:endParaRPr lang="en-AU" sz="1000" b="1" dirty="0">
              <a:solidFill>
                <a:prstClr val="white"/>
              </a:solidFill>
              <a:latin typeface="Tw Cen MT"/>
            </a:endParaRPr>
          </a:p>
        </p:txBody>
      </p:sp>
      <p:sp>
        <p:nvSpPr>
          <p:cNvPr id="13" name="TextBox 12"/>
          <p:cNvSpPr txBox="1"/>
          <p:nvPr/>
        </p:nvSpPr>
        <p:spPr>
          <a:xfrm>
            <a:off x="2893609" y="3885254"/>
            <a:ext cx="3311573" cy="1723549"/>
          </a:xfrm>
          <a:prstGeom prst="rect">
            <a:avLst/>
          </a:prstGeom>
          <a:noFill/>
        </p:spPr>
        <p:txBody>
          <a:bodyPr wrap="square" rtlCol="0">
            <a:spAutoFit/>
          </a:bodyPr>
          <a:lstStyle/>
          <a:p>
            <a:pPr defTabSz="914400"/>
            <a:r>
              <a:rPr lang="en-AU" sz="1600" dirty="0" smtClean="0">
                <a:solidFill>
                  <a:prstClr val="white"/>
                </a:solidFill>
                <a:latin typeface="Tw Cen MT"/>
              </a:rPr>
              <a:t>Monica </a:t>
            </a:r>
            <a:r>
              <a:rPr lang="en-AU" sz="1600" dirty="0" err="1" smtClean="0">
                <a:solidFill>
                  <a:prstClr val="white"/>
                </a:solidFill>
                <a:latin typeface="Tw Cen MT"/>
              </a:rPr>
              <a:t>Poelchau</a:t>
            </a:r>
            <a:endParaRPr lang="en-AU" sz="1600" dirty="0" smtClean="0">
              <a:solidFill>
                <a:prstClr val="white"/>
              </a:solidFill>
              <a:latin typeface="Tw Cen MT"/>
            </a:endParaRPr>
          </a:p>
          <a:p>
            <a:pPr defTabSz="914400"/>
            <a:r>
              <a:rPr lang="en-AU" sz="1600" dirty="0">
                <a:solidFill>
                  <a:prstClr val="white"/>
                </a:solidFill>
              </a:rPr>
              <a:t>Email: </a:t>
            </a:r>
            <a:r>
              <a:rPr lang="en-AU" sz="1600" dirty="0" smtClean="0">
                <a:solidFill>
                  <a:prstClr val="white"/>
                </a:solidFill>
                <a:hlinkClick r:id="rId7"/>
              </a:rPr>
              <a:t>Monica.Poelchau@ars.usda.gov</a:t>
            </a:r>
            <a:endParaRPr lang="en-AU" sz="1600" dirty="0" smtClean="0">
              <a:solidFill>
                <a:prstClr val="white"/>
              </a:solidFill>
              <a:latin typeface="Tw Cen MT"/>
            </a:endParaRPr>
          </a:p>
          <a:p>
            <a:pPr defTabSz="914400"/>
            <a:endParaRPr lang="en-AU" sz="1600" dirty="0">
              <a:solidFill>
                <a:prstClr val="white"/>
              </a:solidFill>
              <a:latin typeface="Tw Cen MT"/>
            </a:endParaRPr>
          </a:p>
          <a:p>
            <a:pPr defTabSz="914400"/>
            <a:endParaRPr lang="en-AU" sz="1600" b="1" dirty="0">
              <a:solidFill>
                <a:srgbClr val="94B6D2"/>
              </a:solidFill>
              <a:latin typeface="Tw Cen MT"/>
            </a:endParaRPr>
          </a:p>
          <a:p>
            <a:pPr defTabSz="914400"/>
            <a:r>
              <a:rPr lang="en-AU" sz="1600" b="1" dirty="0" smtClean="0">
                <a:solidFill>
                  <a:srgbClr val="94B6D2"/>
                </a:solidFill>
                <a:latin typeface="Tw Cen MT"/>
              </a:rPr>
              <a:t>United States Department of Agriculture</a:t>
            </a:r>
            <a:br>
              <a:rPr lang="en-AU" sz="1600" b="1" dirty="0" smtClean="0">
                <a:solidFill>
                  <a:srgbClr val="94B6D2"/>
                </a:solidFill>
                <a:latin typeface="Tw Cen MT"/>
              </a:rPr>
            </a:br>
            <a:r>
              <a:rPr lang="en-AU" sz="1000" b="1" dirty="0" smtClean="0">
                <a:solidFill>
                  <a:srgbClr val="FFFFFF"/>
                </a:solidFill>
                <a:latin typeface="Tw Cen MT"/>
              </a:rPr>
              <a:t>National Agricultural Library</a:t>
            </a:r>
            <a:endParaRPr lang="en-AU" sz="1000" b="1" dirty="0">
              <a:solidFill>
                <a:srgbClr val="FFFFFF"/>
              </a:solidFill>
              <a:latin typeface="Tw Cen M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a:t>
            </a:r>
            <a:r>
              <a:rPr lang="en-US" dirty="0" err="1" smtClean="0"/>
              <a:t>rules</a:t>
            </a:r>
            <a:r>
              <a:rPr lang="en-US" dirty="0" smtClean="0"/>
              <a:t> </a:t>
            </a:r>
            <a:r>
              <a:rPr lang="en-US" dirty="0" err="1" smtClean="0"/>
              <a:t>rules</a:t>
            </a:r>
            <a:r>
              <a:rPr lang="en-US" dirty="0" smtClean="0"/>
              <a:t>: Functional annotation</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sz="2800" dirty="0" smtClean="0"/>
              <a:t>The Information Editor (</a:t>
            </a:r>
            <a:r>
              <a:rPr lang="en-US" sz="2800" b="1" dirty="0" smtClean="0"/>
              <a:t>optional</a:t>
            </a:r>
            <a:r>
              <a:rPr lang="en-US" sz="2800" dirty="0" smtClean="0"/>
              <a:t>)</a:t>
            </a:r>
          </a:p>
          <a:p>
            <a:r>
              <a:rPr lang="en-US" sz="2800" dirty="0" smtClean="0"/>
              <a:t>Gene Ontology IDs</a:t>
            </a:r>
          </a:p>
          <a:p>
            <a:pPr lvl="1"/>
            <a:r>
              <a:rPr lang="en-US" sz="2500" dirty="0" smtClean="0"/>
              <a:t>Assign GO IDs if you have wet- or dry- experimental</a:t>
            </a:r>
            <a:r>
              <a:rPr lang="en-US" sz="2500" b="1" dirty="0" smtClean="0"/>
              <a:t> </a:t>
            </a:r>
            <a:r>
              <a:rPr lang="en-US" sz="2500" dirty="0" smtClean="0"/>
              <a:t>evidence for them. </a:t>
            </a:r>
          </a:p>
          <a:p>
            <a:pPr lvl="0"/>
            <a:r>
              <a:rPr lang="en-US" sz="2800" dirty="0" err="1" smtClean="0"/>
              <a:t>Dbxrefs</a:t>
            </a:r>
            <a:endParaRPr lang="en-US" sz="2800" dirty="0" smtClean="0"/>
          </a:p>
          <a:p>
            <a:pPr lvl="1"/>
            <a:r>
              <a:rPr lang="en-US" sz="2500" dirty="0" smtClean="0"/>
              <a:t>Cross-references to other databases from which you have derived external evidence to support your curation.</a:t>
            </a:r>
          </a:p>
          <a:p>
            <a:pPr lvl="1"/>
            <a:r>
              <a:rPr lang="en-US" sz="2500" dirty="0" smtClean="0"/>
              <a:t>E.g. </a:t>
            </a:r>
            <a:r>
              <a:rPr lang="en-US" sz="2500" dirty="0" err="1" smtClean="0"/>
              <a:t>InterPro</a:t>
            </a:r>
            <a:r>
              <a:rPr lang="en-US" sz="2500" dirty="0" smtClean="0"/>
              <a:t> for protein domains, or </a:t>
            </a:r>
            <a:r>
              <a:rPr lang="en-US" sz="2500" dirty="0" err="1" smtClean="0"/>
              <a:t>UniProt</a:t>
            </a:r>
            <a:r>
              <a:rPr lang="en-US" sz="2500" dirty="0" smtClean="0"/>
              <a:t> for homology. Include the database name and evidence ID.</a:t>
            </a:r>
          </a:p>
          <a:p>
            <a:pPr lvl="0"/>
            <a:r>
              <a:rPr lang="en-US" sz="2800" dirty="0" err="1" smtClean="0"/>
              <a:t>PubMed</a:t>
            </a:r>
            <a:r>
              <a:rPr lang="en-US" sz="2800" dirty="0" smtClean="0"/>
              <a:t> IDs</a:t>
            </a:r>
          </a:p>
          <a:p>
            <a:pPr lvl="1"/>
            <a:r>
              <a:rPr lang="en-US" sz="2500" dirty="0" smtClean="0"/>
              <a:t>If there is any published literature in support of your curation (structural or functional assignment)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uration_community">
  <a:themeElements>
    <a:clrScheme name="Custom 5">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7F7F7F"/>
      </a:hlink>
      <a:folHlink>
        <a:srgbClr val="7F7F7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Curation_community</Template>
  <TotalTime>1090</TotalTime>
  <Words>8618</Words>
  <Application>Microsoft Office PowerPoint</Application>
  <PresentationFormat>On-screen Show (4:3)</PresentationFormat>
  <Paragraphs>566</Paragraphs>
  <Slides>87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87</vt:i4>
      </vt:variant>
    </vt:vector>
  </HeadingPairs>
  <TitlesOfParts>
    <vt:vector size="97" baseType="lpstr">
      <vt:lpstr>Arial</vt:lpstr>
      <vt:lpstr>Tw Cen MT</vt:lpstr>
      <vt:lpstr>Wingdings</vt:lpstr>
      <vt:lpstr>Wingdings 2</vt:lpstr>
      <vt:lpstr>Consolas</vt:lpstr>
      <vt:lpstr>ＭＳ Ｐゴシック</vt:lpstr>
      <vt:lpstr>Palatino Linotype</vt:lpstr>
      <vt:lpstr>Times New Roman</vt:lpstr>
      <vt:lpstr>Tahoma</vt:lpstr>
      <vt:lpstr>Curation_community</vt:lpstr>
      <vt:lpstr>Genome curation guide</vt:lpstr>
      <vt:lpstr>Outline and learning outcomes</vt:lpstr>
      <vt:lpstr>Prerequisites for curating</vt:lpstr>
      <vt:lpstr>Tasks at hand</vt:lpstr>
      <vt:lpstr>Rules rules rules: how to start</vt:lpstr>
      <vt:lpstr>Rules rules rules: Structural annotation</vt:lpstr>
      <vt:lpstr>Rules rules rules: Structural annotation</vt:lpstr>
      <vt:lpstr>Rules rules rules: Functional annotation</vt:lpstr>
      <vt:lpstr>Rules rules rules: Functional annotation</vt:lpstr>
      <vt:lpstr>Evidence codes</vt:lpstr>
      <vt:lpstr>Annotating gene structures</vt:lpstr>
      <vt:lpstr>Web Apollo</vt:lpstr>
      <vt:lpstr>General Process of Curation</vt:lpstr>
      <vt:lpstr>User navigation</vt:lpstr>
      <vt:lpstr>User navigation</vt:lpstr>
      <vt:lpstr>User navigation</vt:lpstr>
      <vt:lpstr>User navigation</vt:lpstr>
      <vt:lpstr>User navigation</vt:lpstr>
      <vt:lpstr>User navigation</vt:lpstr>
      <vt:lpstr>User navigation</vt:lpstr>
      <vt:lpstr>Jalview video</vt:lpstr>
      <vt:lpstr>User navigation</vt:lpstr>
      <vt:lpstr>User navigation</vt:lpstr>
      <vt:lpstr>Examples</vt:lpstr>
      <vt:lpstr>Simple Cases</vt:lpstr>
      <vt:lpstr>Adding exons</vt:lpstr>
      <vt:lpstr>Adding exons</vt:lpstr>
      <vt:lpstr>Adding UTRs</vt:lpstr>
      <vt:lpstr>Exon structure integrity</vt:lpstr>
      <vt:lpstr>Splice sites</vt:lpstr>
      <vt:lpstr>‘Start’ and ‘Stop’ sites</vt:lpstr>
      <vt:lpstr>‘Start’ and ‘Stop’ sites</vt:lpstr>
      <vt:lpstr>Complex Cases: Merge two gene predictions on the same scaffold</vt:lpstr>
      <vt:lpstr>Multiple tracks</vt:lpstr>
      <vt:lpstr>Complex Cases: Merge two gene predictions on different scaffolds</vt:lpstr>
      <vt:lpstr>Complex Cases: Split a gene prediction</vt:lpstr>
      <vt:lpstr>Complex Cases: Frameshifts, single-base errors, and selenocysteines</vt:lpstr>
      <vt:lpstr>Complex Cases: Frameshifts, single-base errors, and selenocysteines</vt:lpstr>
      <vt:lpstr>Completing the annotation</vt:lpstr>
      <vt:lpstr>Checklist</vt:lpstr>
      <vt:lpstr>Checklist</vt:lpstr>
      <vt:lpstr>Checklist</vt:lpstr>
      <vt:lpstr>An implementation for</vt:lpstr>
      <vt:lpstr>Evidence tracks</vt:lpstr>
      <vt:lpstr>Evidence tracks</vt:lpstr>
      <vt:lpstr>Slide 46</vt:lpstr>
      <vt:lpstr>Changing a tracks configuration</vt:lpstr>
      <vt:lpstr>Changing a tracks configuration</vt:lpstr>
      <vt:lpstr>Changing a tracks configuration</vt:lpstr>
      <vt:lpstr>Alignments</vt:lpstr>
      <vt:lpstr>Webservices: alignment</vt:lpstr>
      <vt:lpstr>Webservices: alignment</vt:lpstr>
      <vt:lpstr>Webservices: alignment</vt:lpstr>
      <vt:lpstr>Webservices: alignment</vt:lpstr>
      <vt:lpstr>Webservices: BLAST</vt:lpstr>
      <vt:lpstr>Webservices: BLAST</vt:lpstr>
      <vt:lpstr>Webservices: Signal Peptide</vt:lpstr>
      <vt:lpstr>Ok, so how do I start curating!?</vt:lpstr>
      <vt:lpstr>Just_Annotate_my_Proteins (JAMp)</vt:lpstr>
      <vt:lpstr>Just_Annotate_my_Proteins (JAMp)</vt:lpstr>
      <vt:lpstr>Just_Annotate_my_Proteins (JAMp)</vt:lpstr>
      <vt:lpstr>Just_Annotate_my_Proteins (JAMp)</vt:lpstr>
      <vt:lpstr>Just_Annotate_my_Proteins (JAMp)</vt:lpstr>
      <vt:lpstr>Just_Annotate_my_Proteins (JAMp)</vt:lpstr>
      <vt:lpstr>Slide 65</vt:lpstr>
      <vt:lpstr>Just_Annotate_my_Proteins (JAMp)</vt:lpstr>
      <vt:lpstr>Just_Annotate_my_Proteins (JAMp)</vt:lpstr>
      <vt:lpstr>Just_Annotate_my_Proteins (JAMp)</vt:lpstr>
      <vt:lpstr>Just_Annotate_my_Proteins (JAMp)</vt:lpstr>
      <vt:lpstr>Just_Annotate_my_Proteins (JAMp)</vt:lpstr>
      <vt:lpstr>Just_Annotate_my_Proteins (JAMp)</vt:lpstr>
      <vt:lpstr>Just_Annotate_my_Proteins (JAMp)</vt:lpstr>
      <vt:lpstr>Just_Annotate_my_Proteins (JAMp)</vt:lpstr>
      <vt:lpstr>Just_Annotate_my_Proteins (JAMp)</vt:lpstr>
      <vt:lpstr>Just_Annotate_my_Proteins (JAMp)</vt:lpstr>
      <vt:lpstr>Just_Annotate_my_Proteins (JAMp)</vt:lpstr>
      <vt:lpstr>CYP450</vt:lpstr>
      <vt:lpstr>CYP450</vt:lpstr>
      <vt:lpstr>CYP450</vt:lpstr>
      <vt:lpstr>Expression</vt:lpstr>
      <vt:lpstr>Expression</vt:lpstr>
      <vt:lpstr>Expression</vt:lpstr>
      <vt:lpstr>Expression</vt:lpstr>
      <vt:lpstr>Expression</vt:lpstr>
      <vt:lpstr>Slide 85</vt:lpstr>
      <vt:lpstr>Slide 86</vt:lpstr>
      <vt:lpstr>Thank you now let’s go make the best annotated insect genome!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Papanicolaou, Alexie (L&amp;W, Black Mountain)</dc:creator>
  <cp:lastModifiedBy>Papanicolaou, Alexie (CES, Black Mountain)</cp:lastModifiedBy>
  <cp:revision>80</cp:revision>
  <dcterms:created xsi:type="dcterms:W3CDTF">2014-07-03T02:15:30Z</dcterms:created>
  <dcterms:modified xsi:type="dcterms:W3CDTF">2014-07-10T02:31:07Z</dcterms:modified>
</cp:coreProperties>
</file>