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3" r:id="rId2"/>
  </p:sldMasterIdLst>
  <p:notesMasterIdLst>
    <p:notesMasterId r:id="rId65"/>
  </p:notesMasterIdLst>
  <p:handoutMasterIdLst>
    <p:handoutMasterId r:id="rId66"/>
  </p:handoutMasterIdLst>
  <p:sldIdLst>
    <p:sldId id="316" r:id="rId3"/>
    <p:sldId id="334" r:id="rId4"/>
    <p:sldId id="257" r:id="rId5"/>
    <p:sldId id="258" r:id="rId6"/>
    <p:sldId id="318" r:id="rId7"/>
    <p:sldId id="323" r:id="rId8"/>
    <p:sldId id="324" r:id="rId9"/>
    <p:sldId id="315" r:id="rId10"/>
    <p:sldId id="259" r:id="rId11"/>
    <p:sldId id="260" r:id="rId12"/>
    <p:sldId id="261" r:id="rId13"/>
    <p:sldId id="287" r:id="rId14"/>
    <p:sldId id="317" r:id="rId15"/>
    <p:sldId id="262" r:id="rId16"/>
    <p:sldId id="263" r:id="rId17"/>
    <p:sldId id="264" r:id="rId18"/>
    <p:sldId id="266" r:id="rId19"/>
    <p:sldId id="265" r:id="rId20"/>
    <p:sldId id="267" r:id="rId21"/>
    <p:sldId id="268" r:id="rId22"/>
    <p:sldId id="330" r:id="rId23"/>
    <p:sldId id="281" r:id="rId24"/>
    <p:sldId id="282" r:id="rId25"/>
    <p:sldId id="327" r:id="rId26"/>
    <p:sldId id="279" r:id="rId27"/>
    <p:sldId id="328" r:id="rId28"/>
    <p:sldId id="325" r:id="rId29"/>
    <p:sldId id="272" r:id="rId30"/>
    <p:sldId id="271" r:id="rId31"/>
    <p:sldId id="289" r:id="rId32"/>
    <p:sldId id="291" r:id="rId33"/>
    <p:sldId id="292" r:id="rId34"/>
    <p:sldId id="314" r:id="rId35"/>
    <p:sldId id="275" r:id="rId36"/>
    <p:sldId id="276" r:id="rId37"/>
    <p:sldId id="277" r:id="rId38"/>
    <p:sldId id="295" r:id="rId39"/>
    <p:sldId id="329" r:id="rId40"/>
    <p:sldId id="301" r:id="rId41"/>
    <p:sldId id="302" r:id="rId42"/>
    <p:sldId id="319" r:id="rId43"/>
    <p:sldId id="303" r:id="rId44"/>
    <p:sldId id="304" r:id="rId45"/>
    <p:sldId id="320" r:id="rId46"/>
    <p:sldId id="273" r:id="rId47"/>
    <p:sldId id="321" r:id="rId48"/>
    <p:sldId id="305" r:id="rId49"/>
    <p:sldId id="306" r:id="rId50"/>
    <p:sldId id="322" r:id="rId51"/>
    <p:sldId id="326" r:id="rId52"/>
    <p:sldId id="307" r:id="rId53"/>
    <p:sldId id="309" r:id="rId54"/>
    <p:sldId id="274" r:id="rId55"/>
    <p:sldId id="310" r:id="rId56"/>
    <p:sldId id="311" r:id="rId57"/>
    <p:sldId id="312" r:id="rId58"/>
    <p:sldId id="280" r:id="rId59"/>
    <p:sldId id="331" r:id="rId60"/>
    <p:sldId id="332" r:id="rId61"/>
    <p:sldId id="333" r:id="rId62"/>
    <p:sldId id="278" r:id="rId63"/>
    <p:sldId id="285"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02F40"/>
    <a:srgbClr val="1EFF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93768" autoAdjust="0"/>
  </p:normalViewPr>
  <p:slideViewPr>
    <p:cSldViewPr snapToGrid="0" snapToObjects="1">
      <p:cViewPr varScale="1">
        <p:scale>
          <a:sx n="77" d="100"/>
          <a:sy n="77" d="100"/>
        </p:scale>
        <p:origin x="-112" y="-920"/>
      </p:cViewPr>
      <p:guideLst>
        <p:guide orient="horz" pos="2160"/>
        <p:guide pos="2880"/>
      </p:guideLst>
    </p:cSldViewPr>
  </p:slideViewPr>
  <p:outlineViewPr>
    <p:cViewPr>
      <p:scale>
        <a:sx n="33" d="100"/>
        <a:sy n="33" d="100"/>
      </p:scale>
      <p:origin x="0" y="20256"/>
    </p:cViewPr>
  </p:outlineViewPr>
  <p:notesTextViewPr>
    <p:cViewPr>
      <p:scale>
        <a:sx n="100" d="100"/>
        <a:sy n="100" d="100"/>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notesMaster" Target="notesMasters/notesMaster1.xml"/><Relationship Id="rId66" Type="http://schemas.openxmlformats.org/officeDocument/2006/relationships/handoutMaster" Target="handoutMasters/handout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7BD5F8-A3F2-7E4B-A247-B1B8163055F8}" type="datetimeFigureOut">
              <a:rPr lang="en-US" smtClean="0"/>
              <a:t>6/17/14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423B475-A798-0948-9C93-C66DF36A1611}" type="slidenum">
              <a:rPr lang="en-US" smtClean="0"/>
              <a:t>‹#›</a:t>
            </a:fld>
            <a:endParaRPr lang="en-US"/>
          </a:p>
        </p:txBody>
      </p:sp>
    </p:spTree>
    <p:extLst>
      <p:ext uri="{BB962C8B-B14F-4D97-AF65-F5344CB8AC3E}">
        <p14:creationId xmlns:p14="http://schemas.microsoft.com/office/powerpoint/2010/main" val="1502439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53C85B-9EDB-2B40-83F0-E2C4B6890294}" type="datetimeFigureOut">
              <a:rPr lang="en-US" smtClean="0"/>
              <a:t>6/17/14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AB94BF-6573-2040-A8AD-AEB4C0B844BA}" type="slidenum">
              <a:rPr lang="en-US" smtClean="0"/>
              <a:t>‹#›</a:t>
            </a:fld>
            <a:endParaRPr lang="en-US"/>
          </a:p>
        </p:txBody>
      </p:sp>
    </p:spTree>
    <p:extLst>
      <p:ext uri="{BB962C8B-B14F-4D97-AF65-F5344CB8AC3E}">
        <p14:creationId xmlns:p14="http://schemas.microsoft.com/office/powerpoint/2010/main" val="11228075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81A2BB8-5035-C34B-8450-C8E49FDBD445}" type="slidenum">
              <a:rPr lang="en-US" sz="800">
                <a:solidFill>
                  <a:srgbClr val="000000"/>
                </a:solidFill>
              </a:rPr>
              <a:pPr/>
              <a:t>1</a:t>
            </a:fld>
            <a:endParaRPr lang="en-US" sz="8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74813825-BD57-364B-9772-0CCB5FC5A0FE}" type="slidenum">
              <a:rPr lang="en-US" smtClean="0">
                <a:solidFill>
                  <a:prstClr val="black"/>
                </a:solidFill>
                <a:latin typeface="Calibri"/>
              </a:rPr>
              <a:pPr/>
              <a:t>35</a:t>
            </a:fld>
            <a:endParaRPr lang="en-US">
              <a:solidFill>
                <a:prstClr val="black"/>
              </a:solidFill>
              <a:latin typeface="Calibri"/>
            </a:endParaRPr>
          </a:p>
        </p:txBody>
      </p:sp>
    </p:spTree>
    <p:extLst>
      <p:ext uri="{BB962C8B-B14F-4D97-AF65-F5344CB8AC3E}">
        <p14:creationId xmlns:p14="http://schemas.microsoft.com/office/powerpoint/2010/main" val="1057564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74813825-BD57-364B-9772-0CCB5FC5A0FE}" type="slidenum">
              <a:rPr lang="en-US" smtClean="0">
                <a:solidFill>
                  <a:prstClr val="black"/>
                </a:solidFill>
                <a:latin typeface="Calibri"/>
              </a:rPr>
              <a:pPr/>
              <a:t>36</a:t>
            </a:fld>
            <a:endParaRPr lang="en-US">
              <a:solidFill>
                <a:prstClr val="black"/>
              </a:solidFill>
              <a:latin typeface="Calibri"/>
            </a:endParaRPr>
          </a:p>
        </p:txBody>
      </p:sp>
    </p:spTree>
    <p:extLst>
      <p:ext uri="{BB962C8B-B14F-4D97-AF65-F5344CB8AC3E}">
        <p14:creationId xmlns:p14="http://schemas.microsoft.com/office/powerpoint/2010/main" val="1057564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81A2BB8-5035-C34B-8450-C8E49FDBD445}" type="slidenum">
              <a:rPr lang="en-US" sz="800">
                <a:solidFill>
                  <a:srgbClr val="000000"/>
                </a:solidFill>
              </a:rPr>
              <a:pPr/>
              <a:t>38</a:t>
            </a:fld>
            <a:endParaRPr lang="en-US" sz="80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74813825-BD57-364B-9772-0CCB5FC5A0FE}" type="slidenum">
              <a:rPr lang="en-US" smtClean="0">
                <a:solidFill>
                  <a:prstClr val="black"/>
                </a:solidFill>
                <a:latin typeface="Calibri"/>
              </a:rPr>
              <a:pPr/>
              <a:t>45</a:t>
            </a:fld>
            <a:endParaRPr lang="en-US">
              <a:solidFill>
                <a:prstClr val="black"/>
              </a:solidFill>
              <a:latin typeface="Calibri"/>
            </a:endParaRPr>
          </a:p>
        </p:txBody>
      </p:sp>
    </p:spTree>
    <p:extLst>
      <p:ext uri="{BB962C8B-B14F-4D97-AF65-F5344CB8AC3E}">
        <p14:creationId xmlns:p14="http://schemas.microsoft.com/office/powerpoint/2010/main" val="1490573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13825-BD57-364B-9772-0CCB5FC5A0FE}" type="slidenum">
              <a:rPr lang="en-US" smtClean="0">
                <a:solidFill>
                  <a:prstClr val="black"/>
                </a:solidFill>
                <a:latin typeface="Calibri"/>
              </a:rPr>
              <a:pPr/>
              <a:t>53</a:t>
            </a:fld>
            <a:endParaRPr lang="en-US">
              <a:solidFill>
                <a:prstClr val="black"/>
              </a:solidFill>
              <a:latin typeface="Calibri"/>
            </a:endParaRPr>
          </a:p>
        </p:txBody>
      </p:sp>
    </p:spTree>
    <p:extLst>
      <p:ext uri="{BB962C8B-B14F-4D97-AF65-F5344CB8AC3E}">
        <p14:creationId xmlns:p14="http://schemas.microsoft.com/office/powerpoint/2010/main" val="1490573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81A2BB8-5035-C34B-8450-C8E49FDBD445}" type="slidenum">
              <a:rPr lang="en-US" sz="800">
                <a:solidFill>
                  <a:srgbClr val="000000"/>
                </a:solidFill>
              </a:rPr>
              <a:pPr/>
              <a:t>59</a:t>
            </a:fld>
            <a:endParaRPr lang="en-US" sz="80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a:t>
            </a:r>
            <a:endParaRPr lang="en-US" dirty="0"/>
          </a:p>
        </p:txBody>
      </p:sp>
      <p:sp>
        <p:nvSpPr>
          <p:cNvPr id="4" name="Slide Number Placeholder 3"/>
          <p:cNvSpPr>
            <a:spLocks noGrp="1"/>
          </p:cNvSpPr>
          <p:nvPr>
            <p:ph type="sldNum" sz="quarter" idx="10"/>
          </p:nvPr>
        </p:nvSpPr>
        <p:spPr/>
        <p:txBody>
          <a:bodyPr/>
          <a:lstStyle/>
          <a:p>
            <a:pPr>
              <a:defRPr/>
            </a:pPr>
            <a:fld id="{12CF690D-BB4D-C342-9DCF-0EDAC80DC477}" type="slidenum">
              <a:rPr lang="en-US" smtClean="0">
                <a:solidFill>
                  <a:srgbClr val="000000"/>
                </a:solidFill>
              </a:rPr>
              <a:pPr>
                <a:defRPr/>
              </a:pPr>
              <a:t>62</a:t>
            </a:fld>
            <a:endParaRPr lang="en-US" dirty="0">
              <a:solidFill>
                <a:srgbClr val="000000"/>
              </a:solidFill>
            </a:endParaRPr>
          </a:p>
        </p:txBody>
      </p:sp>
    </p:spTree>
    <p:extLst>
      <p:ext uri="{BB962C8B-B14F-4D97-AF65-F5344CB8AC3E}">
        <p14:creationId xmlns:p14="http://schemas.microsoft.com/office/powerpoint/2010/main" val="2061169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81A2BB8-5035-C34B-8450-C8E49FDBD445}" type="slidenum">
              <a:rPr lang="en-US" sz="800">
                <a:solidFill>
                  <a:srgbClr val="000000"/>
                </a:solidFill>
              </a:rPr>
              <a:pPr/>
              <a:t>2</a:t>
            </a:fld>
            <a:endParaRPr lang="en-US" sz="8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81A2BB8-5035-C34B-8450-C8E49FDBD445}" type="slidenum">
              <a:rPr lang="en-US" sz="800">
                <a:solidFill>
                  <a:srgbClr val="000000"/>
                </a:solidFill>
              </a:rPr>
              <a:pPr/>
              <a:t>8</a:t>
            </a:fld>
            <a:endParaRPr lang="en-US" sz="8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43C6051-9B5D-744A-9977-5F8B489B78C8}" type="slidenum">
              <a:rPr lang="en-US" sz="1200">
                <a:solidFill>
                  <a:srgbClr val="000000"/>
                </a:solidFill>
              </a:rPr>
              <a:pPr/>
              <a:t>9</a:t>
            </a:fld>
            <a:endParaRPr lang="en-US" sz="1200" dirty="0">
              <a:solidFill>
                <a:srgbClr val="000000"/>
              </a:solidFill>
            </a:endParaRPr>
          </a:p>
        </p:txBody>
      </p:sp>
      <p:sp>
        <p:nvSpPr>
          <p:cNvPr id="16386" name="Slide Image Placeholder 1"/>
          <p:cNvSpPr>
            <a:spLocks noGrp="1" noRot="1" noChangeAspect="1"/>
          </p:cNvSpPr>
          <p:nvPr>
            <p:ph type="sldImg"/>
          </p:nvPr>
        </p:nvSpPr>
        <p:spPr>
          <a:ln/>
        </p:spPr>
      </p:sp>
      <p:sp>
        <p:nvSpPr>
          <p:cNvPr id="16387" name="Notes Placeholder 2"/>
          <p:cNvSpPr>
            <a:spLocks noGrp="1"/>
          </p:cNvSpPr>
          <p:nvPr>
            <p:ph type="body" idx="1"/>
          </p:nvPr>
        </p:nvSpPr>
        <p:spPr>
          <a:xfrm>
            <a:off x="685800" y="4343400"/>
            <a:ext cx="5486400" cy="4114800"/>
          </a:xfrm>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defTabSz="457200" eaLnBrk="1" hangingPunct="1">
              <a:spcBef>
                <a:spcPct val="0"/>
              </a:spcBef>
            </a:pPr>
            <a:endParaRPr lang="en-US" dirty="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Take Home Message:</a:t>
            </a:r>
          </a:p>
          <a:p>
            <a:pPr marL="228600" indent="-228600">
              <a:buAutoNum type="arabicParenR"/>
            </a:pPr>
            <a:r>
              <a:rPr lang="en-US" baseline="0" dirty="0" smtClean="0"/>
              <a:t>Annotators can upload their own data. </a:t>
            </a:r>
          </a:p>
          <a:p>
            <a:pPr marL="228600" indent="-228600">
              <a:buAutoNum type="arabicParenR"/>
            </a:pPr>
            <a:r>
              <a:rPr lang="en-US" baseline="0" dirty="0" smtClean="0"/>
              <a:t>Data Sources: Analysis Pipelines can process BAM, BED, </a:t>
            </a:r>
            <a:r>
              <a:rPr lang="en-US" baseline="0" dirty="0" err="1" smtClean="0"/>
              <a:t>BigWig</a:t>
            </a:r>
            <a:r>
              <a:rPr lang="en-US" baseline="0" dirty="0" smtClean="0"/>
              <a:t>, GFF3, and MAKER output without “much” massaging.</a:t>
            </a:r>
          </a:p>
          <a:p>
            <a:pPr marL="228600" indent="-228600">
              <a:buAutoNum type="arabicParenR"/>
            </a:pPr>
            <a:r>
              <a:rPr lang="en-US" baseline="0" dirty="0" smtClean="0"/>
              <a:t>Data Repositories: </a:t>
            </a:r>
          </a:p>
          <a:p>
            <a:r>
              <a:rPr lang="en-US" baseline="0" dirty="0" smtClean="0"/>
              <a:t>INNOVATION: Trellis</a:t>
            </a:r>
            <a:r>
              <a:rPr lang="en-US" baseline="0" dirty="0" smtClean="0">
                <a:sym typeface="Wingdings"/>
              </a:rPr>
              <a:t> A data broker with plug-in architecture for both output formats and back-end data stores.</a:t>
            </a:r>
          </a:p>
          <a:p>
            <a:r>
              <a:rPr lang="en-US" baseline="0" dirty="0" smtClean="0"/>
              <a:t>On the back-end we implemented 3 plug-ins for:</a:t>
            </a:r>
          </a:p>
          <a:p>
            <a:r>
              <a:rPr lang="en-US" baseline="0" dirty="0" smtClean="0"/>
              <a:t>- UCSC MySQL genome database</a:t>
            </a:r>
          </a:p>
          <a:p>
            <a:r>
              <a:rPr lang="en-US" baseline="0" dirty="0" smtClean="0"/>
              <a:t>- </a:t>
            </a:r>
            <a:r>
              <a:rPr lang="en-US" baseline="0" dirty="0" err="1" smtClean="0"/>
              <a:t>Chado</a:t>
            </a:r>
            <a:endParaRPr lang="en-US" baseline="0" dirty="0" smtClean="0"/>
          </a:p>
          <a:p>
            <a:pPr marL="0" indent="0">
              <a:buFontTx/>
              <a:buNone/>
            </a:pPr>
            <a:r>
              <a:rPr lang="en-US" baseline="0" dirty="0" smtClean="0"/>
              <a:t>- DAS servers (e.g.: </a:t>
            </a:r>
            <a:r>
              <a:rPr lang="en-US" baseline="0" dirty="0" err="1" smtClean="0"/>
              <a:t>Ensembl</a:t>
            </a:r>
            <a:r>
              <a:rPr lang="en-US" baseline="0" dirty="0" smtClean="0"/>
              <a:t>)</a:t>
            </a:r>
          </a:p>
        </p:txBody>
      </p:sp>
      <p:sp>
        <p:nvSpPr>
          <p:cNvPr id="4" name="Slide Number Placeholder 3"/>
          <p:cNvSpPr>
            <a:spLocks noGrp="1"/>
          </p:cNvSpPr>
          <p:nvPr>
            <p:ph type="sldNum" sz="quarter" idx="10"/>
          </p:nvPr>
        </p:nvSpPr>
        <p:spPr/>
        <p:txBody>
          <a:bodyPr/>
          <a:lstStyle/>
          <a:p>
            <a:fld id="{74813825-BD57-364B-9772-0CCB5FC5A0FE}" type="slidenum">
              <a:rPr lang="en-US" smtClean="0">
                <a:solidFill>
                  <a:prstClr val="black"/>
                </a:solidFill>
                <a:latin typeface="Calibri"/>
              </a:rPr>
              <a:pPr/>
              <a:t>13</a:t>
            </a:fld>
            <a:endParaRPr lang="en-US" dirty="0">
              <a:solidFill>
                <a:prstClr val="black"/>
              </a:solidFill>
              <a:latin typeface="Calibri"/>
            </a:endParaRPr>
          </a:p>
        </p:txBody>
      </p:sp>
    </p:spTree>
    <p:extLst>
      <p:ext uri="{BB962C8B-B14F-4D97-AF65-F5344CB8AC3E}">
        <p14:creationId xmlns:p14="http://schemas.microsoft.com/office/powerpoint/2010/main" val="1366219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44C5B10-73D6-654E-846D-14912F2D22A7}" type="slidenum">
              <a:rPr lang="en-US" sz="800"/>
              <a:pPr/>
              <a:t>26</a:t>
            </a:fld>
            <a:endParaRPr lang="en-US" sz="8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13825-BD57-364B-9772-0CCB5FC5A0FE}" type="slidenum">
              <a:rPr lang="en-US" smtClean="0">
                <a:solidFill>
                  <a:prstClr val="black"/>
                </a:solidFill>
                <a:latin typeface="Calibri"/>
              </a:rPr>
              <a:pPr/>
              <a:t>27</a:t>
            </a:fld>
            <a:endParaRPr lang="en-US">
              <a:solidFill>
                <a:prstClr val="black"/>
              </a:solidFill>
              <a:latin typeface="Calibri"/>
            </a:endParaRPr>
          </a:p>
        </p:txBody>
      </p:sp>
    </p:spTree>
    <p:extLst>
      <p:ext uri="{BB962C8B-B14F-4D97-AF65-F5344CB8AC3E}">
        <p14:creationId xmlns:p14="http://schemas.microsoft.com/office/powerpoint/2010/main" val="1490573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13825-BD57-364B-9772-0CCB5FC5A0FE}" type="slidenum">
              <a:rPr lang="en-US" smtClean="0">
                <a:solidFill>
                  <a:prstClr val="black"/>
                </a:solidFill>
                <a:latin typeface="Calibri"/>
              </a:rPr>
              <a:pPr/>
              <a:t>28</a:t>
            </a:fld>
            <a:endParaRPr lang="en-US">
              <a:solidFill>
                <a:prstClr val="black"/>
              </a:solidFill>
              <a:latin typeface="Calibri"/>
            </a:endParaRPr>
          </a:p>
        </p:txBody>
      </p:sp>
    </p:spTree>
    <p:extLst>
      <p:ext uri="{BB962C8B-B14F-4D97-AF65-F5344CB8AC3E}">
        <p14:creationId xmlns:p14="http://schemas.microsoft.com/office/powerpoint/2010/main" val="1490573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74813825-BD57-364B-9772-0CCB5FC5A0FE}" type="slidenum">
              <a:rPr lang="en-US" smtClean="0">
                <a:solidFill>
                  <a:prstClr val="black"/>
                </a:solidFill>
                <a:latin typeface="Calibri"/>
              </a:rPr>
              <a:pPr/>
              <a:t>34</a:t>
            </a:fld>
            <a:endParaRPr lang="en-US">
              <a:solidFill>
                <a:prstClr val="black"/>
              </a:solidFill>
              <a:latin typeface="Calibri"/>
            </a:endParaRPr>
          </a:p>
        </p:txBody>
      </p:sp>
    </p:spTree>
    <p:extLst>
      <p:ext uri="{BB962C8B-B14F-4D97-AF65-F5344CB8AC3E}">
        <p14:creationId xmlns:p14="http://schemas.microsoft.com/office/powerpoint/2010/main" val="1057564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 Id="rId3"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4" descr="XBD200302-00063-02.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auto">
          <a:xfrm>
            <a:off x="0" y="1066800"/>
            <a:ext cx="9144000" cy="5791200"/>
          </a:xfrm>
          <a:prstGeom prst="rect">
            <a:avLst/>
          </a:prstGeom>
          <a:solidFill>
            <a:srgbClr val="376092">
              <a:alpha val="9097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lang="en-US" dirty="0">
              <a:solidFill>
                <a:srgbClr val="000000"/>
              </a:solidFill>
              <a:latin typeface="Arial" charset="0"/>
              <a:ea typeface="ＭＳ Ｐゴシック" charset="0"/>
              <a:cs typeface="ＭＳ Ｐゴシック" charset="0"/>
            </a:endParaRPr>
          </a:p>
        </p:txBody>
      </p:sp>
      <p:sp>
        <p:nvSpPr>
          <p:cNvPr id="6" name="Rectangle 1031"/>
          <p:cNvSpPr>
            <a:spLocks noChangeArrowheads="1"/>
          </p:cNvSpPr>
          <p:nvPr/>
        </p:nvSpPr>
        <p:spPr bwMode="auto">
          <a:xfrm>
            <a:off x="0" y="0"/>
            <a:ext cx="9144000" cy="106680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dirty="0">
              <a:solidFill>
                <a:srgbClr val="000000"/>
              </a:solidFill>
              <a:latin typeface="Arial" charset="0"/>
              <a:ea typeface="ＭＳ Ｐゴシック" charset="0"/>
              <a:cs typeface="ＭＳ Ｐゴシック" charset="0"/>
            </a:endParaRPr>
          </a:p>
        </p:txBody>
      </p:sp>
      <p:pic>
        <p:nvPicPr>
          <p:cNvPr id="7" name="Picture 7" descr="LBNL_Banner.psd"/>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4450"/>
            <a:ext cx="91440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87928" y="2130425"/>
            <a:ext cx="7070271" cy="1470025"/>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599" y="3886200"/>
            <a:ext cx="7082971" cy="1752600"/>
          </a:xfrm>
          <a:prstGeom prst="rect">
            <a:avLst/>
          </a:prstGeom>
        </p:spPr>
        <p:txBody>
          <a:bodyPr/>
          <a:lstStyle>
            <a:lvl1pPr marL="0" indent="0" algn="l">
              <a:buNone/>
              <a:defRPr sz="2400" b="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417305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1268413"/>
            <a:ext cx="8461375" cy="4572855"/>
          </a:xfrm>
          <a:prstGeom prst="rect">
            <a:avLst/>
          </a:prstGeom>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Footer Placeholder 4"/>
          <p:cNvSpPr>
            <a:spLocks noGrp="1"/>
          </p:cNvSpPr>
          <p:nvPr>
            <p:ph type="ftr" sz="quarter" idx="11"/>
          </p:nvPr>
        </p:nvSpPr>
        <p:spPr/>
        <p:txBody>
          <a:bodyPr/>
          <a:lstStyle/>
          <a:p>
            <a:r>
              <a:rPr lang="en-AU" smtClean="0"/>
              <a:t>Curation with Web Apollo | Alisha Anderson &amp; Alexie Papanicolaou</a:t>
            </a:r>
            <a:endParaRPr lang="en-AU" dirty="0"/>
          </a:p>
        </p:txBody>
      </p:sp>
      <p:sp>
        <p:nvSpPr>
          <p:cNvPr id="6" name="Text Placeholder 7"/>
          <p:cNvSpPr>
            <a:spLocks noGrp="1"/>
          </p:cNvSpPr>
          <p:nvPr>
            <p:ph type="body" sz="quarter" idx="13" hasCustomPrompt="1"/>
          </p:nvPr>
        </p:nvSpPr>
        <p:spPr>
          <a:xfrm>
            <a:off x="360363" y="270000"/>
            <a:ext cx="8460000" cy="853200"/>
          </a:xfrm>
          <a:prstGeom prst="rect">
            <a:avLst/>
          </a:prstGeom>
        </p:spPr>
        <p:txBody>
          <a:bodyPr>
            <a:normAutofit/>
          </a:bodyPr>
          <a:lstStyle>
            <a:lvl1pPr marL="0" indent="0">
              <a:lnSpc>
                <a:spcPct val="100000"/>
              </a:lnSpc>
              <a:spcBef>
                <a:spcPts val="0"/>
              </a:spcBef>
              <a:spcAft>
                <a:spcPts val="300"/>
              </a:spcAft>
              <a:buNone/>
              <a:defRPr sz="3200" b="1">
                <a:solidFill>
                  <a:schemeClr val="accent2"/>
                </a:solidFill>
              </a:defRPr>
            </a:lvl1pPr>
            <a:lvl2pPr marL="0" indent="0">
              <a:lnSpc>
                <a:spcPct val="80000"/>
              </a:lnSpc>
              <a:spcBef>
                <a:spcPts val="0"/>
              </a:spcBef>
              <a:buNone/>
              <a:defRPr sz="2200" b="1">
                <a:solidFill>
                  <a:schemeClr val="accent1">
                    <a:lumMod val="75000"/>
                  </a:schemeClr>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smtClean="0"/>
              <a:t>Click to edit Master title style</a:t>
            </a:r>
          </a:p>
          <a:p>
            <a:pPr lvl="1"/>
            <a:r>
              <a:rPr lang="en-US" dirty="0" smtClean="0"/>
              <a:t>Second level</a:t>
            </a:r>
          </a:p>
        </p:txBody>
      </p:sp>
      <p:sp>
        <p:nvSpPr>
          <p:cNvPr id="8"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smtClean="0"/>
              <a:t> |</a:t>
            </a:r>
            <a:endParaRPr lang="en-AU" dirty="0"/>
          </a:p>
        </p:txBody>
      </p:sp>
    </p:spTree>
    <p:extLst>
      <p:ext uri="{BB962C8B-B14F-4D97-AF65-F5344CB8AC3E}">
        <p14:creationId xmlns:p14="http://schemas.microsoft.com/office/powerpoint/2010/main" val="359831217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4" descr="XBD200302-00063-02.jpg"/>
          <p:cNvPicPr>
            <a:picLocks noChangeAspect="1"/>
          </p:cNvPicPr>
          <p:nvPr userDrawn="1"/>
        </p:nvPicPr>
        <p:blipFill>
          <a:blip r:embed="rId2">
            <a:extLst>
              <a:ext uri="{28A0092B-C50C-407E-A947-70E740481C1C}">
                <a14:useLocalDpi xmlns:a14="http://schemas.microsoft.com/office/drawing/2010/main" val="0"/>
              </a:ext>
            </a:extLst>
          </a:blip>
          <a:srcRect l="3206" t="26352" r="66402" b="1721"/>
          <a:stretch>
            <a:fillRect/>
          </a:stretch>
        </p:blipFill>
        <p:spPr bwMode="auto">
          <a:xfrm>
            <a:off x="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userDrawn="1"/>
        </p:nvSpPr>
        <p:spPr bwMode="auto">
          <a:xfrm>
            <a:off x="0" y="1066800"/>
            <a:ext cx="9144000" cy="5791200"/>
          </a:xfrm>
          <a:prstGeom prst="rect">
            <a:avLst/>
          </a:prstGeom>
          <a:solidFill>
            <a:srgbClr val="376092">
              <a:alpha val="90979"/>
            </a:srgbClr>
          </a:solidFill>
          <a:ln w="9525">
            <a:noFill/>
            <a:miter lim="800000"/>
            <a:headEnd/>
            <a:tailEnd/>
          </a:ln>
        </p:spPr>
        <p:txBody>
          <a:bodyPr wrap="none" anchor="ctr"/>
          <a:lstStyle/>
          <a:p>
            <a:pPr algn="ctr" defTabSz="914400" fontAlgn="base">
              <a:spcBef>
                <a:spcPct val="0"/>
              </a:spcBef>
              <a:spcAft>
                <a:spcPct val="0"/>
              </a:spcAft>
              <a:defRPr/>
            </a:pPr>
            <a:endParaRPr lang="en-US">
              <a:solidFill>
                <a:srgbClr val="000000"/>
              </a:solidFill>
              <a:latin typeface="Arial" pitchFamily="-109" charset="0"/>
              <a:ea typeface="ＭＳ Ｐゴシック" pitchFamily="-109" charset="-128"/>
              <a:cs typeface="ＭＳ Ｐゴシック" pitchFamily="-109" charset="-128"/>
            </a:endParaRPr>
          </a:p>
        </p:txBody>
      </p:sp>
      <p:sp>
        <p:nvSpPr>
          <p:cNvPr id="6" name="Rectangle 1031"/>
          <p:cNvSpPr>
            <a:spLocks noChangeArrowheads="1"/>
          </p:cNvSpPr>
          <p:nvPr userDrawn="1"/>
        </p:nvSpPr>
        <p:spPr bwMode="auto">
          <a:xfrm>
            <a:off x="0" y="0"/>
            <a:ext cx="9144000" cy="1066800"/>
          </a:xfrm>
          <a:prstGeom prst="rect">
            <a:avLst/>
          </a:prstGeom>
          <a:solidFill>
            <a:srgbClr val="003366"/>
          </a:solidFill>
          <a:ln w="9525">
            <a:noFill/>
            <a:miter lim="800000"/>
            <a:headEnd/>
            <a:tailEnd/>
          </a:ln>
        </p:spPr>
        <p:txBody>
          <a:bodyPr wrap="none" anchor="ctr"/>
          <a:lstStyle/>
          <a:p>
            <a:pPr defTabSz="914400" eaLnBrk="0" fontAlgn="base" hangingPunct="0">
              <a:spcBef>
                <a:spcPct val="0"/>
              </a:spcBef>
              <a:spcAft>
                <a:spcPct val="0"/>
              </a:spcAft>
              <a:defRPr/>
            </a:pPr>
            <a:endParaRPr lang="en-US" sz="2400">
              <a:solidFill>
                <a:srgbClr val="000000"/>
              </a:solidFill>
              <a:latin typeface="Arial" pitchFamily="-109" charset="0"/>
              <a:ea typeface="ＭＳ Ｐゴシック" pitchFamily="-109" charset="-128"/>
              <a:cs typeface="ＭＳ Ｐゴシック" pitchFamily="-109" charset="-128"/>
            </a:endParaRPr>
          </a:p>
        </p:txBody>
      </p:sp>
      <p:pic>
        <p:nvPicPr>
          <p:cNvPr id="7" name="Picture 7" descr="LBNL_Banner.psd"/>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4450"/>
            <a:ext cx="91440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87928" y="2130425"/>
            <a:ext cx="7070271" cy="1470025"/>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599" y="3886200"/>
            <a:ext cx="7082971" cy="1752600"/>
          </a:xfrm>
          <a:prstGeom prst="rect">
            <a:avLst/>
          </a:prstGeom>
        </p:spPr>
        <p:txBody>
          <a:bodyPr/>
          <a:lstStyle>
            <a:lvl1pPr marL="0" indent="0" algn="l">
              <a:buNone/>
              <a:defRPr sz="2400" b="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021692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2625" y="1573213"/>
            <a:ext cx="7781925" cy="4368800"/>
          </a:xfrm>
          <a:prstGeom prst="rect">
            <a:avLst/>
          </a:prstGeom>
        </p:spPr>
        <p:txBody>
          <a:bodyPr/>
          <a:lstStyle>
            <a:lvl1pPr>
              <a:spcBef>
                <a:spcPts val="1200"/>
              </a:spcBef>
              <a:defRPr/>
            </a:lvl1pPr>
            <a:lvl2pPr>
              <a:spcBef>
                <a:spcPts val="900"/>
              </a:spcBef>
              <a:buFont typeface="Arial"/>
              <a:buChar char="•"/>
              <a:defRPr/>
            </a:lvl2pPr>
            <a:lvl3pPr marL="458788" indent="-177800">
              <a:spcBef>
                <a:spcPts val="500"/>
              </a:spcBef>
              <a:defRPr/>
            </a:lvl3pPr>
            <a:lvl4pPr marL="687388" indent="-177800">
              <a:spcBef>
                <a:spcPts val="400"/>
              </a:spcBef>
              <a:buSzPct val="50000"/>
              <a:buFont typeface="Arial"/>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Footer Placeholder 4"/>
          <p:cNvSpPr>
            <a:spLocks noGrp="1"/>
          </p:cNvSpPr>
          <p:nvPr>
            <p:ph type="ftr" sz="quarter" idx="10"/>
          </p:nvPr>
        </p:nvSpPr>
        <p:spPr/>
        <p:txBody>
          <a:bodyPr/>
          <a:lstStyle>
            <a:lvl1pPr>
              <a:defRPr/>
            </a:lvl1pPr>
          </a:lstStyle>
          <a:p>
            <a:r>
              <a:rPr lang="en-US" smtClean="0"/>
              <a:t>Footer</a:t>
            </a:r>
            <a:endParaRPr lang="en-US"/>
          </a:p>
        </p:txBody>
      </p:sp>
      <p:sp>
        <p:nvSpPr>
          <p:cNvPr id="5" name="Slide Number Placeholder 5"/>
          <p:cNvSpPr>
            <a:spLocks noGrp="1"/>
          </p:cNvSpPr>
          <p:nvPr>
            <p:ph type="sldNum" sz="quarter" idx="11"/>
          </p:nvPr>
        </p:nvSpPr>
        <p:spPr/>
        <p:txBody>
          <a:bodyPr/>
          <a:lstStyle>
            <a:lvl1pPr>
              <a:defRPr/>
            </a:lvl1pPr>
          </a:lstStyle>
          <a:p>
            <a:fld id="{8A7605B3-322F-4D44-B23E-96EF5871DB48}" type="slidenum">
              <a:rPr lang="en-US"/>
              <a:pPr/>
              <a:t>‹#›</a:t>
            </a:fld>
            <a:endParaRPr lang="en-US"/>
          </a:p>
        </p:txBody>
      </p:sp>
    </p:spTree>
    <p:extLst>
      <p:ext uri="{BB962C8B-B14F-4D97-AF65-F5344CB8AC3E}">
        <p14:creationId xmlns:p14="http://schemas.microsoft.com/office/powerpoint/2010/main" val="5592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51083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8613"/>
            <a:ext cx="4038600" cy="4525962"/>
          </a:xfrm>
          <a:prstGeom prst="rect">
            <a:avLst/>
          </a:prstGeo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598613"/>
            <a:ext cx="4038600" cy="4525962"/>
          </a:xfrm>
          <a:prstGeom prst="rect">
            <a:avLst/>
          </a:prstGeo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10"/>
          </p:nvPr>
        </p:nvSpPr>
        <p:spPr/>
        <p:txBody>
          <a:bodyPr/>
          <a:lstStyle>
            <a:lvl1pPr>
              <a:defRPr/>
            </a:lvl1pPr>
          </a:lstStyle>
          <a:p>
            <a:r>
              <a:rPr lang="en-US" smtClean="0"/>
              <a:t>Footer</a:t>
            </a:r>
            <a:endParaRPr lang="en-US"/>
          </a:p>
        </p:txBody>
      </p:sp>
      <p:sp>
        <p:nvSpPr>
          <p:cNvPr id="6" name="Slide Number Placeholder 5"/>
          <p:cNvSpPr>
            <a:spLocks noGrp="1"/>
          </p:cNvSpPr>
          <p:nvPr>
            <p:ph type="sldNum" sz="quarter" idx="11"/>
          </p:nvPr>
        </p:nvSpPr>
        <p:spPr/>
        <p:txBody>
          <a:bodyPr/>
          <a:lstStyle>
            <a:lvl1pPr>
              <a:defRPr/>
            </a:lvl1pPr>
          </a:lstStyle>
          <a:p>
            <a:fld id="{2BC6A30F-338B-5A44-B629-B9F691D08582}" type="slidenum">
              <a:rPr lang="en-US"/>
              <a:pPr/>
              <a:t>‹#›</a:t>
            </a:fld>
            <a:endParaRPr lang="en-US"/>
          </a:p>
        </p:txBody>
      </p:sp>
    </p:spTree>
    <p:extLst>
      <p:ext uri="{BB962C8B-B14F-4D97-AF65-F5344CB8AC3E}">
        <p14:creationId xmlns:p14="http://schemas.microsoft.com/office/powerpoint/2010/main" val="3795815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000"/>
            </a:lvl1pPr>
            <a:lvl2pPr>
              <a:defRPr sz="20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000"/>
            </a:lvl1pPr>
            <a:lvl2pPr>
              <a:defRPr sz="20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10"/>
          </p:nvPr>
        </p:nvSpPr>
        <p:spPr/>
        <p:txBody>
          <a:bodyPr/>
          <a:lstStyle>
            <a:lvl1pPr>
              <a:defRPr/>
            </a:lvl1pPr>
          </a:lstStyle>
          <a:p>
            <a:r>
              <a:rPr lang="en-US" smtClean="0"/>
              <a:t>Footer</a:t>
            </a:r>
            <a:endParaRPr lang="en-US"/>
          </a:p>
        </p:txBody>
      </p:sp>
      <p:sp>
        <p:nvSpPr>
          <p:cNvPr id="8" name="Slide Number Placeholder 5"/>
          <p:cNvSpPr>
            <a:spLocks noGrp="1"/>
          </p:cNvSpPr>
          <p:nvPr>
            <p:ph type="sldNum" sz="quarter" idx="11"/>
          </p:nvPr>
        </p:nvSpPr>
        <p:spPr/>
        <p:txBody>
          <a:bodyPr/>
          <a:lstStyle>
            <a:lvl1pPr>
              <a:defRPr/>
            </a:lvl1pPr>
          </a:lstStyle>
          <a:p>
            <a:fld id="{76A661AC-4138-874F-BE91-8662A025BCC5}" type="slidenum">
              <a:rPr lang="en-US"/>
              <a:pPr/>
              <a:t>‹#›</a:t>
            </a:fld>
            <a:endParaRPr lang="en-US"/>
          </a:p>
        </p:txBody>
      </p:sp>
    </p:spTree>
    <p:extLst>
      <p:ext uri="{BB962C8B-B14F-4D97-AF65-F5344CB8AC3E}">
        <p14:creationId xmlns:p14="http://schemas.microsoft.com/office/powerpoint/2010/main" val="3286662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r>
              <a:rPr lang="en-US" smtClean="0"/>
              <a:t>Footer</a:t>
            </a:r>
            <a:endParaRPr lang="en-US"/>
          </a:p>
        </p:txBody>
      </p:sp>
      <p:sp>
        <p:nvSpPr>
          <p:cNvPr id="4" name="Slide Number Placeholder 5"/>
          <p:cNvSpPr>
            <a:spLocks noGrp="1"/>
          </p:cNvSpPr>
          <p:nvPr>
            <p:ph type="sldNum" sz="quarter" idx="11"/>
          </p:nvPr>
        </p:nvSpPr>
        <p:spPr/>
        <p:txBody>
          <a:bodyPr/>
          <a:lstStyle>
            <a:lvl1pPr>
              <a:defRPr/>
            </a:lvl1pPr>
          </a:lstStyle>
          <a:p>
            <a:fld id="{208B1417-6426-4F4A-8B92-97790FE55F44}" type="slidenum">
              <a:rPr lang="en-US"/>
              <a:pPr/>
              <a:t>‹#›</a:t>
            </a:fld>
            <a:endParaRPr lang="en-US"/>
          </a:p>
        </p:txBody>
      </p:sp>
    </p:spTree>
    <p:extLst>
      <p:ext uri="{BB962C8B-B14F-4D97-AF65-F5344CB8AC3E}">
        <p14:creationId xmlns:p14="http://schemas.microsoft.com/office/powerpoint/2010/main" val="481094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2642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Footer</a:t>
            </a:r>
            <a:endParaRPr lang="en-US"/>
          </a:p>
        </p:txBody>
      </p:sp>
      <p:sp>
        <p:nvSpPr>
          <p:cNvPr id="6" name="Slide Number Placeholder 5"/>
          <p:cNvSpPr>
            <a:spLocks noGrp="1"/>
          </p:cNvSpPr>
          <p:nvPr>
            <p:ph type="sldNum" sz="quarter" idx="11"/>
          </p:nvPr>
        </p:nvSpPr>
        <p:spPr/>
        <p:txBody>
          <a:bodyPr/>
          <a:lstStyle>
            <a:lvl1pPr>
              <a:defRPr/>
            </a:lvl1pPr>
          </a:lstStyle>
          <a:p>
            <a:fld id="{C3F3C230-D354-F840-AA10-0DCFABFE08DC}" type="slidenum">
              <a:rPr lang="en-US"/>
              <a:pPr/>
              <a:t>‹#›</a:t>
            </a:fld>
            <a:endParaRPr lang="en-US"/>
          </a:p>
        </p:txBody>
      </p:sp>
    </p:spTree>
    <p:extLst>
      <p:ext uri="{BB962C8B-B14F-4D97-AF65-F5344CB8AC3E}">
        <p14:creationId xmlns:p14="http://schemas.microsoft.com/office/powerpoint/2010/main" val="841704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Footer</a:t>
            </a:r>
            <a:endParaRPr lang="en-US"/>
          </a:p>
        </p:txBody>
      </p:sp>
      <p:sp>
        <p:nvSpPr>
          <p:cNvPr id="6" name="Slide Number Placeholder 5"/>
          <p:cNvSpPr>
            <a:spLocks noGrp="1"/>
          </p:cNvSpPr>
          <p:nvPr>
            <p:ph type="sldNum" sz="quarter" idx="11"/>
          </p:nvPr>
        </p:nvSpPr>
        <p:spPr/>
        <p:txBody>
          <a:bodyPr/>
          <a:lstStyle>
            <a:lvl1pPr>
              <a:defRPr/>
            </a:lvl1pPr>
          </a:lstStyle>
          <a:p>
            <a:fld id="{F7FDDFBE-C2E3-764A-998D-708A632A19D2}" type="slidenum">
              <a:rPr lang="en-US"/>
              <a:pPr/>
              <a:t>‹#›</a:t>
            </a:fld>
            <a:endParaRPr lang="en-US"/>
          </a:p>
        </p:txBody>
      </p:sp>
    </p:spTree>
    <p:extLst>
      <p:ext uri="{BB962C8B-B14F-4D97-AF65-F5344CB8AC3E}">
        <p14:creationId xmlns:p14="http://schemas.microsoft.com/office/powerpoint/2010/main" val="34577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2625" y="1573213"/>
            <a:ext cx="7781925" cy="4368800"/>
          </a:xfrm>
          <a:prstGeom prst="rect">
            <a:avLst/>
          </a:prstGeom>
        </p:spPr>
        <p:txBody>
          <a:bodyPr/>
          <a:lstStyle>
            <a:lvl1pPr>
              <a:spcBef>
                <a:spcPts val="1200"/>
              </a:spcBef>
              <a:defRPr/>
            </a:lvl1pPr>
            <a:lvl2pPr>
              <a:spcBef>
                <a:spcPts val="900"/>
              </a:spcBef>
              <a:buFont typeface="Arial"/>
              <a:buChar char="•"/>
              <a:defRPr/>
            </a:lvl2pPr>
            <a:lvl3pPr marL="458788" indent="-177800">
              <a:spcBef>
                <a:spcPts val="500"/>
              </a:spcBef>
              <a:defRPr/>
            </a:lvl3pPr>
            <a:lvl4pPr marL="687388" indent="-177800">
              <a:spcBef>
                <a:spcPts val="400"/>
              </a:spcBef>
              <a:buSzPct val="50000"/>
              <a:buFont typeface="Arial"/>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Footer Placeholder 4"/>
          <p:cNvSpPr>
            <a:spLocks noGrp="1"/>
          </p:cNvSpPr>
          <p:nvPr>
            <p:ph type="ftr" sz="quarter" idx="10"/>
          </p:nvPr>
        </p:nvSpPr>
        <p:spPr/>
        <p:txBody>
          <a:bodyPr/>
          <a:lstStyle>
            <a:lvl1pPr>
              <a:defRPr/>
            </a:lvl1pPr>
          </a:lstStyle>
          <a:p>
            <a:pPr>
              <a:defRPr/>
            </a:pPr>
            <a:r>
              <a:rPr lang="en-US" smtClean="0"/>
              <a:t>Footer</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FE84A2BA-7E53-9E4C-9F94-3E442F04675F}" type="slidenum">
              <a:rPr lang="en-US"/>
              <a:pPr>
                <a:defRPr/>
              </a:pPr>
              <a:t>‹#›</a:t>
            </a:fld>
            <a:endParaRPr lang="en-US" dirty="0"/>
          </a:p>
        </p:txBody>
      </p:sp>
    </p:spTree>
    <p:extLst>
      <p:ext uri="{BB962C8B-B14F-4D97-AF65-F5344CB8AC3E}">
        <p14:creationId xmlns:p14="http://schemas.microsoft.com/office/powerpoint/2010/main" val="2480030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31554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8613"/>
            <a:ext cx="4038600" cy="4525962"/>
          </a:xfrm>
          <a:prstGeom prst="rect">
            <a:avLst/>
          </a:prstGeo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598613"/>
            <a:ext cx="4038600" cy="4525962"/>
          </a:xfrm>
          <a:prstGeom prst="rect">
            <a:avLst/>
          </a:prstGeo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0"/>
          </p:nvPr>
        </p:nvSpPr>
        <p:spPr/>
        <p:txBody>
          <a:bodyPr/>
          <a:lstStyle>
            <a:lvl1pPr>
              <a:defRPr/>
            </a:lvl1pPr>
          </a:lstStyle>
          <a:p>
            <a:pPr>
              <a:defRPr/>
            </a:pPr>
            <a:r>
              <a:rPr lang="en-US" smtClean="0"/>
              <a:t>Footer</a:t>
            </a: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158D2765-6AB4-5D4C-B954-73E6B9FFF3C4}" type="slidenum">
              <a:rPr lang="en-US"/>
              <a:pPr>
                <a:defRPr/>
              </a:pPr>
              <a:t>‹#›</a:t>
            </a:fld>
            <a:endParaRPr lang="en-US" dirty="0"/>
          </a:p>
        </p:txBody>
      </p:sp>
    </p:spTree>
    <p:extLst>
      <p:ext uri="{BB962C8B-B14F-4D97-AF65-F5344CB8AC3E}">
        <p14:creationId xmlns:p14="http://schemas.microsoft.com/office/powerpoint/2010/main" val="1904483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000"/>
            </a:lvl1pPr>
            <a:lvl2pPr>
              <a:defRPr sz="20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000"/>
            </a:lvl1pPr>
            <a:lvl2pPr>
              <a:defRPr sz="20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7" name="Footer Placeholder 4"/>
          <p:cNvSpPr>
            <a:spLocks noGrp="1"/>
          </p:cNvSpPr>
          <p:nvPr>
            <p:ph type="ftr" sz="quarter" idx="10"/>
          </p:nvPr>
        </p:nvSpPr>
        <p:spPr/>
        <p:txBody>
          <a:bodyPr/>
          <a:lstStyle>
            <a:lvl1pPr>
              <a:defRPr/>
            </a:lvl1pPr>
          </a:lstStyle>
          <a:p>
            <a:pPr>
              <a:defRPr/>
            </a:pPr>
            <a:r>
              <a:rPr lang="en-US" smtClean="0"/>
              <a:t>Footer</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48FB436C-815A-BE46-9680-4F98E0449597}" type="slidenum">
              <a:rPr lang="en-US"/>
              <a:pPr>
                <a:defRPr/>
              </a:pPr>
              <a:t>‹#›</a:t>
            </a:fld>
            <a:endParaRPr lang="en-US" dirty="0"/>
          </a:p>
        </p:txBody>
      </p:sp>
    </p:spTree>
    <p:extLst>
      <p:ext uri="{BB962C8B-B14F-4D97-AF65-F5344CB8AC3E}">
        <p14:creationId xmlns:p14="http://schemas.microsoft.com/office/powerpoint/2010/main" val="135819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smtClean="0"/>
              <a:t>Footer</a:t>
            </a:r>
            <a:endParaRPr lang="en-US" dirty="0"/>
          </a:p>
        </p:txBody>
      </p:sp>
      <p:sp>
        <p:nvSpPr>
          <p:cNvPr id="4" name="Slide Number Placeholder 5"/>
          <p:cNvSpPr>
            <a:spLocks noGrp="1"/>
          </p:cNvSpPr>
          <p:nvPr>
            <p:ph type="sldNum" sz="quarter" idx="11"/>
          </p:nvPr>
        </p:nvSpPr>
        <p:spPr/>
        <p:txBody>
          <a:bodyPr/>
          <a:lstStyle>
            <a:lvl1pPr>
              <a:defRPr/>
            </a:lvl1pPr>
          </a:lstStyle>
          <a:p>
            <a:pPr>
              <a:defRPr/>
            </a:pPr>
            <a:fld id="{B2D88DCF-3709-DC41-AB27-B667CE7A7245}" type="slidenum">
              <a:rPr lang="en-US"/>
              <a:pPr>
                <a:defRPr/>
              </a:pPr>
              <a:t>‹#›</a:t>
            </a:fld>
            <a:endParaRPr lang="en-US" dirty="0"/>
          </a:p>
        </p:txBody>
      </p:sp>
    </p:spTree>
    <p:extLst>
      <p:ext uri="{BB962C8B-B14F-4D97-AF65-F5344CB8AC3E}">
        <p14:creationId xmlns:p14="http://schemas.microsoft.com/office/powerpoint/2010/main" val="298352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7647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smtClean="0"/>
              <a:t>Footer</a:t>
            </a: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9F03278A-A097-1149-9E08-F844B1B41CF2}" type="slidenum">
              <a:rPr lang="en-US"/>
              <a:pPr>
                <a:defRPr/>
              </a:pPr>
              <a:t>‹#›</a:t>
            </a:fld>
            <a:endParaRPr lang="en-US" dirty="0"/>
          </a:p>
        </p:txBody>
      </p:sp>
    </p:spTree>
    <p:extLst>
      <p:ext uri="{BB962C8B-B14F-4D97-AF65-F5344CB8AC3E}">
        <p14:creationId xmlns:p14="http://schemas.microsoft.com/office/powerpoint/2010/main" val="672857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smtClean="0"/>
              <a:t>Footer</a:t>
            </a: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7C3B6195-DF4C-B448-ADE3-75F832F5325C}" type="slidenum">
              <a:rPr lang="en-US"/>
              <a:pPr>
                <a:defRPr/>
              </a:pPr>
              <a:t>‹#›</a:t>
            </a:fld>
            <a:endParaRPr lang="en-US" dirty="0"/>
          </a:p>
        </p:txBody>
      </p:sp>
    </p:spTree>
    <p:extLst>
      <p:ext uri="{BB962C8B-B14F-4D97-AF65-F5344CB8AC3E}">
        <p14:creationId xmlns:p14="http://schemas.microsoft.com/office/powerpoint/2010/main" val="2944125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theme" Target="../theme/theme2.xml"/><Relationship Id="rId11" Type="http://schemas.openxmlformats.org/officeDocument/2006/relationships/image" Target="../media/image4.png"/><Relationship Id="rId1" Type="http://schemas.openxmlformats.org/officeDocument/2006/relationships/slideLayout" Target="../slideLayouts/slideLayout11.xml"/><Relationship Id="rId2"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2625" y="260350"/>
            <a:ext cx="7781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cxnSp>
        <p:nvCxnSpPr>
          <p:cNvPr id="22" name="Straight Connector 21"/>
          <p:cNvCxnSpPr/>
          <p:nvPr/>
        </p:nvCxnSpPr>
        <p:spPr>
          <a:xfrm>
            <a:off x="0" y="6043613"/>
            <a:ext cx="9144000" cy="1587"/>
          </a:xfrm>
          <a:prstGeom prst="line">
            <a:avLst/>
          </a:prstGeom>
          <a:ln w="6350" cap="flat" cmpd="sng" algn="ctr">
            <a:solidFill>
              <a:schemeClr val="tx2">
                <a:lumMod val="75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28" name="Picture 7" descr="LBNL_small_logo.psd"/>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8347075" y="6242050"/>
            <a:ext cx="5683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592138" y="6356350"/>
            <a:ext cx="2895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600">
                <a:solidFill>
                  <a:srgbClr val="898989"/>
                </a:solidFill>
              </a:defRPr>
            </a:lvl1pPr>
          </a:lstStyle>
          <a:p>
            <a:pPr defTabSz="914400" fontAlgn="base">
              <a:spcBef>
                <a:spcPct val="0"/>
              </a:spcBef>
              <a:spcAft>
                <a:spcPct val="0"/>
              </a:spcAft>
              <a:defRPr/>
            </a:pPr>
            <a:r>
              <a:rPr lang="en-US" smtClean="0">
                <a:latin typeface="Arial" charset="0"/>
                <a:ea typeface="ＭＳ Ｐゴシック" charset="0"/>
                <a:cs typeface="ＭＳ Ｐゴシック" charset="0"/>
              </a:rPr>
              <a:t>Footer</a:t>
            </a:r>
            <a:endParaRPr lang="en-US" dirty="0">
              <a:latin typeface="Arial" charset="0"/>
              <a:ea typeface="ＭＳ Ｐゴシック" charset="0"/>
              <a:cs typeface="ＭＳ Ｐゴシック" charset="0"/>
            </a:endParaRPr>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600">
                <a:solidFill>
                  <a:srgbClr val="898989"/>
                </a:solidFill>
              </a:defRPr>
            </a:lvl1pPr>
          </a:lstStyle>
          <a:p>
            <a:pPr defTabSz="914400" fontAlgn="base">
              <a:spcBef>
                <a:spcPct val="0"/>
              </a:spcBef>
              <a:spcAft>
                <a:spcPct val="0"/>
              </a:spcAft>
              <a:defRPr/>
            </a:pPr>
            <a:fld id="{10271352-0DDA-CE48-9FA4-7DD1C57FA3F9}" type="slidenum">
              <a:rPr lang="en-US">
                <a:latin typeface="Arial" charset="0"/>
                <a:ea typeface="ＭＳ Ｐゴシック" charset="0"/>
                <a:cs typeface="ＭＳ Ｐゴシック" charset="0"/>
              </a:rPr>
              <a:pPr defTabSz="914400" fontAlgn="base">
                <a:spcBef>
                  <a:spcPct val="0"/>
                </a:spcBef>
                <a:spcAft>
                  <a:spcPct val="0"/>
                </a:spcAft>
                <a:defRPr/>
              </a:pPr>
              <a:t>‹#›</a:t>
            </a:fld>
            <a:endParaRPr lang="en-US" dirty="0">
              <a:latin typeface="Arial" charset="0"/>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82" r:id="rId10"/>
  </p:sldLayoutIdLst>
  <p:hf hdr="0" dt="0"/>
  <p:txStyles>
    <p:titleStyle>
      <a:lvl1pPr algn="l" rtl="0" eaLnBrk="1" fontAlgn="base" hangingPunct="1">
        <a:spcBef>
          <a:spcPct val="0"/>
        </a:spcBef>
        <a:spcAft>
          <a:spcPct val="0"/>
        </a:spcAft>
        <a:defRPr sz="3200" b="1">
          <a:solidFill>
            <a:srgbClr val="003366"/>
          </a:solidFill>
          <a:latin typeface="+mj-lt"/>
          <a:ea typeface="+mj-ea"/>
          <a:cs typeface="+mj-cs"/>
        </a:defRPr>
      </a:lvl1pPr>
      <a:lvl2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9pPr>
    </p:titleStyle>
    <p:bodyStyle>
      <a:lvl1pPr marL="342900" indent="-342900" algn="l" rtl="0" eaLnBrk="1" fontAlgn="base" hangingPunct="1">
        <a:spcBef>
          <a:spcPts val="900"/>
        </a:spcBef>
        <a:spcAft>
          <a:spcPct val="0"/>
        </a:spcAft>
        <a:defRPr sz="2400">
          <a:solidFill>
            <a:srgbClr val="003366"/>
          </a:solidFill>
          <a:latin typeface="+mn-lt"/>
          <a:ea typeface="+mn-ea"/>
          <a:cs typeface="+mn-cs"/>
        </a:defRPr>
      </a:lvl1pPr>
      <a:lvl2pPr marL="288925" indent="-227013" algn="l" rtl="0" eaLnBrk="1" fontAlgn="base" hangingPunct="1">
        <a:spcBef>
          <a:spcPts val="500"/>
        </a:spcBef>
        <a:spcAft>
          <a:spcPct val="0"/>
        </a:spcAft>
        <a:buSzPct val="85000"/>
        <a:buChar char="–"/>
        <a:defRPr sz="2400">
          <a:solidFill>
            <a:srgbClr val="003366"/>
          </a:solidFill>
          <a:latin typeface="+mn-lt"/>
          <a:ea typeface="+mn-ea"/>
        </a:defRPr>
      </a:lvl2pPr>
      <a:lvl3pPr marL="573088" indent="-117475" algn="l" rtl="0" eaLnBrk="1" fontAlgn="base" hangingPunct="1">
        <a:spcBef>
          <a:spcPts val="400"/>
        </a:spcBef>
        <a:spcAft>
          <a:spcPct val="0"/>
        </a:spcAft>
        <a:buSzPct val="75000"/>
        <a:buFont typeface="Lucida Grande" charset="0"/>
        <a:buChar char="–"/>
        <a:defRPr sz="2400">
          <a:solidFill>
            <a:srgbClr val="003366"/>
          </a:solidFill>
          <a:latin typeface="+mn-lt"/>
          <a:ea typeface="+mn-ea"/>
        </a:defRPr>
      </a:lvl3pPr>
      <a:lvl4pPr marL="909638" indent="-227013" algn="l" rtl="0" eaLnBrk="1" fontAlgn="base" hangingPunct="1">
        <a:spcBef>
          <a:spcPct val="20000"/>
        </a:spcBef>
        <a:spcAft>
          <a:spcPct val="0"/>
        </a:spcAft>
        <a:buSzPct val="75000"/>
        <a:buFont typeface="Lucida Grande" charset="0"/>
        <a:buChar char="–"/>
        <a:defRPr sz="2400">
          <a:solidFill>
            <a:srgbClr val="003366"/>
          </a:solidFill>
          <a:latin typeface="+mn-lt"/>
          <a:ea typeface="+mn-ea"/>
        </a:defRPr>
      </a:lvl4pPr>
      <a:lvl5pPr marL="1146175" indent="-236538" algn="l" rtl="0" eaLnBrk="1" fontAlgn="base" hangingPunct="1">
        <a:spcBef>
          <a:spcPct val="20000"/>
        </a:spcBef>
        <a:spcAft>
          <a:spcPct val="0"/>
        </a:spcAft>
        <a:buChar char="»"/>
        <a:defRPr sz="2400">
          <a:solidFill>
            <a:srgbClr val="003366"/>
          </a:solidFill>
          <a:latin typeface="+mn-lt"/>
          <a:ea typeface="+mn-ea"/>
        </a:defRPr>
      </a:lvl5pPr>
      <a:lvl6pPr marL="2514600" indent="-228600" algn="l" rtl="0" eaLnBrk="1" fontAlgn="base" hangingPunct="1">
        <a:spcBef>
          <a:spcPct val="20000"/>
        </a:spcBef>
        <a:spcAft>
          <a:spcPct val="0"/>
        </a:spcAft>
        <a:buChar char="»"/>
        <a:defRPr sz="2000">
          <a:solidFill>
            <a:srgbClr val="2C5993"/>
          </a:solidFill>
          <a:latin typeface="+mn-lt"/>
          <a:ea typeface="+mn-ea"/>
        </a:defRPr>
      </a:lvl6pPr>
      <a:lvl7pPr marL="2971800" indent="-228600" algn="l" rtl="0" eaLnBrk="1" fontAlgn="base" hangingPunct="1">
        <a:spcBef>
          <a:spcPct val="20000"/>
        </a:spcBef>
        <a:spcAft>
          <a:spcPct val="0"/>
        </a:spcAft>
        <a:buChar char="»"/>
        <a:defRPr sz="2000">
          <a:solidFill>
            <a:srgbClr val="2C5993"/>
          </a:solidFill>
          <a:latin typeface="+mn-lt"/>
          <a:ea typeface="+mn-ea"/>
        </a:defRPr>
      </a:lvl7pPr>
      <a:lvl8pPr marL="3429000" indent="-228600" algn="l" rtl="0" eaLnBrk="1" fontAlgn="base" hangingPunct="1">
        <a:spcBef>
          <a:spcPct val="20000"/>
        </a:spcBef>
        <a:spcAft>
          <a:spcPct val="0"/>
        </a:spcAft>
        <a:buChar char="»"/>
        <a:defRPr sz="2000">
          <a:solidFill>
            <a:srgbClr val="2C5993"/>
          </a:solidFill>
          <a:latin typeface="+mn-lt"/>
          <a:ea typeface="+mn-ea"/>
        </a:defRPr>
      </a:lvl8pPr>
      <a:lvl9pPr marL="3886200" indent="-228600" algn="l" rtl="0" eaLnBrk="1" fontAlgn="base" hangingPunct="1">
        <a:spcBef>
          <a:spcPct val="20000"/>
        </a:spcBef>
        <a:spcAft>
          <a:spcPct val="0"/>
        </a:spcAft>
        <a:buChar char="»"/>
        <a:defRPr sz="2000">
          <a:solidFill>
            <a:srgbClr val="2C5993"/>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2625" y="260350"/>
            <a:ext cx="7781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cxnSp>
        <p:nvCxnSpPr>
          <p:cNvPr id="22" name="Straight Connector 21"/>
          <p:cNvCxnSpPr/>
          <p:nvPr/>
        </p:nvCxnSpPr>
        <p:spPr>
          <a:xfrm>
            <a:off x="0" y="6043613"/>
            <a:ext cx="9144000" cy="1587"/>
          </a:xfrm>
          <a:prstGeom prst="line">
            <a:avLst/>
          </a:prstGeom>
          <a:ln w="6350" cap="flat" cmpd="sng" algn="ctr">
            <a:solidFill>
              <a:schemeClr val="tx2">
                <a:lumMod val="75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28" name="Picture 7" descr="LBNL_small_logo.psd"/>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347075" y="6242050"/>
            <a:ext cx="5683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592138" y="6356350"/>
            <a:ext cx="2895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600">
                <a:solidFill>
                  <a:srgbClr val="898989"/>
                </a:solidFill>
              </a:defRPr>
            </a:lvl1pPr>
          </a:lstStyle>
          <a:p>
            <a:pPr defTabSz="914400" fontAlgn="base">
              <a:spcBef>
                <a:spcPct val="0"/>
              </a:spcBef>
              <a:spcAft>
                <a:spcPct val="0"/>
              </a:spcAft>
            </a:pPr>
            <a:r>
              <a:rPr lang="en-US" smtClean="0">
                <a:latin typeface="Arial" charset="0"/>
                <a:ea typeface="ＭＳ Ｐゴシック" charset="0"/>
                <a:cs typeface="ＭＳ Ｐゴシック" charset="0"/>
              </a:rPr>
              <a:t>Footer</a:t>
            </a:r>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600">
                <a:solidFill>
                  <a:srgbClr val="898989"/>
                </a:solidFill>
              </a:defRPr>
            </a:lvl1pPr>
          </a:lstStyle>
          <a:p>
            <a:pPr defTabSz="914400" fontAlgn="base">
              <a:spcBef>
                <a:spcPct val="0"/>
              </a:spcBef>
              <a:spcAft>
                <a:spcPct val="0"/>
              </a:spcAft>
            </a:pPr>
            <a:fld id="{2E454C6E-908F-5946-BF77-1E893B664887}" type="slidenum">
              <a:rPr lang="en-US" smtClean="0">
                <a:latin typeface="Arial" charset="0"/>
                <a:ea typeface="ＭＳ Ｐゴシック" charset="0"/>
                <a:cs typeface="ＭＳ Ｐゴシック" charset="0"/>
              </a:rPr>
              <a:pPr defTabSz="914400" fontAlgn="base">
                <a:spcBef>
                  <a:spcPct val="0"/>
                </a:spcBef>
                <a:spcAft>
                  <a:spcPct val="0"/>
                </a:spcAft>
              </a:pPr>
              <a:t>‹#›</a:t>
            </a:fld>
            <a:endParaRPr lang="en-US" smtClean="0">
              <a:latin typeface="Arial" charset="0"/>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hf hdr="0" dt="0"/>
  <p:txStyles>
    <p:title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Arial" charset="0"/>
          <a:ea typeface="ＭＳ Ｐゴシック" charset="-128"/>
          <a:cs typeface="ＭＳ Ｐゴシック" charset="-128"/>
        </a:defRPr>
      </a:lvl2pPr>
      <a:lvl3pPr algn="l" rtl="0" eaLnBrk="0" fontAlgn="base" hangingPunct="0">
        <a:spcBef>
          <a:spcPct val="0"/>
        </a:spcBef>
        <a:spcAft>
          <a:spcPct val="0"/>
        </a:spcAft>
        <a:defRPr sz="3200" b="1">
          <a:solidFill>
            <a:srgbClr val="003366"/>
          </a:solidFill>
          <a:latin typeface="Arial" charset="0"/>
          <a:ea typeface="ＭＳ Ｐゴシック" charset="-128"/>
          <a:cs typeface="ＭＳ Ｐゴシック" charset="-128"/>
        </a:defRPr>
      </a:lvl3pPr>
      <a:lvl4pPr algn="l" rtl="0" eaLnBrk="0" fontAlgn="base" hangingPunct="0">
        <a:spcBef>
          <a:spcPct val="0"/>
        </a:spcBef>
        <a:spcAft>
          <a:spcPct val="0"/>
        </a:spcAft>
        <a:defRPr sz="3200" b="1">
          <a:solidFill>
            <a:srgbClr val="003366"/>
          </a:solidFill>
          <a:latin typeface="Arial" charset="0"/>
          <a:ea typeface="ＭＳ Ｐゴシック" charset="-128"/>
          <a:cs typeface="ＭＳ Ｐゴシック" charset="-128"/>
        </a:defRPr>
      </a:lvl4pPr>
      <a:lvl5pPr algn="l" rtl="0" eaLnBrk="0" fontAlgn="base" hangingPunct="0">
        <a:spcBef>
          <a:spcPct val="0"/>
        </a:spcBef>
        <a:spcAft>
          <a:spcPct val="0"/>
        </a:spcAft>
        <a:defRPr sz="3200" b="1">
          <a:solidFill>
            <a:srgbClr val="003366"/>
          </a:solidFill>
          <a:latin typeface="Arial" charset="0"/>
          <a:ea typeface="ＭＳ Ｐゴシック" charset="-128"/>
          <a:cs typeface="ＭＳ Ｐゴシック" charset="-128"/>
        </a:defRPr>
      </a:lvl5pPr>
      <a:lvl6pPr marL="457200" algn="l" rtl="0" fontAlgn="base">
        <a:spcBef>
          <a:spcPct val="0"/>
        </a:spcBef>
        <a:spcAft>
          <a:spcPct val="0"/>
        </a:spcAft>
        <a:defRPr sz="3200" b="1">
          <a:solidFill>
            <a:srgbClr val="2C5993"/>
          </a:solidFill>
          <a:latin typeface="Arial" charset="0"/>
          <a:ea typeface="ＭＳ Ｐゴシック" charset="-128"/>
          <a:cs typeface="ＭＳ Ｐゴシック" charset="-128"/>
        </a:defRPr>
      </a:lvl6pPr>
      <a:lvl7pPr marL="914400" algn="l" rtl="0" fontAlgn="base">
        <a:spcBef>
          <a:spcPct val="0"/>
        </a:spcBef>
        <a:spcAft>
          <a:spcPct val="0"/>
        </a:spcAft>
        <a:defRPr sz="3200" b="1">
          <a:solidFill>
            <a:srgbClr val="2C5993"/>
          </a:solidFill>
          <a:latin typeface="Arial" charset="0"/>
          <a:ea typeface="ＭＳ Ｐゴシック" charset="-128"/>
          <a:cs typeface="ＭＳ Ｐゴシック" charset="-128"/>
        </a:defRPr>
      </a:lvl7pPr>
      <a:lvl8pPr marL="1371600" algn="l" rtl="0" fontAlgn="base">
        <a:spcBef>
          <a:spcPct val="0"/>
        </a:spcBef>
        <a:spcAft>
          <a:spcPct val="0"/>
        </a:spcAft>
        <a:defRPr sz="3200" b="1">
          <a:solidFill>
            <a:srgbClr val="2C5993"/>
          </a:solidFill>
          <a:latin typeface="Arial" charset="0"/>
          <a:ea typeface="ＭＳ Ｐゴシック" charset="-128"/>
          <a:cs typeface="ＭＳ Ｐゴシック" charset="-128"/>
        </a:defRPr>
      </a:lvl8pPr>
      <a:lvl9pPr marL="1828800" algn="l" rtl="0" fontAlgn="base">
        <a:spcBef>
          <a:spcPct val="0"/>
        </a:spcBef>
        <a:spcAft>
          <a:spcPct val="0"/>
        </a:spcAft>
        <a:defRPr sz="3200" b="1">
          <a:solidFill>
            <a:srgbClr val="2C5993"/>
          </a:solidFill>
          <a:latin typeface="Arial" charset="0"/>
          <a:ea typeface="ＭＳ Ｐゴシック" charset="-128"/>
          <a:cs typeface="ＭＳ Ｐゴシック" charset="-128"/>
        </a:defRPr>
      </a:lvl9pPr>
    </p:titleStyle>
    <p:bodyStyle>
      <a:lvl1pPr marL="342900" indent="-342900" algn="l" rtl="0" eaLnBrk="0" fontAlgn="base" hangingPunct="0">
        <a:spcBef>
          <a:spcPts val="900"/>
        </a:spcBef>
        <a:spcAft>
          <a:spcPct val="0"/>
        </a:spcAft>
        <a:defRPr sz="2400">
          <a:solidFill>
            <a:srgbClr val="003366"/>
          </a:solidFill>
          <a:latin typeface="+mn-lt"/>
          <a:ea typeface="+mn-ea"/>
          <a:cs typeface="+mn-cs"/>
        </a:defRPr>
      </a:lvl1pPr>
      <a:lvl2pPr marL="288925" indent="-227013" algn="l" rtl="0" eaLnBrk="0" fontAlgn="base" hangingPunct="0">
        <a:spcBef>
          <a:spcPts val="500"/>
        </a:spcBef>
        <a:spcAft>
          <a:spcPct val="0"/>
        </a:spcAft>
        <a:buSzPct val="85000"/>
        <a:buChar char="–"/>
        <a:defRPr sz="2400">
          <a:solidFill>
            <a:srgbClr val="003366"/>
          </a:solidFill>
          <a:latin typeface="+mn-lt"/>
          <a:ea typeface="+mn-ea"/>
        </a:defRPr>
      </a:lvl2pPr>
      <a:lvl3pPr marL="573088" indent="-117475" algn="l" rtl="0" eaLnBrk="0" fontAlgn="base" hangingPunct="0">
        <a:spcBef>
          <a:spcPts val="400"/>
        </a:spcBef>
        <a:spcAft>
          <a:spcPct val="0"/>
        </a:spcAft>
        <a:buSzPct val="75000"/>
        <a:buFont typeface="Lucida Grande" charset="0"/>
        <a:buChar char="–"/>
        <a:defRPr sz="2400">
          <a:solidFill>
            <a:srgbClr val="003366"/>
          </a:solidFill>
          <a:latin typeface="+mn-lt"/>
          <a:ea typeface="+mn-ea"/>
        </a:defRPr>
      </a:lvl3pPr>
      <a:lvl4pPr marL="909638" indent="-227013" algn="l" rtl="0" eaLnBrk="0" fontAlgn="base" hangingPunct="0">
        <a:spcBef>
          <a:spcPct val="20000"/>
        </a:spcBef>
        <a:spcAft>
          <a:spcPct val="0"/>
        </a:spcAft>
        <a:buSzPct val="75000"/>
        <a:buFont typeface="Lucida Grande" charset="0"/>
        <a:buChar char="–"/>
        <a:defRPr sz="2400">
          <a:solidFill>
            <a:srgbClr val="003366"/>
          </a:solidFill>
          <a:latin typeface="+mn-lt"/>
          <a:ea typeface="+mn-ea"/>
        </a:defRPr>
      </a:lvl4pPr>
      <a:lvl5pPr marL="1146175" indent="-236538" algn="l" rtl="0" eaLnBrk="0" fontAlgn="base" hangingPunct="0">
        <a:spcBef>
          <a:spcPct val="20000"/>
        </a:spcBef>
        <a:spcAft>
          <a:spcPct val="0"/>
        </a:spcAft>
        <a:buChar char="»"/>
        <a:defRPr sz="2400">
          <a:solidFill>
            <a:srgbClr val="003366"/>
          </a:solidFill>
          <a:latin typeface="+mn-lt"/>
          <a:ea typeface="+mn-ea"/>
        </a:defRPr>
      </a:lvl5pPr>
      <a:lvl6pPr marL="2514600" indent="-228600" algn="l" rtl="0" fontAlgn="base">
        <a:spcBef>
          <a:spcPct val="20000"/>
        </a:spcBef>
        <a:spcAft>
          <a:spcPct val="0"/>
        </a:spcAft>
        <a:buChar char="»"/>
        <a:defRPr sz="2000">
          <a:solidFill>
            <a:srgbClr val="2C5993"/>
          </a:solidFill>
          <a:latin typeface="+mn-lt"/>
          <a:ea typeface="+mn-ea"/>
        </a:defRPr>
      </a:lvl6pPr>
      <a:lvl7pPr marL="2971800" indent="-228600" algn="l" rtl="0" fontAlgn="base">
        <a:spcBef>
          <a:spcPct val="20000"/>
        </a:spcBef>
        <a:spcAft>
          <a:spcPct val="0"/>
        </a:spcAft>
        <a:buChar char="»"/>
        <a:defRPr sz="2000">
          <a:solidFill>
            <a:srgbClr val="2C5993"/>
          </a:solidFill>
          <a:latin typeface="+mn-lt"/>
          <a:ea typeface="+mn-ea"/>
        </a:defRPr>
      </a:lvl7pPr>
      <a:lvl8pPr marL="3429000" indent="-228600" algn="l" rtl="0" fontAlgn="base">
        <a:spcBef>
          <a:spcPct val="20000"/>
        </a:spcBef>
        <a:spcAft>
          <a:spcPct val="0"/>
        </a:spcAft>
        <a:buChar char="»"/>
        <a:defRPr sz="2000">
          <a:solidFill>
            <a:srgbClr val="2C5993"/>
          </a:solidFill>
          <a:latin typeface="+mn-lt"/>
          <a:ea typeface="+mn-ea"/>
        </a:defRPr>
      </a:lvl8pPr>
      <a:lvl9pPr marL="3886200" indent="-228600" algn="l" rtl="0" fontAlgn="base">
        <a:spcBef>
          <a:spcPct val="20000"/>
        </a:spcBef>
        <a:spcAft>
          <a:spcPct val="0"/>
        </a:spcAft>
        <a:buChar char="»"/>
        <a:defRPr sz="2000">
          <a:solidFill>
            <a:srgbClr val="2C5993"/>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5" Type="http://schemas.openxmlformats.org/officeDocument/2006/relationships/image" Target="../media/image9.png"/><Relationship Id="rId6" Type="http://schemas.openxmlformats.org/officeDocument/2006/relationships/image" Target="../media/image10.jpg"/><Relationship Id="rId1" Type="http://schemas.openxmlformats.org/officeDocument/2006/relationships/slideLayout" Target="../slideLayouts/slideLayout1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3.xml.rels><?xml version="1.0" encoding="UTF-8" standalone="yes"?>
<Relationships xmlns="http://schemas.openxmlformats.org/package/2006/relationships"><Relationship Id="rId11" Type="http://schemas.openxmlformats.org/officeDocument/2006/relationships/image" Target="../media/image26.png"/><Relationship Id="rId12"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19.png"/><Relationship Id="rId9" Type="http://schemas.openxmlformats.org/officeDocument/2006/relationships/image" Target="../media/image25.png"/><Relationship Id="rId10"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 Id="rId3" Type="http://schemas.openxmlformats.org/officeDocument/2006/relationships/image" Target="../media/image2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8.xml"/><Relationship Id="rId2"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g"/><Relationship Id="rId4" Type="http://schemas.openxmlformats.org/officeDocument/2006/relationships/image" Target="../media/image37.jpg"/><Relationship Id="rId5" Type="http://schemas.openxmlformats.org/officeDocument/2006/relationships/image" Target="../media/image17.png"/><Relationship Id="rId6" Type="http://schemas.openxmlformats.org/officeDocument/2006/relationships/image" Target="../media/image38.jpg"/><Relationship Id="rId7" Type="http://schemas.openxmlformats.org/officeDocument/2006/relationships/image" Target="../media/image39.png"/><Relationship Id="rId8"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image" Target="../media/image3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1.jpeg"/><Relationship Id="rId3"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eg"/><Relationship Id="rId3"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7.emf"/><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47.png"/><Relationship Id="rId1" Type="http://schemas.openxmlformats.org/officeDocument/2006/relationships/slideLayout" Target="../slideLayouts/slideLayout10.xml"/><Relationship Id="rId2" Type="http://schemas.openxmlformats.org/officeDocument/2006/relationships/image" Target="../media/image4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1.png"/><Relationship Id="rId3" Type="http://schemas.openxmlformats.org/officeDocument/2006/relationships/image" Target="../media/image4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1.png"/><Relationship Id="rId3"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47.png"/><Relationship Id="rId5"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image" Target="../media/image42.png"/><Relationship Id="rId6" Type="http://schemas.openxmlformats.org/officeDocument/2006/relationships/image" Target="../media/image47.png"/><Relationship Id="rId1" Type="http://schemas.openxmlformats.org/officeDocument/2006/relationships/slideLayout" Target="../slideLayouts/slideLayout10.xml"/><Relationship Id="rId2" Type="http://schemas.openxmlformats.org/officeDocument/2006/relationships/image" Target="../media/image5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60.png"/><Relationship Id="rId3" Type="http://schemas.openxmlformats.org/officeDocument/2006/relationships/image" Target="../media/image4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62.png"/><Relationship Id="rId1" Type="http://schemas.openxmlformats.org/officeDocument/2006/relationships/slideLayout" Target="../slideLayouts/slideLayout10.xml"/><Relationship Id="rId2" Type="http://schemas.openxmlformats.org/officeDocument/2006/relationships/image" Target="../media/image61.png"/></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4.jpeg"/><Relationship Id="rId5"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65.png"/><Relationship Id="rId3" Type="http://schemas.openxmlformats.org/officeDocument/2006/relationships/image" Target="../media/image4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65.png"/><Relationship Id="rId3" Type="http://schemas.openxmlformats.org/officeDocument/2006/relationships/image" Target="../media/image4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6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68.png"/><Relationship Id="rId3" Type="http://schemas.openxmlformats.org/officeDocument/2006/relationships/image" Target="../media/image4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69.png"/></Relationships>
</file>

<file path=ppt/slides/_rels/slide53.xml.rels><?xml version="1.0" encoding="UTF-8" standalone="yes"?>
<Relationships xmlns="http://schemas.openxmlformats.org/package/2006/relationships"><Relationship Id="rId3" Type="http://schemas.openxmlformats.org/officeDocument/2006/relationships/image" Target="../media/image70.jpeg"/><Relationship Id="rId4" Type="http://schemas.openxmlformats.org/officeDocument/2006/relationships/image" Target="../media/image71.jpeg"/><Relationship Id="rId5" Type="http://schemas.openxmlformats.org/officeDocument/2006/relationships/image" Target="../media/image72.jpeg"/><Relationship Id="rId6" Type="http://schemas.openxmlformats.org/officeDocument/2006/relationships/image" Target="../media/image47.png"/><Relationship Id="rId7" Type="http://schemas.openxmlformats.org/officeDocument/2006/relationships/image" Target="../media/image73.jpeg"/><Relationship Id="rId8" Type="http://schemas.openxmlformats.org/officeDocument/2006/relationships/image" Target="../media/image74.png"/><Relationship Id="rId9" Type="http://schemas.openxmlformats.org/officeDocument/2006/relationships/image" Target="../media/image75.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6.png"/></Relationships>
</file>

<file path=ppt/slides/_rels/slide61.xml.rels><?xml version="1.0" encoding="UTF-8" standalone="yes"?>
<Relationships xmlns="http://schemas.openxmlformats.org/package/2006/relationships"><Relationship Id="rId3" Type="http://schemas.openxmlformats.org/officeDocument/2006/relationships/image" Target="../media/image78.jpeg"/><Relationship Id="rId4" Type="http://schemas.openxmlformats.org/officeDocument/2006/relationships/image" Target="../media/image79.jpeg"/><Relationship Id="rId5" Type="http://schemas.openxmlformats.org/officeDocument/2006/relationships/image" Target="../media/image80.jpeg"/><Relationship Id="rId6" Type="http://schemas.openxmlformats.org/officeDocument/2006/relationships/image" Target="../media/image81.jpeg"/><Relationship Id="rId7" Type="http://schemas.openxmlformats.org/officeDocument/2006/relationships/image" Target="../media/image82.jpg"/><Relationship Id="rId8" Type="http://schemas.openxmlformats.org/officeDocument/2006/relationships/image" Target="../media/image83.png"/><Relationship Id="rId9" Type="http://schemas.openxmlformats.org/officeDocument/2006/relationships/image" Target="../media/image84.png"/><Relationship Id="rId10" Type="http://schemas.openxmlformats.org/officeDocument/2006/relationships/image" Target="../media/image85.jpg"/><Relationship Id="rId11"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image" Target="../media/image77.jpeg"/></Relationships>
</file>

<file path=ppt/slides/_rels/slide62.xml.rels><?xml version="1.0" encoding="UTF-8" standalone="yes"?>
<Relationships xmlns="http://schemas.openxmlformats.org/package/2006/relationships"><Relationship Id="rId3" Type="http://schemas.openxmlformats.org/officeDocument/2006/relationships/hyperlink" Target="http://www.1kite.org/" TargetMode="External"/><Relationship Id="rId4" Type="http://schemas.openxmlformats.org/officeDocument/2006/relationships/hyperlink" Target="http://AlexanderWild.com" TargetMode="External"/><Relationship Id="rId5" Type="http://schemas.openxmlformats.org/officeDocument/2006/relationships/hyperlink" Target="http://GenomeArchitect.org" TargetMode="External"/><Relationship Id="rId6" Type="http://schemas.openxmlformats.org/officeDocument/2006/relationships/hyperlink" Target="http://GeneOntology.org" TargetMode="External"/><Relationship Id="rId7" Type="http://schemas.openxmlformats.org/officeDocument/2006/relationships/hyperlink" Target="http://arthropodgenomes.org/wiki/i5K" TargetMode="External"/><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hyperlink" Target="http://GenomeArchitect.org"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1D4980"/>
        </a:solidFill>
        <a:effectLst/>
      </p:bgPr>
    </p:bg>
    <p:spTree>
      <p:nvGrpSpPr>
        <p:cNvPr id="1" name=""/>
        <p:cNvGrpSpPr/>
        <p:nvPr/>
      </p:nvGrpSpPr>
      <p:grpSpPr>
        <a:xfrm>
          <a:off x="0" y="0"/>
          <a:ext cx="0" cy="0"/>
          <a:chOff x="0" y="0"/>
          <a:chExt cx="0" cy="0"/>
        </a:xfrm>
      </p:grpSpPr>
      <p:sp>
        <p:nvSpPr>
          <p:cNvPr id="13314" name="Process 11"/>
          <p:cNvSpPr>
            <a:spLocks noChangeArrowheads="1"/>
          </p:cNvSpPr>
          <p:nvPr/>
        </p:nvSpPr>
        <p:spPr bwMode="auto">
          <a:xfrm>
            <a:off x="3513138" y="2024063"/>
            <a:ext cx="2219325" cy="1870075"/>
          </a:xfrm>
          <a:prstGeom prst="flowChartProcess">
            <a:avLst/>
          </a:pr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2400" smtClean="0">
              <a:solidFill>
                <a:srgbClr val="000000"/>
              </a:solidFill>
              <a:latin typeface="Arial" charset="0"/>
              <a:ea typeface="ＭＳ Ｐゴシック" charset="0"/>
              <a:cs typeface="ＭＳ Ｐゴシック" charset="0"/>
            </a:endParaRPr>
          </a:p>
        </p:txBody>
      </p:sp>
      <p:grpSp>
        <p:nvGrpSpPr>
          <p:cNvPr id="13315" name="Group 6"/>
          <p:cNvGrpSpPr>
            <a:grpSpLocks/>
          </p:cNvGrpSpPr>
          <p:nvPr/>
        </p:nvGrpSpPr>
        <p:grpSpPr bwMode="auto">
          <a:xfrm>
            <a:off x="1471613" y="4974123"/>
            <a:ext cx="6483350" cy="704850"/>
            <a:chOff x="1471421" y="4474633"/>
            <a:chExt cx="6483360" cy="703987"/>
          </a:xfrm>
        </p:grpSpPr>
        <p:pic>
          <p:nvPicPr>
            <p:cNvPr id="13317" name="Picture 5" descr="New_DOE_Logo_White_060208.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1421" y="4485746"/>
              <a:ext cx="26924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8" name="Group 5"/>
            <p:cNvGrpSpPr>
              <a:grpSpLocks/>
            </p:cNvGrpSpPr>
            <p:nvPr/>
          </p:nvGrpSpPr>
          <p:grpSpPr bwMode="auto">
            <a:xfrm>
              <a:off x="4649595" y="4474633"/>
              <a:ext cx="3305186" cy="703987"/>
              <a:chOff x="4971328" y="4203700"/>
              <a:chExt cx="3305186" cy="703987"/>
            </a:xfrm>
          </p:grpSpPr>
          <p:pic>
            <p:nvPicPr>
              <p:cNvPr id="13319" name="Picture 4" descr="UClogo_rev.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71328" y="4207599"/>
                <a:ext cx="70009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TextBox 4"/>
              <p:cNvSpPr txBox="1">
                <a:spLocks noChangeArrowheads="1"/>
              </p:cNvSpPr>
              <p:nvPr/>
            </p:nvSpPr>
            <p:spPr bwMode="auto">
              <a:xfrm>
                <a:off x="5774610" y="4203700"/>
                <a:ext cx="2501904" cy="70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37931725" indent="-37474525" defTabSz="4572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000" smtClean="0">
                    <a:solidFill>
                      <a:srgbClr val="FFFFFF"/>
                    </a:solidFill>
                    <a:latin typeface="Arial Black" charset="0"/>
                    <a:cs typeface="Arial Black" charset="0"/>
                  </a:rPr>
                  <a:t>UNIVERSITY OF</a:t>
                </a:r>
              </a:p>
              <a:p>
                <a:pPr eaLnBrk="1" fontAlgn="base" hangingPunct="1">
                  <a:spcBef>
                    <a:spcPct val="0"/>
                  </a:spcBef>
                  <a:spcAft>
                    <a:spcPct val="0"/>
                  </a:spcAft>
                </a:pPr>
                <a:r>
                  <a:rPr lang="en-US" sz="2000" smtClean="0">
                    <a:solidFill>
                      <a:srgbClr val="FFFFFF"/>
                    </a:solidFill>
                    <a:latin typeface="Arial Black" charset="0"/>
                    <a:cs typeface="Arial Black" charset="0"/>
                  </a:rPr>
                  <a:t>CALIFORNIA</a:t>
                </a:r>
              </a:p>
            </p:txBody>
          </p:sp>
        </p:grpSp>
      </p:grpSp>
      <p:pic>
        <p:nvPicPr>
          <p:cNvPr id="13316" name="Picture 13" descr="LBNL_Logo_white.psd"/>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06788" y="1998663"/>
            <a:ext cx="2247900"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JGI_logo_stacked_DOEtag_RGB.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64009" y="4138941"/>
            <a:ext cx="969409" cy="530867"/>
          </a:xfrm>
          <a:prstGeom prst="rect">
            <a:avLst/>
          </a:prstGeom>
        </p:spPr>
      </p:pic>
    </p:spTree>
    <p:extLst>
      <p:ext uri="{BB962C8B-B14F-4D97-AF65-F5344CB8AC3E}">
        <p14:creationId xmlns:p14="http://schemas.microsoft.com/office/powerpoint/2010/main" val="407195951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682625" y="260350"/>
            <a:ext cx="7781925" cy="919163"/>
          </a:xfrm>
        </p:spPr>
        <p:txBody>
          <a:bodyPr/>
          <a:lstStyle/>
          <a:p>
            <a:r>
              <a:rPr lang="en-US" dirty="0" smtClean="0">
                <a:latin typeface="Arial" charset="0"/>
                <a:ea typeface="ＭＳ Ｐゴシック" charset="0"/>
                <a:cs typeface="ＭＳ Ｐゴシック" charset="0"/>
              </a:rPr>
              <a:t>Brief history of Apollo</a:t>
            </a:r>
            <a:r>
              <a:rPr lang="en-US" baseline="30000" dirty="0">
                <a:latin typeface="Arial" charset="0"/>
                <a:ea typeface="ＭＳ Ｐゴシック" charset="0"/>
                <a:cs typeface="ＭＳ Ｐゴシック" charset="0"/>
              </a:rPr>
              <a:t>*</a:t>
            </a:r>
            <a:r>
              <a:rPr lang="en-US" dirty="0">
                <a:latin typeface="Arial" charset="0"/>
                <a:ea typeface="ＭＳ Ｐゴシック" charset="0"/>
                <a:cs typeface="ＭＳ Ｐゴシック" charset="0"/>
              </a:rPr>
              <a:t>:</a:t>
            </a:r>
          </a:p>
        </p:txBody>
      </p:sp>
      <p:sp>
        <p:nvSpPr>
          <p:cNvPr id="17410" name="Content Placeholder 2"/>
          <p:cNvSpPr>
            <a:spLocks noGrp="1"/>
          </p:cNvSpPr>
          <p:nvPr>
            <p:ph sz="half" idx="1"/>
          </p:nvPr>
        </p:nvSpPr>
        <p:spPr bwMode="auto">
          <a:xfrm>
            <a:off x="687474" y="2680351"/>
            <a:ext cx="3962313" cy="33548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b="1" dirty="0">
                <a:latin typeface="Arial" charset="0"/>
                <a:ea typeface="ＭＳ Ｐゴシック" charset="0"/>
                <a:cs typeface="ＭＳ Ｐゴシック" charset="0"/>
              </a:rPr>
              <a:t>a. Desktop:</a:t>
            </a:r>
            <a:r>
              <a:rPr lang="en-US" dirty="0">
                <a:latin typeface="Arial" charset="0"/>
                <a:ea typeface="ＭＳ Ｐゴシック" charset="0"/>
                <a:cs typeface="ＭＳ Ｐゴシック" charset="0"/>
              </a:rPr>
              <a:t> </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one person at a time editing a specific </a:t>
            </a:r>
            <a:r>
              <a:rPr lang="en-US" dirty="0" smtClean="0">
                <a:latin typeface="Arial" charset="0"/>
                <a:ea typeface="ＭＳ Ｐゴシック" charset="0"/>
                <a:cs typeface="ＭＳ Ｐゴシック" charset="0"/>
              </a:rPr>
              <a:t>region, </a:t>
            </a:r>
            <a:r>
              <a:rPr lang="en-US" dirty="0">
                <a:latin typeface="Arial" charset="0"/>
                <a:ea typeface="ＭＳ Ｐゴシック" charset="0"/>
                <a:cs typeface="ＭＳ Ｐゴシック" charset="0"/>
              </a:rPr>
              <a:t>annotations saved in local files; slowed down collaboration.</a:t>
            </a:r>
          </a:p>
          <a:p>
            <a:pPr marL="0" indent="0"/>
            <a:r>
              <a:rPr lang="en-US" b="1" dirty="0">
                <a:latin typeface="Arial" charset="0"/>
                <a:ea typeface="ＭＳ Ｐゴシック" charset="0"/>
                <a:cs typeface="ＭＳ Ｐゴシック" charset="0"/>
              </a:rPr>
              <a:t>b. Java Web Start: </a:t>
            </a:r>
            <a:r>
              <a:rPr lang="en-US" dirty="0">
                <a:latin typeface="Arial" charset="0"/>
                <a:ea typeface="ＭＳ Ｐゴシック" charset="0"/>
                <a:cs typeface="ＭＳ Ｐゴシック" charset="0"/>
              </a:rPr>
              <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users saved annotations directly to a centralized database; potential issues with stale annotation data remained.</a:t>
            </a:r>
          </a:p>
          <a:p>
            <a:pPr marL="0" indent="0"/>
            <a:endParaRPr lang="en-US" dirty="0">
              <a:latin typeface="Arial" charset="0"/>
              <a:ea typeface="ＭＳ Ｐゴシック" charset="0"/>
              <a:cs typeface="ＭＳ Ｐゴシック" charset="0"/>
            </a:endParaRPr>
          </a:p>
        </p:txBody>
      </p:sp>
      <p:sp>
        <p:nvSpPr>
          <p:cNvPr id="17411"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600" smtClean="0">
                <a:solidFill>
                  <a:srgbClr val="898989"/>
                </a:solidFill>
              </a:rPr>
              <a:t>1. What is Web Apollo?</a:t>
            </a:r>
            <a:endParaRPr lang="en-US" sz="600" dirty="0">
              <a:solidFill>
                <a:srgbClr val="898989"/>
              </a:solidFill>
            </a:endParaRPr>
          </a:p>
        </p:txBody>
      </p:sp>
      <p:sp>
        <p:nvSpPr>
          <p:cNvPr id="17412"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F4D45F0-BAD6-BB47-898C-A5EA52CDD97C}" type="slidenum">
              <a:rPr lang="en-US" sz="600">
                <a:solidFill>
                  <a:srgbClr val="898989"/>
                </a:solidFill>
              </a:rPr>
              <a:pPr/>
              <a:t>10</a:t>
            </a:fld>
            <a:endParaRPr lang="en-US" sz="600" dirty="0">
              <a:solidFill>
                <a:srgbClr val="898989"/>
              </a:solidFill>
            </a:endParaRPr>
          </a:p>
        </p:txBody>
      </p:sp>
      <p:sp>
        <p:nvSpPr>
          <p:cNvPr id="17413" name="Content Placeholder 3"/>
          <p:cNvSpPr txBox="1">
            <a:spLocks/>
          </p:cNvSpPr>
          <p:nvPr/>
        </p:nvSpPr>
        <p:spPr bwMode="auto">
          <a:xfrm>
            <a:off x="687474" y="1065213"/>
            <a:ext cx="8121528"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fontAlgn="base">
              <a:spcBef>
                <a:spcPts val="900"/>
              </a:spcBef>
              <a:spcAft>
                <a:spcPct val="0"/>
              </a:spcAft>
            </a:pPr>
            <a:r>
              <a:rPr lang="en-US" sz="2000" dirty="0" smtClean="0">
                <a:solidFill>
                  <a:srgbClr val="003366"/>
                </a:solidFill>
              </a:rPr>
              <a:t>Biologists </a:t>
            </a:r>
            <a:r>
              <a:rPr lang="en-US" sz="2000" dirty="0">
                <a:solidFill>
                  <a:srgbClr val="003366"/>
                </a:solidFill>
              </a:rPr>
              <a:t>could finally visualize computational </a:t>
            </a:r>
            <a:r>
              <a:rPr lang="en-US" sz="2000" dirty="0" smtClean="0">
                <a:solidFill>
                  <a:srgbClr val="003366"/>
                </a:solidFill>
              </a:rPr>
              <a:t>analyses </a:t>
            </a:r>
            <a:r>
              <a:rPr lang="en-US" sz="2000" dirty="0">
                <a:solidFill>
                  <a:srgbClr val="003366"/>
                </a:solidFill>
              </a:rPr>
              <a:t>and experimental evidence from genomic features and </a:t>
            </a:r>
            <a:r>
              <a:rPr lang="en-US" sz="2000" dirty="0" smtClean="0">
                <a:solidFill>
                  <a:srgbClr val="003366"/>
                </a:solidFill>
              </a:rPr>
              <a:t>build</a:t>
            </a:r>
            <a:br>
              <a:rPr lang="en-US" sz="2000" dirty="0" smtClean="0">
                <a:solidFill>
                  <a:srgbClr val="003366"/>
                </a:solidFill>
              </a:rPr>
            </a:br>
            <a:r>
              <a:rPr lang="en-US" sz="2000" dirty="0" smtClean="0">
                <a:solidFill>
                  <a:srgbClr val="003366"/>
                </a:solidFill>
              </a:rPr>
              <a:t>manually</a:t>
            </a:r>
            <a:r>
              <a:rPr lang="en-US" sz="2000" dirty="0">
                <a:solidFill>
                  <a:srgbClr val="003366"/>
                </a:solidFill>
              </a:rPr>
              <a:t>-curated consensus gene structures</a:t>
            </a:r>
            <a:r>
              <a:rPr lang="en-US" sz="2000" dirty="0" smtClean="0">
                <a:solidFill>
                  <a:srgbClr val="003366"/>
                </a:solidFill>
              </a:rPr>
              <a:t>. Apollo became a very popular, </a:t>
            </a:r>
            <a:r>
              <a:rPr lang="en-US" sz="2000" dirty="0">
                <a:solidFill>
                  <a:srgbClr val="003366"/>
                </a:solidFill>
              </a:rPr>
              <a:t>open source </a:t>
            </a:r>
            <a:r>
              <a:rPr lang="en-US" sz="2000" dirty="0" smtClean="0">
                <a:solidFill>
                  <a:srgbClr val="003366"/>
                </a:solidFill>
              </a:rPr>
              <a:t>tool (insects, fish, mammals, birds, etc.). </a:t>
            </a:r>
            <a:endParaRPr lang="en-US" sz="2000" dirty="0">
              <a:solidFill>
                <a:srgbClr val="003366"/>
              </a:solidFill>
            </a:endParaRPr>
          </a:p>
        </p:txBody>
      </p:sp>
      <p:pic>
        <p:nvPicPr>
          <p:cNvPr id="17414" name="Picture 7" descr="Desktop-Apollo.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19650" y="2936875"/>
            <a:ext cx="4044950"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 descr="400px-Belvedere_Apollo_Pio-Clementino_Inv1015_n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24413" y="3865563"/>
            <a:ext cx="117157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Box 2"/>
          <p:cNvSpPr txBox="1">
            <a:spLocks noChangeArrowheads="1"/>
          </p:cNvSpPr>
          <p:nvPr/>
        </p:nvSpPr>
        <p:spPr bwMode="auto">
          <a:xfrm>
            <a:off x="4854575" y="3578225"/>
            <a:ext cx="311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dirty="0">
                <a:solidFill>
                  <a:srgbClr val="062A44"/>
                </a:solidFill>
              </a:rPr>
              <a:t>*</a:t>
            </a:r>
          </a:p>
        </p:txBody>
      </p:sp>
      <p:pic>
        <p:nvPicPr>
          <p:cNvPr id="17417" name="Picture 10" descr="ApolloLogo-letter.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93038" y="466725"/>
            <a:ext cx="8286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descr="Web-Apollo-home-image5.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82236" y="2833679"/>
            <a:ext cx="4046371" cy="3223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Web Apollo</a:t>
            </a:r>
            <a:endParaRPr lang="en-US" dirty="0"/>
          </a:p>
        </p:txBody>
      </p:sp>
      <p:sp>
        <p:nvSpPr>
          <p:cNvPr id="3" name="Content Placeholder 2"/>
          <p:cNvSpPr>
            <a:spLocks noGrp="1"/>
          </p:cNvSpPr>
          <p:nvPr>
            <p:ph idx="1"/>
          </p:nvPr>
        </p:nvSpPr>
        <p:spPr>
          <a:xfrm>
            <a:off x="682625" y="1130757"/>
            <a:ext cx="7508813" cy="4788576"/>
          </a:xfrm>
        </p:spPr>
        <p:txBody>
          <a:bodyPr/>
          <a:lstStyle/>
          <a:p>
            <a:pPr marL="342900" lvl="1" indent="-342900">
              <a:spcBef>
                <a:spcPts val="1200"/>
              </a:spcBef>
              <a:buSzTx/>
            </a:pPr>
            <a:r>
              <a:rPr lang="en-US" dirty="0" smtClean="0">
                <a:latin typeface="Arial" charset="0"/>
                <a:ea typeface="ＭＳ Ｐゴシック" charset="0"/>
              </a:rPr>
              <a:t>Browser-based tool integrated with JBrowse.</a:t>
            </a:r>
          </a:p>
          <a:p>
            <a:pPr marL="342900" lvl="1" indent="-342900">
              <a:spcBef>
                <a:spcPts val="1200"/>
              </a:spcBef>
              <a:buSzTx/>
            </a:pPr>
            <a:r>
              <a:rPr lang="en-US" dirty="0" smtClean="0">
                <a:latin typeface="Arial" charset="0"/>
                <a:ea typeface="ＭＳ Ｐゴシック" charset="0"/>
              </a:rPr>
              <a:t>Two new tracks: “Annotation” and “DNA Sequence”</a:t>
            </a:r>
          </a:p>
          <a:p>
            <a:pPr marL="342900" lvl="1" indent="-342900">
              <a:spcBef>
                <a:spcPts val="1200"/>
              </a:spcBef>
              <a:buSzTx/>
            </a:pPr>
            <a:r>
              <a:rPr lang="en-US" dirty="0" smtClean="0">
                <a:latin typeface="Arial" charset="0"/>
                <a:ea typeface="ＭＳ Ｐゴシック" charset="0"/>
              </a:rPr>
              <a:t>Allows for intuitive </a:t>
            </a:r>
            <a:r>
              <a:rPr lang="en-US" dirty="0">
                <a:latin typeface="Arial" charset="0"/>
                <a:ea typeface="ＭＳ Ｐゴシック" charset="0"/>
              </a:rPr>
              <a:t>annotation creation and </a:t>
            </a:r>
            <a:r>
              <a:rPr lang="en-US" dirty="0" smtClean="0">
                <a:latin typeface="Arial" charset="0"/>
                <a:ea typeface="ＭＳ Ｐゴシック" charset="0"/>
              </a:rPr>
              <a:t>editing</a:t>
            </a:r>
            <a:r>
              <a:rPr lang="en-US" dirty="0">
                <a:latin typeface="Arial" charset="0"/>
                <a:ea typeface="ＭＳ Ｐゴシック" charset="0"/>
              </a:rPr>
              <a:t>, with gestures and </a:t>
            </a:r>
            <a:r>
              <a:rPr lang="en-US" dirty="0" smtClean="0">
                <a:latin typeface="Arial" charset="0"/>
                <a:ea typeface="ＭＳ Ｐゴシック" charset="0"/>
              </a:rPr>
              <a:t>pull</a:t>
            </a:r>
            <a:r>
              <a:rPr lang="en-US" dirty="0">
                <a:latin typeface="Arial" charset="0"/>
                <a:ea typeface="ＭＳ Ｐゴシック" charset="0"/>
              </a:rPr>
              <a:t>-down menus to create </a:t>
            </a:r>
            <a:r>
              <a:rPr lang="en-US" dirty="0" smtClean="0">
                <a:latin typeface="Arial" charset="0"/>
                <a:ea typeface="ＭＳ Ｐゴシック" charset="0"/>
              </a:rPr>
              <a:t>and modify transcripts and exons </a:t>
            </a:r>
            <a:br>
              <a:rPr lang="en-US" dirty="0" smtClean="0">
                <a:latin typeface="Arial" charset="0"/>
                <a:ea typeface="ＭＳ Ｐゴシック" charset="0"/>
              </a:rPr>
            </a:br>
            <a:r>
              <a:rPr lang="en-US" dirty="0" smtClean="0">
                <a:latin typeface="Arial" charset="0"/>
                <a:ea typeface="ＭＳ Ｐゴシック" charset="0"/>
              </a:rPr>
              <a:t>structures, insert comments </a:t>
            </a:r>
            <a:br>
              <a:rPr lang="en-US" dirty="0" smtClean="0">
                <a:latin typeface="Arial" charset="0"/>
                <a:ea typeface="ＭＳ Ｐゴシック" charset="0"/>
              </a:rPr>
            </a:br>
            <a:r>
              <a:rPr lang="en-US" dirty="0" smtClean="0">
                <a:latin typeface="Arial" charset="0"/>
                <a:ea typeface="ＭＳ Ｐゴシック" charset="0"/>
              </a:rPr>
              <a:t>(CV, freeform text), etc.</a:t>
            </a:r>
          </a:p>
          <a:p>
            <a:pPr marL="342900" lvl="1" indent="-342900">
              <a:spcBef>
                <a:spcPts val="1200"/>
              </a:spcBef>
              <a:buSzTx/>
            </a:pPr>
            <a:r>
              <a:rPr lang="en-US" dirty="0" smtClean="0">
                <a:latin typeface="Arial" charset="0"/>
                <a:ea typeface="ＭＳ Ｐゴシック" charset="0"/>
              </a:rPr>
              <a:t>Customizable look &amp; feel.</a:t>
            </a:r>
          </a:p>
          <a:p>
            <a:pPr marL="342900" lvl="1" indent="-342900">
              <a:spcBef>
                <a:spcPts val="1200"/>
              </a:spcBef>
              <a:buSzTx/>
            </a:pPr>
            <a:r>
              <a:rPr lang="en-US" dirty="0" smtClean="0">
                <a:latin typeface="Arial" charset="0"/>
                <a:ea typeface="ＭＳ Ｐゴシック" charset="0"/>
              </a:rPr>
              <a:t>Edits </a:t>
            </a:r>
            <a:r>
              <a:rPr lang="en-US" dirty="0">
                <a:latin typeface="Arial" charset="0"/>
                <a:ea typeface="ＭＳ Ｐゴシック" charset="0"/>
              </a:rPr>
              <a:t>in one </a:t>
            </a:r>
            <a:r>
              <a:rPr lang="en-US" dirty="0" smtClean="0">
                <a:latin typeface="Arial" charset="0"/>
                <a:ea typeface="ＭＳ Ｐゴシック" charset="0"/>
              </a:rPr>
              <a:t>client </a:t>
            </a:r>
            <a:r>
              <a:rPr lang="en-US" dirty="0">
                <a:latin typeface="Arial" charset="0"/>
                <a:ea typeface="ＭＳ Ｐゴシック" charset="0"/>
              </a:rPr>
              <a:t>are </a:t>
            </a:r>
            <a:r>
              <a:rPr lang="en-US" dirty="0" smtClean="0">
                <a:latin typeface="Arial" charset="0"/>
                <a:ea typeface="ＭＳ Ｐゴシック" charset="0"/>
              </a:rPr>
              <a:t/>
            </a:r>
            <a:br>
              <a:rPr lang="en-US" dirty="0" smtClean="0">
                <a:latin typeface="Arial" charset="0"/>
                <a:ea typeface="ＭＳ Ｐゴシック" charset="0"/>
              </a:rPr>
            </a:br>
            <a:r>
              <a:rPr lang="en-US" dirty="0" smtClean="0">
                <a:latin typeface="Arial" charset="0"/>
                <a:ea typeface="ＭＳ Ｐゴシック" charset="0"/>
              </a:rPr>
              <a:t>instantly pushed </a:t>
            </a:r>
            <a:r>
              <a:rPr lang="en-US" dirty="0">
                <a:latin typeface="Arial" charset="0"/>
                <a:ea typeface="ＭＳ Ｐゴシック" charset="0"/>
              </a:rPr>
              <a:t>to </a:t>
            </a:r>
            <a:r>
              <a:rPr lang="en-US" dirty="0" smtClean="0">
                <a:latin typeface="Arial" charset="0"/>
                <a:ea typeface="ＭＳ Ｐゴシック" charset="0"/>
              </a:rPr>
              <a:t>all other </a:t>
            </a:r>
            <a:br>
              <a:rPr lang="en-US" dirty="0" smtClean="0">
                <a:latin typeface="Arial" charset="0"/>
                <a:ea typeface="ＭＳ Ｐゴシック" charset="0"/>
              </a:rPr>
            </a:br>
            <a:r>
              <a:rPr lang="en-US" dirty="0" smtClean="0">
                <a:latin typeface="Arial" charset="0"/>
                <a:ea typeface="ＭＳ Ｐゴシック" charset="0"/>
              </a:rPr>
              <a:t>clients: </a:t>
            </a:r>
            <a:r>
              <a:rPr lang="en-US" b="1" dirty="0" smtClean="0">
                <a:latin typeface="Arial" charset="0"/>
                <a:ea typeface="ＭＳ Ｐゴシック" charset="0"/>
              </a:rPr>
              <a:t>Collaborative!</a:t>
            </a:r>
          </a:p>
          <a:p>
            <a:pPr>
              <a:buFont typeface="Arial"/>
              <a:buChar char="•"/>
            </a:pPr>
            <a:endParaRPr lang="en-US" dirty="0"/>
          </a:p>
        </p:txBody>
      </p:sp>
      <p:sp>
        <p:nvSpPr>
          <p:cNvPr id="4" name="Footer Placeholder 3"/>
          <p:cNvSpPr>
            <a:spLocks noGrp="1"/>
          </p:cNvSpPr>
          <p:nvPr>
            <p:ph type="ftr" sz="quarter" idx="10"/>
          </p:nvPr>
        </p:nvSpPr>
        <p:spPr/>
        <p:txBody>
          <a:bodyPr/>
          <a:lstStyle/>
          <a:p>
            <a:pPr>
              <a:defRPr/>
            </a:pPr>
            <a:r>
              <a:rPr lang="en-US" smtClean="0"/>
              <a:t>1. What is Web Apollo?</a:t>
            </a:r>
            <a:endParaRPr lang="en-US" dirty="0"/>
          </a:p>
        </p:txBody>
      </p:sp>
      <p:sp>
        <p:nvSpPr>
          <p:cNvPr id="5" name="Slide Number Placeholder 4"/>
          <p:cNvSpPr>
            <a:spLocks noGrp="1"/>
          </p:cNvSpPr>
          <p:nvPr>
            <p:ph type="sldNum" sz="quarter" idx="11"/>
          </p:nvPr>
        </p:nvSpPr>
        <p:spPr/>
        <p:txBody>
          <a:bodyPr/>
          <a:lstStyle/>
          <a:p>
            <a:pPr>
              <a:defRPr/>
            </a:pPr>
            <a:fld id="{FE84A2BA-7E53-9E4C-9F94-3E442F04675F}" type="slidenum">
              <a:rPr lang="en-US" smtClean="0"/>
              <a:pPr>
                <a:defRPr/>
              </a:pPr>
              <a:t>11</a:t>
            </a:fld>
            <a:endParaRPr lang="en-US" dirty="0"/>
          </a:p>
        </p:txBody>
      </p:sp>
    </p:spTree>
    <p:extLst>
      <p:ext uri="{BB962C8B-B14F-4D97-AF65-F5344CB8AC3E}">
        <p14:creationId xmlns:p14="http://schemas.microsoft.com/office/powerpoint/2010/main" val="4034325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Apollo</a:t>
            </a:r>
            <a:endParaRPr lang="en-US" dirty="0"/>
          </a:p>
        </p:txBody>
      </p:sp>
      <p:sp>
        <p:nvSpPr>
          <p:cNvPr id="4" name="Footer Placeholder 3"/>
          <p:cNvSpPr>
            <a:spLocks noGrp="1"/>
          </p:cNvSpPr>
          <p:nvPr>
            <p:ph type="ftr" sz="quarter" idx="10"/>
          </p:nvPr>
        </p:nvSpPr>
        <p:spPr/>
        <p:txBody>
          <a:bodyPr/>
          <a:lstStyle/>
          <a:p>
            <a:pPr>
              <a:defRPr/>
            </a:pPr>
            <a:r>
              <a:rPr lang="en-US" smtClean="0"/>
              <a:t>1. What is Web Apollo?</a:t>
            </a:r>
            <a:endParaRPr lang="en-US" dirty="0"/>
          </a:p>
        </p:txBody>
      </p:sp>
      <p:sp>
        <p:nvSpPr>
          <p:cNvPr id="5" name="Slide Number Placeholder 4"/>
          <p:cNvSpPr>
            <a:spLocks noGrp="1"/>
          </p:cNvSpPr>
          <p:nvPr>
            <p:ph type="sldNum" sz="quarter" idx="11"/>
          </p:nvPr>
        </p:nvSpPr>
        <p:spPr/>
        <p:txBody>
          <a:bodyPr/>
          <a:lstStyle/>
          <a:p>
            <a:pPr>
              <a:defRPr/>
            </a:pPr>
            <a:fld id="{FE84A2BA-7E53-9E4C-9F94-3E442F04675F}" type="slidenum">
              <a:rPr lang="en-US" smtClean="0"/>
              <a:pPr>
                <a:defRPr/>
              </a:pPr>
              <a:t>12</a:t>
            </a:fld>
            <a:endParaRPr lang="en-US" dirty="0"/>
          </a:p>
        </p:txBody>
      </p:sp>
      <p:pic>
        <p:nvPicPr>
          <p:cNvPr id="7" name="Picture 6" descr="database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364818" y="3592191"/>
            <a:ext cx="404088" cy="447743"/>
          </a:xfrm>
          <a:prstGeom prst="rect">
            <a:avLst/>
          </a:prstGeom>
        </p:spPr>
      </p:pic>
      <p:pic>
        <p:nvPicPr>
          <p:cNvPr id="9" name="Picture 8" descr="text-file-icon.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85503" y="4732133"/>
            <a:ext cx="548640" cy="548640"/>
          </a:xfrm>
          <a:prstGeom prst="rect">
            <a:avLst/>
          </a:prstGeom>
        </p:spPr>
      </p:pic>
      <p:pic>
        <p:nvPicPr>
          <p:cNvPr id="10" name="Picture 9" descr="text-file-icon.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84986" y="4818102"/>
            <a:ext cx="548640" cy="548640"/>
          </a:xfrm>
          <a:prstGeom prst="rect">
            <a:avLst/>
          </a:prstGeom>
        </p:spPr>
      </p:pic>
      <p:pic>
        <p:nvPicPr>
          <p:cNvPr id="11" name="Picture 10" descr="database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17218" y="3744591"/>
            <a:ext cx="404088" cy="447743"/>
          </a:xfrm>
          <a:prstGeom prst="rect">
            <a:avLst/>
          </a:prstGeom>
        </p:spPr>
      </p:pic>
      <p:pic>
        <p:nvPicPr>
          <p:cNvPr id="12" name="Picture 11" descr="database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669618" y="3896991"/>
            <a:ext cx="404088" cy="447743"/>
          </a:xfrm>
          <a:prstGeom prst="rect">
            <a:avLst/>
          </a:prstGeom>
        </p:spPr>
      </p:pic>
      <p:pic>
        <p:nvPicPr>
          <p:cNvPr id="13" name="Picture 12" descr="text-file-icon.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11728" y="4944846"/>
            <a:ext cx="548640" cy="548640"/>
          </a:xfrm>
          <a:prstGeom prst="rect">
            <a:avLst/>
          </a:prstGeom>
        </p:spPr>
      </p:pic>
      <p:sp>
        <p:nvSpPr>
          <p:cNvPr id="6" name="TextBox 5"/>
          <p:cNvSpPr txBox="1"/>
          <p:nvPr/>
        </p:nvSpPr>
        <p:spPr>
          <a:xfrm>
            <a:off x="2073706" y="3517640"/>
            <a:ext cx="1543867" cy="738664"/>
          </a:xfrm>
          <a:prstGeom prst="rect">
            <a:avLst/>
          </a:prstGeom>
          <a:noFill/>
        </p:spPr>
        <p:txBody>
          <a:bodyPr wrap="square" rtlCol="0">
            <a:spAutoFit/>
          </a:bodyPr>
          <a:lstStyle/>
          <a:p>
            <a:r>
              <a:rPr lang="en-US" sz="1400" dirty="0" smtClean="0">
                <a:solidFill>
                  <a:srgbClr val="003366"/>
                </a:solidFill>
              </a:rPr>
              <a:t>Chado</a:t>
            </a:r>
          </a:p>
          <a:p>
            <a:r>
              <a:rPr lang="en-US" sz="1400" dirty="0" smtClean="0">
                <a:solidFill>
                  <a:srgbClr val="003366"/>
                </a:solidFill>
              </a:rPr>
              <a:t>UCSC (MySQL)</a:t>
            </a:r>
          </a:p>
          <a:p>
            <a:r>
              <a:rPr lang="en-US" sz="1400" dirty="0" smtClean="0">
                <a:solidFill>
                  <a:srgbClr val="003366"/>
                </a:solidFill>
              </a:rPr>
              <a:t>Ensembl (DAS)</a:t>
            </a:r>
            <a:endParaRPr lang="en-US" sz="1400" dirty="0">
              <a:solidFill>
                <a:srgbClr val="003366"/>
              </a:solidFill>
            </a:endParaRPr>
          </a:p>
        </p:txBody>
      </p:sp>
      <p:sp>
        <p:nvSpPr>
          <p:cNvPr id="14" name="TextBox 13"/>
          <p:cNvSpPr txBox="1"/>
          <p:nvPr/>
        </p:nvSpPr>
        <p:spPr>
          <a:xfrm>
            <a:off x="3342906" y="4550153"/>
            <a:ext cx="1543867" cy="1169551"/>
          </a:xfrm>
          <a:prstGeom prst="rect">
            <a:avLst/>
          </a:prstGeom>
          <a:noFill/>
        </p:spPr>
        <p:txBody>
          <a:bodyPr wrap="square" rtlCol="0">
            <a:spAutoFit/>
          </a:bodyPr>
          <a:lstStyle/>
          <a:p>
            <a:r>
              <a:rPr lang="en-US" sz="1400" dirty="0" smtClean="0">
                <a:solidFill>
                  <a:srgbClr val="003366"/>
                </a:solidFill>
              </a:rPr>
              <a:t>BAM</a:t>
            </a:r>
          </a:p>
          <a:p>
            <a:r>
              <a:rPr lang="en-US" sz="1400" dirty="0" smtClean="0">
                <a:solidFill>
                  <a:srgbClr val="003366"/>
                </a:solidFill>
              </a:rPr>
              <a:t>BED</a:t>
            </a:r>
          </a:p>
          <a:p>
            <a:r>
              <a:rPr lang="en-US" sz="1400" dirty="0" smtClean="0">
                <a:solidFill>
                  <a:srgbClr val="003366"/>
                </a:solidFill>
              </a:rPr>
              <a:t>BigWig</a:t>
            </a:r>
          </a:p>
          <a:p>
            <a:r>
              <a:rPr lang="en-US" sz="1400" dirty="0" smtClean="0">
                <a:solidFill>
                  <a:srgbClr val="003366"/>
                </a:solidFill>
              </a:rPr>
              <a:t>GFF3</a:t>
            </a:r>
          </a:p>
          <a:p>
            <a:r>
              <a:rPr lang="en-US" sz="1400" dirty="0" smtClean="0">
                <a:solidFill>
                  <a:srgbClr val="003366"/>
                </a:solidFill>
              </a:rPr>
              <a:t>MAKER output</a:t>
            </a:r>
            <a:endParaRPr lang="en-US" sz="1400" dirty="0">
              <a:solidFill>
                <a:srgbClr val="003366"/>
              </a:solidFill>
            </a:endParaRPr>
          </a:p>
        </p:txBody>
      </p:sp>
      <p:pic>
        <p:nvPicPr>
          <p:cNvPr id="15" name="Picture 1" descr="Web-Apollo-home-image5.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82236" y="2833679"/>
            <a:ext cx="4046371" cy="3223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82625" y="1153437"/>
            <a:ext cx="7781925" cy="4788576"/>
          </a:xfrm>
        </p:spPr>
        <p:txBody>
          <a:bodyPr/>
          <a:lstStyle/>
          <a:p>
            <a:pPr marL="342900" lvl="1" indent="-342900">
              <a:spcBef>
                <a:spcPts val="1200"/>
              </a:spcBef>
              <a:buSzTx/>
            </a:pPr>
            <a:r>
              <a:rPr lang="en-US" dirty="0" smtClean="0">
                <a:latin typeface="Arial" charset="0"/>
                <a:ea typeface="ＭＳ Ｐゴシック" charset="0"/>
              </a:rPr>
              <a:t>Provides </a:t>
            </a:r>
            <a:r>
              <a:rPr lang="en-US" dirty="0">
                <a:latin typeface="Arial" charset="0"/>
                <a:ea typeface="ＭＳ Ｐゴシック" charset="0"/>
              </a:rPr>
              <a:t>dynamic access </a:t>
            </a:r>
            <a:r>
              <a:rPr lang="en-US" dirty="0" smtClean="0">
                <a:latin typeface="Arial" charset="0"/>
                <a:ea typeface="ＭＳ Ｐゴシック" charset="0"/>
              </a:rPr>
              <a:t>to genomic </a:t>
            </a:r>
            <a:r>
              <a:rPr lang="en-US" dirty="0">
                <a:latin typeface="Arial" charset="0"/>
                <a:ea typeface="ＭＳ Ｐゴシック" charset="0"/>
              </a:rPr>
              <a:t>analysis results from both </a:t>
            </a:r>
            <a:r>
              <a:rPr lang="en-US" dirty="0" smtClean="0">
                <a:latin typeface="Arial" charset="0"/>
                <a:ea typeface="ＭＳ Ｐゴシック" charset="0"/>
              </a:rPr>
              <a:t>UCSC and </a:t>
            </a:r>
            <a:r>
              <a:rPr lang="en-US" dirty="0">
                <a:latin typeface="Arial" charset="0"/>
                <a:ea typeface="ＭＳ Ｐゴシック" charset="0"/>
              </a:rPr>
              <a:t>Chado databases as well as </a:t>
            </a:r>
            <a:r>
              <a:rPr lang="en-US" dirty="0" smtClean="0">
                <a:latin typeface="Arial" charset="0"/>
                <a:ea typeface="ＭＳ Ｐゴシック" charset="0"/>
              </a:rPr>
              <a:t>database storage </a:t>
            </a:r>
            <a:r>
              <a:rPr lang="en-US" dirty="0">
                <a:latin typeface="Arial" charset="0"/>
                <a:ea typeface="ＭＳ Ｐゴシック" charset="0"/>
              </a:rPr>
              <a:t>of user-</a:t>
            </a:r>
            <a:r>
              <a:rPr lang="en-US" dirty="0" smtClean="0">
                <a:latin typeface="Arial" charset="0"/>
                <a:ea typeface="ＭＳ Ｐゴシック" charset="0"/>
              </a:rPr>
              <a:t>created annotations</a:t>
            </a:r>
            <a:r>
              <a:rPr lang="en-US" dirty="0">
                <a:latin typeface="Arial" charset="0"/>
                <a:ea typeface="ＭＳ Ｐゴシック" charset="0"/>
              </a:rPr>
              <a:t>. </a:t>
            </a:r>
            <a:r>
              <a:rPr lang="en-US" dirty="0" smtClean="0">
                <a:latin typeface="Arial" charset="0"/>
                <a:ea typeface="ＭＳ Ｐゴシック" charset="0"/>
              </a:rPr>
              <a:t>All user</a:t>
            </a:r>
            <a:r>
              <a:rPr lang="en-US" dirty="0">
                <a:latin typeface="Arial" charset="0"/>
                <a:ea typeface="ＭＳ Ｐゴシック" charset="0"/>
              </a:rPr>
              <a:t>-created sequence annotations </a:t>
            </a:r>
            <a:r>
              <a:rPr lang="en-US" dirty="0" smtClean="0">
                <a:latin typeface="Arial" charset="0"/>
                <a:ea typeface="ＭＳ Ｐゴシック" charset="0"/>
              </a:rPr>
              <a:t>are </a:t>
            </a:r>
            <a:r>
              <a:rPr lang="en-US" dirty="0">
                <a:latin typeface="Arial" charset="0"/>
                <a:ea typeface="ＭＳ Ｐゴシック" charset="0"/>
              </a:rPr>
              <a:t>a</a:t>
            </a:r>
            <a:r>
              <a:rPr lang="en-US" dirty="0" smtClean="0">
                <a:latin typeface="Arial" charset="0"/>
                <a:ea typeface="ＭＳ Ｐゴシック" charset="0"/>
              </a:rPr>
              <a:t>utomatically </a:t>
            </a:r>
            <a:r>
              <a:rPr lang="en-US" dirty="0">
                <a:latin typeface="Arial" charset="0"/>
                <a:ea typeface="ＭＳ Ｐゴシック" charset="0"/>
              </a:rPr>
              <a:t>uploaded to a </a:t>
            </a:r>
            <a:r>
              <a:rPr lang="en-US" dirty="0" smtClean="0">
                <a:latin typeface="Arial" charset="0"/>
                <a:ea typeface="ＭＳ Ｐゴシック" charset="0"/>
              </a:rPr>
              <a:t>server</a:t>
            </a:r>
            <a:r>
              <a:rPr lang="en-US" dirty="0">
                <a:latin typeface="Arial" charset="0"/>
                <a:ea typeface="ＭＳ Ｐゴシック" charset="0"/>
              </a:rPr>
              <a:t>, </a:t>
            </a:r>
            <a:r>
              <a:rPr lang="en-US" dirty="0" smtClean="0">
                <a:latin typeface="Arial" charset="0"/>
                <a:ea typeface="ＭＳ Ｐゴシック" charset="0"/>
              </a:rPr>
              <a:t>ensuring reliability</a:t>
            </a:r>
            <a:r>
              <a:rPr lang="en-US" dirty="0">
                <a:latin typeface="Arial" charset="0"/>
                <a:ea typeface="ＭＳ Ｐゴシック" charset="0"/>
              </a:rPr>
              <a:t>. </a:t>
            </a:r>
            <a:endParaRPr lang="en-US" dirty="0" smtClean="0">
              <a:latin typeface="Arial" charset="0"/>
              <a:ea typeface="ＭＳ Ｐゴシック" charset="0"/>
            </a:endParaRPr>
          </a:p>
        </p:txBody>
      </p:sp>
    </p:spTree>
    <p:extLst>
      <p:ext uri="{BB962C8B-B14F-4D97-AF65-F5344CB8AC3E}">
        <p14:creationId xmlns:p14="http://schemas.microsoft.com/office/powerpoint/2010/main" val="39371533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250126" y="412784"/>
            <a:ext cx="7092512" cy="5954704"/>
            <a:chOff x="1250126" y="269929"/>
            <a:chExt cx="7092512" cy="5954704"/>
          </a:xfrm>
        </p:grpSpPr>
        <p:sp>
          <p:nvSpPr>
            <p:cNvPr id="85" name="Rounded Rectangle 84"/>
            <p:cNvSpPr/>
            <p:nvPr/>
          </p:nvSpPr>
          <p:spPr>
            <a:xfrm>
              <a:off x="5464053" y="4547387"/>
              <a:ext cx="2810486" cy="1677246"/>
            </a:xfrm>
            <a:prstGeom prst="roundRect">
              <a:avLst/>
            </a:prstGeom>
            <a:solidFill>
              <a:srgbClr val="FF6600">
                <a:alpha val="41000"/>
              </a:srgb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cs typeface="Arial"/>
              </a:endParaRPr>
            </a:p>
          </p:txBody>
        </p:sp>
        <p:sp>
          <p:nvSpPr>
            <p:cNvPr id="86" name="Rounded Rectangle 85"/>
            <p:cNvSpPr/>
            <p:nvPr/>
          </p:nvSpPr>
          <p:spPr>
            <a:xfrm>
              <a:off x="1295866" y="4558103"/>
              <a:ext cx="4152711" cy="1666530"/>
            </a:xfrm>
            <a:prstGeom prst="roundRect">
              <a:avLst/>
            </a:prstGeom>
            <a:solidFill>
              <a:srgbClr val="90F915">
                <a:alpha val="41000"/>
              </a:srgb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cs typeface="Arial"/>
              </a:endParaRPr>
            </a:p>
          </p:txBody>
        </p:sp>
        <p:sp>
          <p:nvSpPr>
            <p:cNvPr id="87" name="Rounded Rectangle 86"/>
            <p:cNvSpPr/>
            <p:nvPr/>
          </p:nvSpPr>
          <p:spPr>
            <a:xfrm>
              <a:off x="1250126" y="1329894"/>
              <a:ext cx="7037287" cy="3207855"/>
            </a:xfrm>
            <a:prstGeom prst="roundRect">
              <a:avLst/>
            </a:prstGeom>
            <a:solidFill>
              <a:schemeClr val="accent5">
                <a:alpha val="41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cs typeface="Arial"/>
              </a:endParaRPr>
            </a:p>
          </p:txBody>
        </p:sp>
        <p:sp>
          <p:nvSpPr>
            <p:cNvPr id="88" name="Rounded Rectangle 87"/>
            <p:cNvSpPr/>
            <p:nvPr/>
          </p:nvSpPr>
          <p:spPr>
            <a:xfrm>
              <a:off x="2685762" y="296213"/>
              <a:ext cx="4170663" cy="1018423"/>
            </a:xfrm>
            <a:prstGeom prst="roundRect">
              <a:avLst/>
            </a:prstGeom>
            <a:solidFill>
              <a:schemeClr val="accent6">
                <a:lumMod val="40000"/>
                <a:lumOff val="60000"/>
                <a:alpha val="41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cs typeface="Arial"/>
              </a:endParaRPr>
            </a:p>
          </p:txBody>
        </p:sp>
        <p:pic>
          <p:nvPicPr>
            <p:cNvPr id="90" name="Picture 89" descr="_Firefox_Logo.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79682" y="452215"/>
              <a:ext cx="599265" cy="576491"/>
            </a:xfrm>
            <a:prstGeom prst="rect">
              <a:avLst/>
            </a:prstGeom>
          </p:spPr>
        </p:pic>
        <p:pic>
          <p:nvPicPr>
            <p:cNvPr id="91" name="Picture 90" descr="Apple_Safari.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00991" y="340601"/>
              <a:ext cx="683049" cy="683049"/>
            </a:xfrm>
            <a:prstGeom prst="rect">
              <a:avLst/>
            </a:prstGeom>
          </p:spPr>
        </p:pic>
        <p:pic>
          <p:nvPicPr>
            <p:cNvPr id="92" name="Picture 91" descr="chrome-logo.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110230" y="719481"/>
              <a:ext cx="541340" cy="541340"/>
            </a:xfrm>
            <a:prstGeom prst="rect">
              <a:avLst/>
            </a:prstGeom>
          </p:spPr>
        </p:pic>
        <p:pic>
          <p:nvPicPr>
            <p:cNvPr id="93" name="Picture 92" descr="text-file-icon.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515606" y="425734"/>
              <a:ext cx="547138" cy="547138"/>
            </a:xfrm>
            <a:prstGeom prst="rect">
              <a:avLst/>
            </a:prstGeom>
          </p:spPr>
        </p:pic>
        <p:pic>
          <p:nvPicPr>
            <p:cNvPr id="95" name="Picture 94" descr="text-file-icon.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578519" y="495784"/>
              <a:ext cx="547138" cy="547138"/>
            </a:xfrm>
            <a:prstGeom prst="rect">
              <a:avLst/>
            </a:prstGeom>
          </p:spPr>
        </p:pic>
        <p:pic>
          <p:nvPicPr>
            <p:cNvPr id="96" name="Picture 95" descr="text-file-icon.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639927" y="571188"/>
              <a:ext cx="547138" cy="547138"/>
            </a:xfrm>
            <a:prstGeom prst="rect">
              <a:avLst/>
            </a:prstGeom>
          </p:spPr>
        </p:pic>
        <p:sp>
          <p:nvSpPr>
            <p:cNvPr id="97" name="TextBox 96"/>
            <p:cNvSpPr txBox="1"/>
            <p:nvPr/>
          </p:nvSpPr>
          <p:spPr>
            <a:xfrm>
              <a:off x="6091607" y="382368"/>
              <a:ext cx="1274934" cy="830997"/>
            </a:xfrm>
            <a:prstGeom prst="rect">
              <a:avLst/>
            </a:prstGeom>
            <a:noFill/>
            <a:effectLst/>
            <a:scene3d>
              <a:camera prst="orthographicFront"/>
              <a:lightRig rig="threePt" dir="t"/>
            </a:scene3d>
            <a:sp3d prstMaterial="matte"/>
          </p:spPr>
          <p:txBody>
            <a:bodyPr wrap="square" rtlCol="0">
              <a:spAutoFit/>
            </a:bodyPr>
            <a:lstStyle/>
            <a:p>
              <a:r>
                <a:rPr lang="en-US" sz="1200" dirty="0" smtClean="0">
                  <a:solidFill>
                    <a:srgbClr val="003366"/>
                  </a:solidFill>
                  <a:latin typeface="Arial"/>
                  <a:cs typeface="Arial"/>
                </a:rPr>
                <a:t>- BAM</a:t>
              </a:r>
              <a:br>
                <a:rPr lang="en-US" sz="1200" dirty="0" smtClean="0">
                  <a:solidFill>
                    <a:srgbClr val="003366"/>
                  </a:solidFill>
                  <a:latin typeface="Arial"/>
                  <a:cs typeface="Arial"/>
                </a:rPr>
              </a:br>
              <a:r>
                <a:rPr lang="en-US" sz="1200" dirty="0" smtClean="0">
                  <a:solidFill>
                    <a:srgbClr val="003366"/>
                  </a:solidFill>
                  <a:latin typeface="Arial"/>
                  <a:cs typeface="Arial"/>
                </a:rPr>
                <a:t>- BigWig</a:t>
              </a:r>
              <a:br>
                <a:rPr lang="en-US" sz="1200" dirty="0" smtClean="0">
                  <a:solidFill>
                    <a:srgbClr val="003366"/>
                  </a:solidFill>
                  <a:latin typeface="Arial"/>
                  <a:cs typeface="Arial"/>
                </a:rPr>
              </a:br>
              <a:r>
                <a:rPr lang="en-US" sz="1200" dirty="0" smtClean="0">
                  <a:solidFill>
                    <a:srgbClr val="003366"/>
                  </a:solidFill>
                  <a:latin typeface="Arial"/>
                  <a:cs typeface="Arial"/>
                </a:rPr>
                <a:t>- GFF3</a:t>
              </a:r>
              <a:br>
                <a:rPr lang="en-US" sz="1200" dirty="0" smtClean="0">
                  <a:solidFill>
                    <a:srgbClr val="003366"/>
                  </a:solidFill>
                  <a:latin typeface="Arial"/>
                  <a:cs typeface="Arial"/>
                </a:rPr>
              </a:br>
              <a:r>
                <a:rPr lang="en-US" sz="1200" dirty="0" smtClean="0">
                  <a:solidFill>
                    <a:srgbClr val="003366"/>
                  </a:solidFill>
                  <a:latin typeface="Arial"/>
                  <a:cs typeface="Arial"/>
                </a:rPr>
                <a:t>- VCF*</a:t>
              </a:r>
              <a:endParaRPr lang="en-US" sz="1200" dirty="0">
                <a:solidFill>
                  <a:srgbClr val="003366"/>
                </a:solidFill>
                <a:latin typeface="Arial"/>
                <a:cs typeface="Arial"/>
              </a:endParaRPr>
            </a:p>
          </p:txBody>
        </p:sp>
        <p:sp>
          <p:nvSpPr>
            <p:cNvPr id="117" name="TextBox 116"/>
            <p:cNvSpPr txBox="1"/>
            <p:nvPr/>
          </p:nvSpPr>
          <p:spPr>
            <a:xfrm>
              <a:off x="3727849" y="3379842"/>
              <a:ext cx="1259077" cy="646331"/>
            </a:xfrm>
            <a:prstGeom prst="rect">
              <a:avLst/>
            </a:prstGeom>
            <a:noFill/>
            <a:effectLst/>
            <a:scene3d>
              <a:camera prst="orthographicFront"/>
              <a:lightRig rig="threePt" dir="t"/>
            </a:scene3d>
            <a:sp3d prstMaterial="matte"/>
          </p:spPr>
          <p:txBody>
            <a:bodyPr wrap="square" rtlCol="0">
              <a:spAutoFit/>
            </a:bodyPr>
            <a:lstStyle/>
            <a:p>
              <a:pPr algn="ctr"/>
              <a:r>
                <a:rPr lang="en-US" sz="1200" dirty="0">
                  <a:solidFill>
                    <a:srgbClr val="003366"/>
                  </a:solidFill>
                  <a:effectLst>
                    <a:outerShdw blurRad="50800" dist="38100" dir="2700000" algn="tl" rotWithShape="0">
                      <a:srgbClr val="000000">
                        <a:alpha val="43000"/>
                      </a:srgbClr>
                    </a:outerShdw>
                  </a:effectLst>
                  <a:latin typeface="Arial"/>
                  <a:cs typeface="Arial"/>
                </a:rPr>
                <a:t>Trellis </a:t>
              </a:r>
              <a:br>
                <a:rPr lang="en-US" sz="1200" dirty="0">
                  <a:solidFill>
                    <a:srgbClr val="003366"/>
                  </a:solidFill>
                  <a:effectLst>
                    <a:outerShdw blurRad="50800" dist="38100" dir="2700000" algn="tl" rotWithShape="0">
                      <a:srgbClr val="000000">
                        <a:alpha val="43000"/>
                      </a:srgbClr>
                    </a:outerShdw>
                  </a:effectLst>
                  <a:latin typeface="Arial"/>
                  <a:cs typeface="Arial"/>
                </a:rPr>
              </a:br>
              <a:r>
                <a:rPr lang="en-US" sz="1200" dirty="0">
                  <a:solidFill>
                    <a:srgbClr val="003366"/>
                  </a:solidFill>
                  <a:effectLst>
                    <a:outerShdw blurRad="50800" dist="38100" dir="2700000" algn="tl" rotWithShape="0">
                      <a:srgbClr val="000000">
                        <a:alpha val="43000"/>
                      </a:srgbClr>
                    </a:outerShdw>
                  </a:effectLst>
                  <a:latin typeface="Arial"/>
                  <a:cs typeface="Arial"/>
                </a:rPr>
                <a:t>Data Broker (Java)</a:t>
              </a:r>
            </a:p>
          </p:txBody>
        </p:sp>
        <p:sp>
          <p:nvSpPr>
            <p:cNvPr id="193" name="TextBox 192"/>
            <p:cNvSpPr txBox="1"/>
            <p:nvPr/>
          </p:nvSpPr>
          <p:spPr>
            <a:xfrm>
              <a:off x="1424498" y="3379842"/>
              <a:ext cx="1954276" cy="646331"/>
            </a:xfrm>
            <a:prstGeom prst="rect">
              <a:avLst/>
            </a:prstGeom>
            <a:noFill/>
            <a:ln>
              <a:noFill/>
            </a:ln>
            <a:effectLst/>
            <a:scene3d>
              <a:camera prst="orthographicFront"/>
              <a:lightRig rig="threePt" dir="t"/>
            </a:scene3d>
            <a:sp3d prstMaterial="matte"/>
          </p:spPr>
          <p:txBody>
            <a:bodyPr wrap="square" rtlCol="0">
              <a:spAutoFit/>
            </a:bodyPr>
            <a:lstStyle/>
            <a:p>
              <a:pPr algn="ctr"/>
              <a:r>
                <a:rPr lang="en-US" sz="1200" dirty="0">
                  <a:solidFill>
                    <a:srgbClr val="003366"/>
                  </a:solidFill>
                  <a:effectLst>
                    <a:outerShdw blurRad="50800" dist="38100" dir="2700000" algn="tl" rotWithShape="0">
                      <a:srgbClr val="000000">
                        <a:alpha val="43000"/>
                      </a:srgbClr>
                    </a:outerShdw>
                  </a:effectLst>
                  <a:latin typeface="Arial"/>
                  <a:cs typeface="Arial"/>
                </a:rPr>
                <a:t>Static </a:t>
              </a:r>
              <a:r>
                <a:rPr lang="en-US" sz="1200" dirty="0" smtClean="0">
                  <a:solidFill>
                    <a:srgbClr val="003366"/>
                  </a:solidFill>
                  <a:effectLst>
                    <a:outerShdw blurRad="50800" dist="38100" dir="2700000" algn="tl" rotWithShape="0">
                      <a:srgbClr val="000000">
                        <a:alpha val="43000"/>
                      </a:srgbClr>
                    </a:outerShdw>
                  </a:effectLst>
                  <a:latin typeface="Arial"/>
                  <a:cs typeface="Arial"/>
                </a:rPr>
                <a:t>JSON</a:t>
              </a:r>
              <a:r>
                <a:rPr lang="en-US" sz="1200" dirty="0">
                  <a:solidFill>
                    <a:srgbClr val="003366"/>
                  </a:solidFill>
                  <a:effectLst>
                    <a:outerShdw blurRad="50800" dist="38100" dir="2700000" algn="tl" rotWithShape="0">
                      <a:srgbClr val="000000">
                        <a:alpha val="43000"/>
                      </a:srgbClr>
                    </a:outerShdw>
                  </a:effectLst>
                  <a:latin typeface="Arial"/>
                  <a:cs typeface="Arial"/>
                </a:rPr>
                <a:t/>
              </a:r>
              <a:br>
                <a:rPr lang="en-US" sz="1200" dirty="0">
                  <a:solidFill>
                    <a:srgbClr val="003366"/>
                  </a:solidFill>
                  <a:effectLst>
                    <a:outerShdw blurRad="50800" dist="38100" dir="2700000" algn="tl" rotWithShape="0">
                      <a:srgbClr val="000000">
                        <a:alpha val="43000"/>
                      </a:srgbClr>
                    </a:outerShdw>
                  </a:effectLst>
                  <a:latin typeface="Arial"/>
                  <a:cs typeface="Arial"/>
                </a:rPr>
              </a:br>
              <a:r>
                <a:rPr lang="en-US" sz="1200" dirty="0">
                  <a:solidFill>
                    <a:srgbClr val="003366"/>
                  </a:solidFill>
                  <a:effectLst>
                    <a:outerShdw blurRad="50800" dist="38100" dir="2700000" algn="tl" rotWithShape="0">
                      <a:srgbClr val="000000">
                        <a:alpha val="43000"/>
                      </a:srgbClr>
                    </a:outerShdw>
                  </a:effectLst>
                  <a:latin typeface="Arial"/>
                  <a:cs typeface="Arial"/>
                </a:rPr>
                <a:t>Generation Pipeline </a:t>
              </a:r>
              <a:r>
                <a:rPr lang="en-US" sz="1200" dirty="0" smtClean="0">
                  <a:solidFill>
                    <a:srgbClr val="003366"/>
                  </a:solidFill>
                  <a:effectLst>
                    <a:outerShdw blurRad="50800" dist="38100" dir="2700000" algn="tl" rotWithShape="0">
                      <a:srgbClr val="000000">
                        <a:alpha val="43000"/>
                      </a:srgbClr>
                    </a:outerShdw>
                  </a:effectLst>
                  <a:latin typeface="Arial"/>
                  <a:cs typeface="Arial"/>
                </a:rPr>
                <a:t/>
              </a:r>
              <a:br>
                <a:rPr lang="en-US" sz="1200" dirty="0" smtClean="0">
                  <a:solidFill>
                    <a:srgbClr val="003366"/>
                  </a:solidFill>
                  <a:effectLst>
                    <a:outerShdw blurRad="50800" dist="38100" dir="2700000" algn="tl" rotWithShape="0">
                      <a:srgbClr val="000000">
                        <a:alpha val="43000"/>
                      </a:srgbClr>
                    </a:outerShdw>
                  </a:effectLst>
                  <a:latin typeface="Arial"/>
                  <a:cs typeface="Arial"/>
                </a:rPr>
              </a:br>
              <a:r>
                <a:rPr lang="en-US" sz="1200" dirty="0" smtClean="0">
                  <a:solidFill>
                    <a:srgbClr val="003366"/>
                  </a:solidFill>
                  <a:effectLst>
                    <a:outerShdw blurRad="50800" dist="38100" dir="2700000" algn="tl" rotWithShape="0">
                      <a:srgbClr val="000000">
                        <a:alpha val="43000"/>
                      </a:srgbClr>
                    </a:outerShdw>
                  </a:effectLst>
                  <a:latin typeface="Arial"/>
                  <a:cs typeface="Arial"/>
                </a:rPr>
                <a:t>(</a:t>
              </a:r>
              <a:r>
                <a:rPr lang="en-US" sz="1200" dirty="0">
                  <a:solidFill>
                    <a:srgbClr val="003366"/>
                  </a:solidFill>
                  <a:effectLst>
                    <a:outerShdw blurRad="50800" dist="38100" dir="2700000" algn="tl" rotWithShape="0">
                      <a:srgbClr val="000000">
                        <a:alpha val="43000"/>
                      </a:srgbClr>
                    </a:outerShdw>
                  </a:effectLst>
                  <a:latin typeface="Arial"/>
                  <a:cs typeface="Arial"/>
                </a:rPr>
                <a:t>Perl)</a:t>
              </a:r>
            </a:p>
          </p:txBody>
        </p:sp>
        <p:sp>
          <p:nvSpPr>
            <p:cNvPr id="130" name="Rounded Rectangle 129"/>
            <p:cNvSpPr>
              <a:spLocks/>
            </p:cNvSpPr>
            <p:nvPr/>
          </p:nvSpPr>
          <p:spPr>
            <a:xfrm>
              <a:off x="1383253" y="2911694"/>
              <a:ext cx="3977600" cy="1464106"/>
            </a:xfrm>
            <a:prstGeom prst="roundRect">
              <a:avLst/>
            </a:prstGeom>
            <a:noFill/>
            <a:ln>
              <a:solidFill>
                <a:srgbClr val="000000"/>
              </a:solidFill>
            </a:ln>
            <a:scene3d>
              <a:camera prst="orthographicFront">
                <a:rot lat="0" lon="0" rev="0"/>
              </a:camera>
              <a:lightRig rig="glow" dir="tl">
                <a:rot lat="0" lon="0" rev="19800000"/>
              </a:lightRig>
            </a:scene3d>
            <a:sp3d prstMaterial="matte">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cs typeface="Arial"/>
              </a:endParaRPr>
            </a:p>
          </p:txBody>
        </p:sp>
        <p:sp>
          <p:nvSpPr>
            <p:cNvPr id="133" name="TextBox 132"/>
            <p:cNvSpPr txBox="1"/>
            <p:nvPr/>
          </p:nvSpPr>
          <p:spPr>
            <a:xfrm>
              <a:off x="2017463" y="2905673"/>
              <a:ext cx="2698084" cy="276999"/>
            </a:xfrm>
            <a:prstGeom prst="rect">
              <a:avLst/>
            </a:prstGeom>
            <a:noFill/>
            <a:effectLst/>
            <a:scene3d>
              <a:camera prst="orthographicFront"/>
              <a:lightRig rig="threePt" dir="t"/>
            </a:scene3d>
            <a:sp3d prstMaterial="matte"/>
          </p:spPr>
          <p:txBody>
            <a:bodyPr wrap="square" rtlCol="0">
              <a:spAutoFit/>
            </a:bodyPr>
            <a:lstStyle/>
            <a:p>
              <a:pPr algn="ctr"/>
              <a:r>
                <a:rPr lang="en-US" sz="1200" b="1" dirty="0">
                  <a:solidFill>
                    <a:srgbClr val="003366"/>
                  </a:solidFill>
                  <a:effectLst>
                    <a:outerShdw blurRad="50800" dist="38100" dir="2700000" algn="tl" rotWithShape="0">
                      <a:srgbClr val="000000">
                        <a:alpha val="43000"/>
                      </a:srgbClr>
                    </a:outerShdw>
                  </a:effectLst>
                  <a:latin typeface="Arial"/>
                  <a:cs typeface="Arial"/>
                </a:rPr>
                <a:t>Server-side Data Service</a:t>
              </a:r>
            </a:p>
          </p:txBody>
        </p:sp>
        <p:sp>
          <p:nvSpPr>
            <p:cNvPr id="134" name="TextBox 133"/>
            <p:cNvSpPr txBox="1"/>
            <p:nvPr/>
          </p:nvSpPr>
          <p:spPr>
            <a:xfrm>
              <a:off x="5464053" y="2905673"/>
              <a:ext cx="2708313" cy="276999"/>
            </a:xfrm>
            <a:prstGeom prst="rect">
              <a:avLst/>
            </a:prstGeom>
            <a:noFill/>
            <a:effectLst/>
            <a:scene3d>
              <a:camera prst="orthographicFront"/>
              <a:lightRig rig="threePt" dir="t"/>
            </a:scene3d>
            <a:sp3d prstMaterial="matte"/>
          </p:spPr>
          <p:txBody>
            <a:bodyPr wrap="square" rtlCol="0">
              <a:spAutoFit/>
            </a:bodyPr>
            <a:lstStyle/>
            <a:p>
              <a:pPr algn="ctr"/>
              <a:r>
                <a:rPr lang="en-US" sz="1200" b="1" dirty="0">
                  <a:solidFill>
                    <a:srgbClr val="003366"/>
                  </a:solidFill>
                  <a:effectLst>
                    <a:outerShdw blurRad="50800" dist="38100" dir="2700000" algn="tl" rotWithShape="0">
                      <a:srgbClr val="000000">
                        <a:alpha val="43000"/>
                      </a:srgbClr>
                    </a:outerShdw>
                  </a:effectLst>
                  <a:latin typeface="Arial"/>
                  <a:cs typeface="Arial"/>
                </a:rPr>
                <a:t>Annotation Editing </a:t>
              </a:r>
              <a:r>
                <a:rPr lang="en-US" sz="1200" b="1" dirty="0" smtClean="0">
                  <a:solidFill>
                    <a:srgbClr val="003366"/>
                  </a:solidFill>
                  <a:effectLst>
                    <a:outerShdw blurRad="50800" dist="38100" dir="2700000" algn="tl" rotWithShape="0">
                      <a:srgbClr val="000000">
                        <a:alpha val="43000"/>
                      </a:srgbClr>
                    </a:outerShdw>
                  </a:effectLst>
                  <a:latin typeface="Arial"/>
                  <a:cs typeface="Arial"/>
                </a:rPr>
                <a:t>Engine (Java)</a:t>
              </a:r>
              <a:endParaRPr lang="en-US" sz="1200" b="1" dirty="0">
                <a:solidFill>
                  <a:srgbClr val="003366"/>
                </a:solidFill>
                <a:effectLst>
                  <a:outerShdw blurRad="50800" dist="38100" dir="2700000" algn="tl" rotWithShape="0">
                    <a:srgbClr val="000000">
                      <a:alpha val="43000"/>
                    </a:srgbClr>
                  </a:outerShdw>
                </a:effectLst>
                <a:latin typeface="Arial"/>
                <a:cs typeface="Arial"/>
              </a:endParaRPr>
            </a:p>
          </p:txBody>
        </p:sp>
        <p:sp>
          <p:nvSpPr>
            <p:cNvPr id="135" name="TextBox 134"/>
            <p:cNvSpPr txBox="1"/>
            <p:nvPr/>
          </p:nvSpPr>
          <p:spPr>
            <a:xfrm>
              <a:off x="5465785" y="3822768"/>
              <a:ext cx="1443026" cy="461665"/>
            </a:xfrm>
            <a:prstGeom prst="rect">
              <a:avLst/>
            </a:prstGeom>
            <a:noFill/>
            <a:effectLst/>
            <a:scene3d>
              <a:camera prst="orthographicFront"/>
              <a:lightRig rig="threePt" dir="t"/>
            </a:scene3d>
            <a:sp3d prstMaterial="matte"/>
          </p:spPr>
          <p:txBody>
            <a:bodyPr wrap="square" rtlCol="0">
              <a:spAutoFit/>
            </a:bodyPr>
            <a:lstStyle/>
            <a:p>
              <a:pPr algn="ctr"/>
              <a:r>
                <a:rPr lang="en-US" sz="1200" dirty="0">
                  <a:solidFill>
                    <a:srgbClr val="003366"/>
                  </a:solidFill>
                  <a:effectLst>
                    <a:outerShdw blurRad="50800" dist="38100" dir="2700000" algn="tl" rotWithShape="0">
                      <a:srgbClr val="000000">
                        <a:alpha val="43000"/>
                      </a:srgbClr>
                    </a:outerShdw>
                  </a:effectLst>
                  <a:latin typeface="Arial"/>
                  <a:cs typeface="Arial"/>
                </a:rPr>
                <a:t>Berkeley DB </a:t>
              </a:r>
              <a:r>
                <a:rPr lang="en-US" sz="1200" dirty="0" smtClean="0">
                  <a:solidFill>
                    <a:srgbClr val="003366"/>
                  </a:solidFill>
                  <a:effectLst>
                    <a:outerShdw blurRad="50800" dist="38100" dir="2700000" algn="tl" rotWithShape="0">
                      <a:srgbClr val="000000">
                        <a:alpha val="43000"/>
                      </a:srgbClr>
                    </a:outerShdw>
                  </a:effectLst>
                  <a:latin typeface="Arial"/>
                  <a:cs typeface="Arial"/>
                </a:rPr>
                <a:t>realtime store</a:t>
              </a:r>
              <a:endParaRPr lang="en-US" sz="1200" dirty="0">
                <a:solidFill>
                  <a:srgbClr val="003366"/>
                </a:solidFill>
                <a:effectLst>
                  <a:outerShdw blurRad="50800" dist="38100" dir="2700000" algn="tl" rotWithShape="0">
                    <a:srgbClr val="000000">
                      <a:alpha val="43000"/>
                    </a:srgbClr>
                  </a:outerShdw>
                </a:effectLst>
                <a:latin typeface="Arial"/>
                <a:cs typeface="Arial"/>
              </a:endParaRPr>
            </a:p>
          </p:txBody>
        </p:sp>
        <p:pic>
          <p:nvPicPr>
            <p:cNvPr id="140" name="Picture 139" descr="database2.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931470" y="3312468"/>
              <a:ext cx="511656" cy="566928"/>
            </a:xfrm>
            <a:prstGeom prst="rect">
              <a:avLst/>
            </a:prstGeom>
          </p:spPr>
        </p:pic>
        <p:sp>
          <p:nvSpPr>
            <p:cNvPr id="143" name="TextBox 142"/>
            <p:cNvSpPr txBox="1"/>
            <p:nvPr/>
          </p:nvSpPr>
          <p:spPr>
            <a:xfrm>
              <a:off x="6614594" y="3822768"/>
              <a:ext cx="1672819" cy="461665"/>
            </a:xfrm>
            <a:prstGeom prst="rect">
              <a:avLst/>
            </a:prstGeom>
            <a:noFill/>
            <a:effectLst/>
            <a:scene3d>
              <a:camera prst="orthographicFront"/>
              <a:lightRig rig="threePt" dir="t"/>
            </a:scene3d>
            <a:sp3d prstMaterial="matte"/>
          </p:spPr>
          <p:txBody>
            <a:bodyPr wrap="square" rtlCol="0">
              <a:spAutoFit/>
            </a:bodyPr>
            <a:lstStyle/>
            <a:p>
              <a:pPr algn="ctr"/>
              <a:r>
                <a:rPr lang="en-US" sz="1200" dirty="0">
                  <a:solidFill>
                    <a:srgbClr val="003366"/>
                  </a:solidFill>
                  <a:effectLst>
                    <a:outerShdw blurRad="50800" dist="38100" dir="2700000" algn="tl" rotWithShape="0">
                      <a:srgbClr val="000000">
                        <a:alpha val="43000"/>
                      </a:srgbClr>
                    </a:outerShdw>
                  </a:effectLst>
                  <a:latin typeface="Arial"/>
                  <a:cs typeface="Arial"/>
                </a:rPr>
                <a:t>User </a:t>
              </a:r>
              <a:br>
                <a:rPr lang="en-US" sz="1200" dirty="0">
                  <a:solidFill>
                    <a:srgbClr val="003366"/>
                  </a:solidFill>
                  <a:effectLst>
                    <a:outerShdw blurRad="50800" dist="38100" dir="2700000" algn="tl" rotWithShape="0">
                      <a:srgbClr val="000000">
                        <a:alpha val="43000"/>
                      </a:srgbClr>
                    </a:outerShdw>
                  </a:effectLst>
                  <a:latin typeface="Arial"/>
                  <a:cs typeface="Arial"/>
                </a:rPr>
              </a:br>
              <a:r>
                <a:rPr lang="en-US" sz="1200" dirty="0">
                  <a:solidFill>
                    <a:srgbClr val="003366"/>
                  </a:solidFill>
                  <a:effectLst>
                    <a:outerShdw blurRad="50800" dist="38100" dir="2700000" algn="tl" rotWithShape="0">
                      <a:srgbClr val="000000">
                        <a:alpha val="43000"/>
                      </a:srgbClr>
                    </a:outerShdw>
                  </a:effectLst>
                  <a:latin typeface="Arial"/>
                  <a:cs typeface="Arial"/>
                </a:rPr>
                <a:t>Management</a:t>
              </a:r>
            </a:p>
          </p:txBody>
        </p:sp>
        <p:pic>
          <p:nvPicPr>
            <p:cNvPr id="144" name="Picture 143" descr="database2.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191050" y="3312468"/>
              <a:ext cx="519906" cy="576072"/>
            </a:xfrm>
            <a:prstGeom prst="rect">
              <a:avLst/>
            </a:prstGeom>
          </p:spPr>
        </p:pic>
        <p:sp>
          <p:nvSpPr>
            <p:cNvPr id="151" name="Rounded Rectangle 150"/>
            <p:cNvSpPr>
              <a:spLocks/>
            </p:cNvSpPr>
            <p:nvPr/>
          </p:nvSpPr>
          <p:spPr>
            <a:xfrm>
              <a:off x="5459169" y="2911695"/>
              <a:ext cx="2713197" cy="1464106"/>
            </a:xfrm>
            <a:prstGeom prst="roundRect">
              <a:avLst/>
            </a:prstGeom>
            <a:noFill/>
            <a:ln>
              <a:solidFill>
                <a:srgbClr val="000000"/>
              </a:solidFill>
            </a:ln>
            <a:scene3d>
              <a:camera prst="orthographicFront">
                <a:rot lat="0" lon="0" rev="0"/>
              </a:camera>
              <a:lightRig rig="glow" dir="tl">
                <a:rot lat="0" lon="0" rev="19800000"/>
              </a:lightRig>
            </a:scene3d>
            <a:sp3d prstMaterial="matte">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cs typeface="Arial"/>
              </a:endParaRPr>
            </a:p>
          </p:txBody>
        </p:sp>
        <p:cxnSp>
          <p:nvCxnSpPr>
            <p:cNvPr id="164" name="Curved Connector 163"/>
            <p:cNvCxnSpPr/>
            <p:nvPr/>
          </p:nvCxnSpPr>
          <p:spPr>
            <a:xfrm rot="10800000" flipV="1">
              <a:off x="4752648" y="648355"/>
              <a:ext cx="794121" cy="249612"/>
            </a:xfrm>
            <a:prstGeom prst="curvedConnector3">
              <a:avLst>
                <a:gd name="adj1" fmla="val 50000"/>
              </a:avLst>
            </a:prstGeom>
            <a:ln w="63500" cmpd="sng">
              <a:solidFill>
                <a:srgbClr val="6B6BCF"/>
              </a:solidFill>
              <a:tailEnd type="triangle"/>
            </a:ln>
          </p:spPr>
          <p:style>
            <a:lnRef idx="2">
              <a:schemeClr val="accent1"/>
            </a:lnRef>
            <a:fillRef idx="0">
              <a:schemeClr val="accent1"/>
            </a:fillRef>
            <a:effectRef idx="1">
              <a:schemeClr val="accent1"/>
            </a:effectRef>
            <a:fontRef idx="minor">
              <a:schemeClr val="tx1"/>
            </a:fontRef>
          </p:style>
        </p:cxnSp>
        <p:sp>
          <p:nvSpPr>
            <p:cNvPr id="165" name="TextBox 164"/>
            <p:cNvSpPr txBox="1"/>
            <p:nvPr/>
          </p:nvSpPr>
          <p:spPr>
            <a:xfrm>
              <a:off x="2598549" y="4547387"/>
              <a:ext cx="1666927" cy="276999"/>
            </a:xfrm>
            <a:prstGeom prst="rect">
              <a:avLst/>
            </a:prstGeom>
            <a:noFill/>
            <a:effectLst/>
            <a:scene3d>
              <a:camera prst="orthographicFront"/>
              <a:lightRig rig="threePt" dir="t"/>
            </a:scene3d>
            <a:sp3d prstMaterial="matte"/>
          </p:spPr>
          <p:txBody>
            <a:bodyPr wrap="square" rtlCol="0">
              <a:spAutoFit/>
            </a:bodyPr>
            <a:lstStyle/>
            <a:p>
              <a:pPr algn="ctr"/>
              <a:r>
                <a:rPr lang="en-US" sz="1200" b="1" dirty="0">
                  <a:solidFill>
                    <a:srgbClr val="003366"/>
                  </a:solidFill>
                  <a:effectLst>
                    <a:outerShdw blurRad="50800" dist="38100" dir="2700000" algn="tl" rotWithShape="0">
                      <a:srgbClr val="000000">
                        <a:alpha val="43000"/>
                      </a:srgbClr>
                    </a:outerShdw>
                  </a:effectLst>
                  <a:latin typeface="Arial"/>
                  <a:cs typeface="Arial"/>
                </a:rPr>
                <a:t>Data Sources</a:t>
              </a:r>
            </a:p>
          </p:txBody>
        </p:sp>
        <p:sp>
          <p:nvSpPr>
            <p:cNvPr id="166" name="Rounded Rectangle 165"/>
            <p:cNvSpPr>
              <a:spLocks/>
            </p:cNvSpPr>
            <p:nvPr/>
          </p:nvSpPr>
          <p:spPr>
            <a:xfrm>
              <a:off x="1383252" y="4866740"/>
              <a:ext cx="1956816" cy="1222043"/>
            </a:xfrm>
            <a:prstGeom prst="roundRect">
              <a:avLst/>
            </a:prstGeom>
            <a:noFill/>
            <a:ln>
              <a:solidFill>
                <a:srgbClr val="000000"/>
              </a:solidFill>
            </a:ln>
            <a:scene3d>
              <a:camera prst="orthographicFront">
                <a:rot lat="0" lon="0" rev="0"/>
              </a:camera>
              <a:lightRig rig="glow" dir="tl">
                <a:rot lat="0" lon="0" rev="19800000"/>
              </a:lightRig>
            </a:scene3d>
            <a:sp3d prstMaterial="matte">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cs typeface="Arial"/>
              </a:endParaRPr>
            </a:p>
          </p:txBody>
        </p:sp>
        <p:sp>
          <p:nvSpPr>
            <p:cNvPr id="167" name="TextBox 166"/>
            <p:cNvSpPr txBox="1"/>
            <p:nvPr/>
          </p:nvSpPr>
          <p:spPr>
            <a:xfrm>
              <a:off x="1396276" y="4864748"/>
              <a:ext cx="2003778" cy="276999"/>
            </a:xfrm>
            <a:prstGeom prst="rect">
              <a:avLst/>
            </a:prstGeom>
            <a:noFill/>
            <a:effectLst/>
            <a:scene3d>
              <a:camera prst="orthographicFront"/>
              <a:lightRig rig="threePt" dir="t"/>
            </a:scene3d>
            <a:sp3d prstMaterial="matte"/>
          </p:spPr>
          <p:txBody>
            <a:bodyPr wrap="square" rtlCol="0">
              <a:spAutoFit/>
            </a:bodyPr>
            <a:lstStyle/>
            <a:p>
              <a:pPr algn="ctr"/>
              <a:r>
                <a:rPr lang="en-US" sz="1200" b="1" dirty="0">
                  <a:solidFill>
                    <a:srgbClr val="003366"/>
                  </a:solidFill>
                  <a:effectLst>
                    <a:outerShdw blurRad="50800" dist="38100" dir="2700000" algn="tl" rotWithShape="0">
                      <a:srgbClr val="000000">
                        <a:alpha val="43000"/>
                      </a:srgbClr>
                    </a:outerShdw>
                  </a:effectLst>
                  <a:latin typeface="Arial"/>
                  <a:cs typeface="Arial"/>
                </a:rPr>
                <a:t>Analysis Pipelines</a:t>
              </a:r>
            </a:p>
          </p:txBody>
        </p:sp>
        <p:pic>
          <p:nvPicPr>
            <p:cNvPr id="168" name="Picture 167" descr="text-file-icon.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380531" y="5271107"/>
              <a:ext cx="547138" cy="547138"/>
            </a:xfrm>
            <a:prstGeom prst="rect">
              <a:avLst/>
            </a:prstGeom>
          </p:spPr>
        </p:pic>
        <p:pic>
          <p:nvPicPr>
            <p:cNvPr id="169" name="Picture 168" descr="text-file-icon.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469431" y="5347307"/>
              <a:ext cx="547138" cy="547138"/>
            </a:xfrm>
            <a:prstGeom prst="rect">
              <a:avLst/>
            </a:prstGeom>
          </p:spPr>
        </p:pic>
        <p:sp>
          <p:nvSpPr>
            <p:cNvPr id="170" name="TextBox 169"/>
            <p:cNvSpPr txBox="1"/>
            <p:nvPr/>
          </p:nvSpPr>
          <p:spPr>
            <a:xfrm>
              <a:off x="1887991" y="5164433"/>
              <a:ext cx="870839" cy="830997"/>
            </a:xfrm>
            <a:prstGeom prst="rect">
              <a:avLst/>
            </a:prstGeom>
            <a:noFill/>
            <a:effectLst/>
            <a:scene3d>
              <a:camera prst="orthographicFront"/>
              <a:lightRig rig="threePt" dir="t"/>
            </a:scene3d>
            <a:sp3d prstMaterial="matte"/>
          </p:spPr>
          <p:txBody>
            <a:bodyPr wrap="square" rtlCol="0">
              <a:spAutoFit/>
            </a:bodyPr>
            <a:lstStyle/>
            <a:p>
              <a:r>
                <a:rPr lang="en-US" sz="1200" dirty="0">
                  <a:solidFill>
                    <a:srgbClr val="003366"/>
                  </a:solidFill>
                  <a:effectLst>
                    <a:outerShdw blurRad="50800" dist="38100" dir="2700000" algn="tl" rotWithShape="0">
                      <a:srgbClr val="000000">
                        <a:alpha val="43000"/>
                      </a:srgbClr>
                    </a:outerShdw>
                  </a:effectLst>
                  <a:latin typeface="Arial"/>
                  <a:cs typeface="Arial"/>
                </a:rPr>
                <a:t>- BAM</a:t>
              </a:r>
            </a:p>
            <a:p>
              <a:r>
                <a:rPr lang="en-US" sz="1200" dirty="0">
                  <a:solidFill>
                    <a:srgbClr val="003366"/>
                  </a:solidFill>
                  <a:effectLst>
                    <a:outerShdw blurRad="50800" dist="38100" dir="2700000" algn="tl" rotWithShape="0">
                      <a:srgbClr val="000000">
                        <a:alpha val="43000"/>
                      </a:srgbClr>
                    </a:outerShdw>
                  </a:effectLst>
                  <a:latin typeface="Arial"/>
                  <a:cs typeface="Arial"/>
                </a:rPr>
                <a:t>- BED</a:t>
              </a:r>
            </a:p>
            <a:p>
              <a:r>
                <a:rPr lang="en-US" sz="1200" dirty="0">
                  <a:solidFill>
                    <a:srgbClr val="003366"/>
                  </a:solidFill>
                  <a:effectLst>
                    <a:outerShdw blurRad="50800" dist="38100" dir="2700000" algn="tl" rotWithShape="0">
                      <a:srgbClr val="000000">
                        <a:alpha val="43000"/>
                      </a:srgbClr>
                    </a:outerShdw>
                  </a:effectLst>
                  <a:latin typeface="Arial"/>
                  <a:cs typeface="Arial"/>
                </a:rPr>
                <a:t>- BigWig</a:t>
              </a:r>
            </a:p>
            <a:p>
              <a:r>
                <a:rPr lang="en-US" sz="1200" dirty="0">
                  <a:solidFill>
                    <a:srgbClr val="003366"/>
                  </a:solidFill>
                  <a:effectLst>
                    <a:outerShdw blurRad="50800" dist="38100" dir="2700000" algn="tl" rotWithShape="0">
                      <a:srgbClr val="000000">
                        <a:alpha val="43000"/>
                      </a:srgbClr>
                    </a:outerShdw>
                  </a:effectLst>
                  <a:latin typeface="Arial"/>
                  <a:cs typeface="Arial"/>
                </a:rPr>
                <a:t>- GFF3</a:t>
              </a:r>
            </a:p>
          </p:txBody>
        </p:sp>
        <p:sp>
          <p:nvSpPr>
            <p:cNvPr id="171" name="TextBox 170"/>
            <p:cNvSpPr txBox="1"/>
            <p:nvPr/>
          </p:nvSpPr>
          <p:spPr>
            <a:xfrm>
              <a:off x="2492013" y="5282510"/>
              <a:ext cx="975995" cy="461665"/>
            </a:xfrm>
            <a:prstGeom prst="rect">
              <a:avLst/>
            </a:prstGeom>
            <a:noFill/>
            <a:effectLst/>
            <a:scene3d>
              <a:camera prst="orthographicFront"/>
              <a:lightRig rig="threePt" dir="t"/>
            </a:scene3d>
            <a:sp3d prstMaterial="matte"/>
          </p:spPr>
          <p:txBody>
            <a:bodyPr wrap="square" rtlCol="0">
              <a:spAutoFit/>
            </a:bodyPr>
            <a:lstStyle/>
            <a:p>
              <a:r>
                <a:rPr lang="en-US" sz="1200" dirty="0">
                  <a:solidFill>
                    <a:srgbClr val="003366"/>
                  </a:solidFill>
                  <a:effectLst>
                    <a:outerShdw blurRad="50800" dist="38100" dir="2700000" algn="tl" rotWithShape="0">
                      <a:srgbClr val="000000">
                        <a:alpha val="43000"/>
                      </a:srgbClr>
                    </a:outerShdw>
                  </a:effectLst>
                  <a:latin typeface="Arial"/>
                  <a:cs typeface="Arial"/>
                </a:rPr>
                <a:t>- MAKER </a:t>
              </a:r>
              <a:br>
                <a:rPr lang="en-US" sz="1200" dirty="0">
                  <a:solidFill>
                    <a:srgbClr val="003366"/>
                  </a:solidFill>
                  <a:effectLst>
                    <a:outerShdw blurRad="50800" dist="38100" dir="2700000" algn="tl" rotWithShape="0">
                      <a:srgbClr val="000000">
                        <a:alpha val="43000"/>
                      </a:srgbClr>
                    </a:outerShdw>
                  </a:effectLst>
                  <a:latin typeface="Arial"/>
                  <a:cs typeface="Arial"/>
                </a:rPr>
              </a:br>
              <a:r>
                <a:rPr lang="en-US" sz="1200" dirty="0">
                  <a:solidFill>
                    <a:srgbClr val="003366"/>
                  </a:solidFill>
                  <a:effectLst>
                    <a:outerShdw blurRad="50800" dist="38100" dir="2700000" algn="tl" rotWithShape="0">
                      <a:srgbClr val="000000">
                        <a:alpha val="43000"/>
                      </a:srgbClr>
                    </a:outerShdw>
                  </a:effectLst>
                  <a:latin typeface="Arial"/>
                  <a:cs typeface="Arial"/>
                </a:rPr>
                <a:t>  </a:t>
              </a:r>
              <a:r>
                <a:rPr lang="en-US" sz="1200" dirty="0" smtClean="0">
                  <a:solidFill>
                    <a:srgbClr val="003366"/>
                  </a:solidFill>
                  <a:effectLst>
                    <a:outerShdw blurRad="50800" dist="38100" dir="2700000" algn="tl" rotWithShape="0">
                      <a:srgbClr val="000000">
                        <a:alpha val="43000"/>
                      </a:srgbClr>
                    </a:outerShdw>
                  </a:effectLst>
                  <a:latin typeface="Arial"/>
                  <a:cs typeface="Arial"/>
                </a:rPr>
                <a:t>output</a:t>
              </a:r>
              <a:endParaRPr lang="en-US" sz="1200" dirty="0">
                <a:solidFill>
                  <a:srgbClr val="003366"/>
                </a:solidFill>
                <a:effectLst>
                  <a:outerShdw blurRad="50800" dist="38100" dir="2700000" algn="tl" rotWithShape="0">
                    <a:srgbClr val="000000">
                      <a:alpha val="43000"/>
                    </a:srgbClr>
                  </a:outerShdw>
                </a:effectLst>
                <a:latin typeface="Arial"/>
                <a:cs typeface="Arial"/>
              </a:endParaRPr>
            </a:p>
          </p:txBody>
        </p:sp>
        <p:cxnSp>
          <p:nvCxnSpPr>
            <p:cNvPr id="172" name="Straight Arrow Connector 171"/>
            <p:cNvCxnSpPr/>
            <p:nvPr/>
          </p:nvCxnSpPr>
          <p:spPr>
            <a:xfrm flipV="1">
              <a:off x="2336680" y="4290734"/>
              <a:ext cx="0" cy="574280"/>
            </a:xfrm>
            <a:prstGeom prst="straightConnector1">
              <a:avLst/>
            </a:prstGeom>
            <a:ln w="63500" cmpd="sng">
              <a:solidFill>
                <a:srgbClr val="6B6BCF"/>
              </a:solidFill>
              <a:tailEnd type="triangle"/>
            </a:ln>
          </p:spPr>
          <p:style>
            <a:lnRef idx="2">
              <a:schemeClr val="accent1"/>
            </a:lnRef>
            <a:fillRef idx="0">
              <a:schemeClr val="accent1"/>
            </a:fillRef>
            <a:effectRef idx="1">
              <a:schemeClr val="accent1"/>
            </a:effectRef>
            <a:fontRef idx="minor">
              <a:schemeClr val="tx1"/>
            </a:fontRef>
          </p:style>
        </p:cxnSp>
        <p:sp>
          <p:nvSpPr>
            <p:cNvPr id="173" name="TextBox 172"/>
            <p:cNvSpPr txBox="1"/>
            <p:nvPr/>
          </p:nvSpPr>
          <p:spPr>
            <a:xfrm>
              <a:off x="3442596" y="4864748"/>
              <a:ext cx="1928840" cy="276999"/>
            </a:xfrm>
            <a:prstGeom prst="rect">
              <a:avLst/>
            </a:prstGeom>
            <a:noFill/>
            <a:effectLst/>
            <a:scene3d>
              <a:camera prst="orthographicFront"/>
              <a:lightRig rig="threePt" dir="t"/>
            </a:scene3d>
            <a:sp3d prstMaterial="matte"/>
          </p:spPr>
          <p:txBody>
            <a:bodyPr wrap="square" rtlCol="0">
              <a:spAutoFit/>
            </a:bodyPr>
            <a:lstStyle/>
            <a:p>
              <a:pPr algn="ctr"/>
              <a:r>
                <a:rPr lang="en-US" sz="1200" b="1" dirty="0">
                  <a:solidFill>
                    <a:srgbClr val="003366"/>
                  </a:solidFill>
                  <a:effectLst>
                    <a:outerShdw blurRad="50800" dist="38100" dir="2700000" algn="tl" rotWithShape="0">
                      <a:srgbClr val="000000">
                        <a:alpha val="43000"/>
                      </a:srgbClr>
                    </a:outerShdw>
                  </a:effectLst>
                  <a:latin typeface="Arial"/>
                  <a:cs typeface="Arial"/>
                </a:rPr>
                <a:t>Data Repositories</a:t>
              </a:r>
            </a:p>
          </p:txBody>
        </p:sp>
        <p:sp>
          <p:nvSpPr>
            <p:cNvPr id="174" name="TextBox 173"/>
            <p:cNvSpPr txBox="1"/>
            <p:nvPr/>
          </p:nvSpPr>
          <p:spPr>
            <a:xfrm>
              <a:off x="3442596" y="5121369"/>
              <a:ext cx="796856" cy="276999"/>
            </a:xfrm>
            <a:prstGeom prst="rect">
              <a:avLst/>
            </a:prstGeom>
            <a:noFill/>
            <a:effectLst/>
            <a:scene3d>
              <a:camera prst="orthographicFront"/>
              <a:lightRig rig="threePt" dir="t"/>
            </a:scene3d>
            <a:sp3d prstMaterial="matte"/>
          </p:spPr>
          <p:txBody>
            <a:bodyPr wrap="square" rtlCol="0">
              <a:spAutoFit/>
            </a:bodyPr>
            <a:lstStyle/>
            <a:p>
              <a:r>
                <a:rPr lang="en-US" sz="1200" dirty="0">
                  <a:solidFill>
                    <a:srgbClr val="003366"/>
                  </a:solidFill>
                  <a:effectLst>
                    <a:outerShdw blurRad="50800" dist="38100" dir="2700000" algn="tl" rotWithShape="0">
                      <a:srgbClr val="000000">
                        <a:alpha val="43000"/>
                      </a:srgbClr>
                    </a:outerShdw>
                  </a:effectLst>
                  <a:latin typeface="Arial"/>
                  <a:cs typeface="Arial"/>
                </a:rPr>
                <a:t>Chado</a:t>
              </a:r>
            </a:p>
          </p:txBody>
        </p:sp>
        <p:pic>
          <p:nvPicPr>
            <p:cNvPr id="175" name="Picture 174" descr="ucsc.pn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368009" y="5208580"/>
              <a:ext cx="766497" cy="233986"/>
            </a:xfrm>
            <a:prstGeom prst="rect">
              <a:avLst/>
            </a:prstGeom>
          </p:spPr>
        </p:pic>
        <p:pic>
          <p:nvPicPr>
            <p:cNvPr id="176" name="Picture 175" descr="database2.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529481" y="5383303"/>
              <a:ext cx="404088" cy="447743"/>
            </a:xfrm>
            <a:prstGeom prst="rect">
              <a:avLst/>
            </a:prstGeom>
          </p:spPr>
        </p:pic>
        <p:sp>
          <p:nvSpPr>
            <p:cNvPr id="177" name="TextBox 176"/>
            <p:cNvSpPr txBox="1"/>
            <p:nvPr/>
          </p:nvSpPr>
          <p:spPr>
            <a:xfrm>
              <a:off x="4387619" y="5374337"/>
              <a:ext cx="870839" cy="276999"/>
            </a:xfrm>
            <a:prstGeom prst="rect">
              <a:avLst/>
            </a:prstGeom>
            <a:noFill/>
            <a:effectLst/>
            <a:scene3d>
              <a:camera prst="orthographicFront"/>
              <a:lightRig rig="threePt" dir="t"/>
            </a:scene3d>
            <a:sp3d prstMaterial="matte"/>
          </p:spPr>
          <p:txBody>
            <a:bodyPr wrap="square" rtlCol="0">
              <a:spAutoFit/>
            </a:bodyPr>
            <a:lstStyle/>
            <a:p>
              <a:r>
                <a:rPr lang="en-US" sz="1200" dirty="0">
                  <a:solidFill>
                    <a:srgbClr val="003366"/>
                  </a:solidFill>
                  <a:effectLst>
                    <a:outerShdw blurRad="50800" dist="38100" dir="2700000" algn="tl" rotWithShape="0">
                      <a:srgbClr val="000000">
                        <a:alpha val="43000"/>
                      </a:srgbClr>
                    </a:outerShdw>
                  </a:effectLst>
                  <a:latin typeface="Arial"/>
                  <a:cs typeface="Arial"/>
                </a:rPr>
                <a:t>MySQL</a:t>
              </a:r>
            </a:p>
          </p:txBody>
        </p:sp>
        <p:sp>
          <p:nvSpPr>
            <p:cNvPr id="178" name="TextBox 177"/>
            <p:cNvSpPr txBox="1"/>
            <p:nvPr/>
          </p:nvSpPr>
          <p:spPr>
            <a:xfrm>
              <a:off x="3921061" y="5615143"/>
              <a:ext cx="1524455" cy="461665"/>
            </a:xfrm>
            <a:prstGeom prst="rect">
              <a:avLst/>
            </a:prstGeom>
            <a:noFill/>
            <a:effectLst/>
            <a:scene3d>
              <a:camera prst="orthographicFront"/>
              <a:lightRig rig="threePt" dir="t"/>
            </a:scene3d>
            <a:sp3d prstMaterial="matte"/>
          </p:spPr>
          <p:txBody>
            <a:bodyPr wrap="square" rtlCol="0">
              <a:spAutoFit/>
            </a:bodyPr>
            <a:lstStyle/>
            <a:p>
              <a:r>
                <a:rPr lang="en-US" sz="1200" dirty="0">
                  <a:solidFill>
                    <a:srgbClr val="003366"/>
                  </a:solidFill>
                  <a:effectLst>
                    <a:outerShdw blurRad="50800" dist="38100" dir="2700000" algn="tl" rotWithShape="0">
                      <a:srgbClr val="000000">
                        <a:alpha val="43000"/>
                      </a:srgbClr>
                    </a:outerShdw>
                  </a:effectLst>
                  <a:latin typeface="Arial"/>
                  <a:cs typeface="Arial"/>
                </a:rPr>
                <a:t>DAS servers </a:t>
              </a:r>
              <a:br>
                <a:rPr lang="en-US" sz="1200" dirty="0">
                  <a:solidFill>
                    <a:srgbClr val="003366"/>
                  </a:solidFill>
                  <a:effectLst>
                    <a:outerShdw blurRad="50800" dist="38100" dir="2700000" algn="tl" rotWithShape="0">
                      <a:srgbClr val="000000">
                        <a:alpha val="43000"/>
                      </a:srgbClr>
                    </a:outerShdw>
                  </a:effectLst>
                  <a:latin typeface="Arial"/>
                  <a:cs typeface="Arial"/>
                </a:rPr>
              </a:br>
              <a:r>
                <a:rPr lang="en-US" sz="1200" dirty="0">
                  <a:solidFill>
                    <a:srgbClr val="003366"/>
                  </a:solidFill>
                  <a:effectLst>
                    <a:outerShdw blurRad="50800" dist="38100" dir="2700000" algn="tl" rotWithShape="0">
                      <a:srgbClr val="000000">
                        <a:alpha val="43000"/>
                      </a:srgbClr>
                    </a:outerShdw>
                  </a:effectLst>
                  <a:latin typeface="Arial"/>
                  <a:cs typeface="Arial"/>
                </a:rPr>
                <a:t>e.g</a:t>
              </a:r>
              <a:r>
                <a:rPr lang="en-US" sz="1200" dirty="0" smtClean="0">
                  <a:solidFill>
                    <a:srgbClr val="003366"/>
                  </a:solidFill>
                  <a:effectLst>
                    <a:outerShdw blurRad="50800" dist="38100" dir="2700000" algn="tl" rotWithShape="0">
                      <a:srgbClr val="000000">
                        <a:alpha val="43000"/>
                      </a:srgbClr>
                    </a:outerShdw>
                  </a:effectLst>
                  <a:latin typeface="Arial"/>
                  <a:cs typeface="Arial"/>
                </a:rPr>
                <a:t>. Ensembl</a:t>
              </a:r>
              <a:endParaRPr lang="en-US" sz="1200" dirty="0">
                <a:solidFill>
                  <a:srgbClr val="003366"/>
                </a:solidFill>
                <a:effectLst>
                  <a:outerShdw blurRad="50800" dist="38100" dir="2700000" algn="tl" rotWithShape="0">
                    <a:srgbClr val="000000">
                      <a:alpha val="43000"/>
                    </a:srgbClr>
                  </a:outerShdw>
                </a:effectLst>
                <a:latin typeface="Arial"/>
                <a:cs typeface="Arial"/>
              </a:endParaRPr>
            </a:p>
          </p:txBody>
        </p:sp>
        <p:sp>
          <p:nvSpPr>
            <p:cNvPr id="180" name="Rounded Rectangle 179"/>
            <p:cNvSpPr>
              <a:spLocks/>
            </p:cNvSpPr>
            <p:nvPr/>
          </p:nvSpPr>
          <p:spPr>
            <a:xfrm>
              <a:off x="3410847" y="4866740"/>
              <a:ext cx="1956816" cy="1222043"/>
            </a:xfrm>
            <a:prstGeom prst="roundRect">
              <a:avLst/>
            </a:prstGeom>
            <a:noFill/>
            <a:ln>
              <a:solidFill>
                <a:srgbClr val="000000"/>
              </a:solidFill>
            </a:ln>
            <a:scene3d>
              <a:camera prst="orthographicFront">
                <a:rot lat="0" lon="0" rev="0"/>
              </a:camera>
              <a:lightRig rig="glow" dir="tl">
                <a:rot lat="0" lon="0" rev="19800000"/>
              </a:lightRig>
            </a:scene3d>
            <a:sp3d prstMaterial="matte">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cs typeface="Arial"/>
              </a:endParaRPr>
            </a:p>
          </p:txBody>
        </p:sp>
        <p:sp>
          <p:nvSpPr>
            <p:cNvPr id="181" name="TextBox 180"/>
            <p:cNvSpPr txBox="1"/>
            <p:nvPr/>
          </p:nvSpPr>
          <p:spPr>
            <a:xfrm>
              <a:off x="5727727" y="4758918"/>
              <a:ext cx="2283139" cy="276999"/>
            </a:xfrm>
            <a:prstGeom prst="rect">
              <a:avLst/>
            </a:prstGeom>
            <a:noFill/>
            <a:effectLst/>
            <a:scene3d>
              <a:camera prst="orthographicFront"/>
              <a:lightRig rig="threePt" dir="t"/>
            </a:scene3d>
            <a:sp3d prstMaterial="matte"/>
          </p:spPr>
          <p:txBody>
            <a:bodyPr wrap="square" rtlCol="0">
              <a:spAutoFit/>
            </a:bodyPr>
            <a:lstStyle/>
            <a:p>
              <a:pPr algn="ctr"/>
              <a:r>
                <a:rPr lang="en-US" sz="1200" b="1" dirty="0" smtClean="0">
                  <a:solidFill>
                    <a:srgbClr val="003366"/>
                  </a:solidFill>
                  <a:effectLst>
                    <a:outerShdw blurRad="50800" dist="38100" dir="2700000" algn="tl" rotWithShape="0">
                      <a:srgbClr val="000000">
                        <a:alpha val="43000"/>
                      </a:srgbClr>
                    </a:outerShdw>
                  </a:effectLst>
                  <a:latin typeface="Arial"/>
                  <a:cs typeface="Arial"/>
                </a:rPr>
                <a:t>Annotation Exports</a:t>
              </a:r>
              <a:endParaRPr lang="en-US" sz="1200" b="1" dirty="0">
                <a:solidFill>
                  <a:srgbClr val="003366"/>
                </a:solidFill>
                <a:effectLst>
                  <a:outerShdw blurRad="50800" dist="38100" dir="2700000" algn="tl" rotWithShape="0">
                    <a:srgbClr val="000000">
                      <a:alpha val="43000"/>
                    </a:srgbClr>
                  </a:outerShdw>
                </a:effectLst>
                <a:latin typeface="Arial"/>
                <a:cs typeface="Arial"/>
              </a:endParaRPr>
            </a:p>
          </p:txBody>
        </p:sp>
        <p:sp>
          <p:nvSpPr>
            <p:cNvPr id="182" name="Rounded Rectangle 181"/>
            <p:cNvSpPr>
              <a:spLocks/>
            </p:cNvSpPr>
            <p:nvPr/>
          </p:nvSpPr>
          <p:spPr>
            <a:xfrm>
              <a:off x="5546770" y="5057083"/>
              <a:ext cx="2653028" cy="1031700"/>
            </a:xfrm>
            <a:prstGeom prst="roundRect">
              <a:avLst/>
            </a:prstGeom>
            <a:noFill/>
            <a:ln>
              <a:solidFill>
                <a:srgbClr val="000000"/>
              </a:solidFill>
            </a:ln>
            <a:scene3d>
              <a:camera prst="orthographicFront">
                <a:rot lat="0" lon="0" rev="0"/>
              </a:camera>
              <a:lightRig rig="glow" dir="tl">
                <a:rot lat="0" lon="0" rev="19800000"/>
              </a:lightRig>
            </a:scene3d>
            <a:sp3d prstMaterial="matte">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cs typeface="Arial"/>
              </a:endParaRPr>
            </a:p>
          </p:txBody>
        </p:sp>
        <p:sp>
          <p:nvSpPr>
            <p:cNvPr id="183" name="TextBox 182"/>
            <p:cNvSpPr txBox="1"/>
            <p:nvPr/>
          </p:nvSpPr>
          <p:spPr>
            <a:xfrm>
              <a:off x="5727444" y="5577801"/>
              <a:ext cx="1003557" cy="461665"/>
            </a:xfrm>
            <a:prstGeom prst="rect">
              <a:avLst/>
            </a:prstGeom>
            <a:noFill/>
            <a:effectLst/>
            <a:scene3d>
              <a:camera prst="orthographicFront"/>
              <a:lightRig rig="threePt" dir="t"/>
            </a:scene3d>
            <a:sp3d prstMaterial="matte"/>
          </p:spPr>
          <p:txBody>
            <a:bodyPr wrap="square" rtlCol="0">
              <a:spAutoFit/>
            </a:bodyPr>
            <a:lstStyle/>
            <a:p>
              <a:pPr algn="ctr"/>
              <a:r>
                <a:rPr lang="en-US" sz="1200" dirty="0" smtClean="0">
                  <a:solidFill>
                    <a:srgbClr val="003366"/>
                  </a:solidFill>
                  <a:effectLst>
                    <a:outerShdw blurRad="50800" dist="38100" dir="2700000" algn="tl" rotWithShape="0">
                      <a:srgbClr val="000000">
                        <a:alpha val="43000"/>
                      </a:srgbClr>
                    </a:outerShdw>
                  </a:effectLst>
                  <a:latin typeface="Arial"/>
                  <a:cs typeface="Arial"/>
                </a:rPr>
                <a:t>Local DB. </a:t>
              </a:r>
              <a:br>
                <a:rPr lang="en-US" sz="1200" dirty="0" smtClean="0">
                  <a:solidFill>
                    <a:srgbClr val="003366"/>
                  </a:solidFill>
                  <a:effectLst>
                    <a:outerShdw blurRad="50800" dist="38100" dir="2700000" algn="tl" rotWithShape="0">
                      <a:srgbClr val="000000">
                        <a:alpha val="43000"/>
                      </a:srgbClr>
                    </a:outerShdw>
                  </a:effectLst>
                  <a:latin typeface="Arial"/>
                  <a:cs typeface="Arial"/>
                </a:rPr>
              </a:br>
              <a:r>
                <a:rPr lang="en-US" sz="1200" dirty="0" smtClean="0">
                  <a:solidFill>
                    <a:srgbClr val="003366"/>
                  </a:solidFill>
                  <a:effectLst>
                    <a:outerShdw blurRad="50800" dist="38100" dir="2700000" algn="tl" rotWithShape="0">
                      <a:srgbClr val="000000">
                        <a:alpha val="43000"/>
                      </a:srgbClr>
                    </a:outerShdw>
                  </a:effectLst>
                  <a:latin typeface="Arial"/>
                  <a:cs typeface="Arial"/>
                </a:rPr>
                <a:t>e.g. Chado</a:t>
              </a:r>
              <a:endParaRPr lang="en-US" sz="1200" dirty="0">
                <a:solidFill>
                  <a:srgbClr val="003366"/>
                </a:solidFill>
                <a:effectLst>
                  <a:outerShdw blurRad="50800" dist="38100" dir="2700000" algn="tl" rotWithShape="0">
                    <a:srgbClr val="000000">
                      <a:alpha val="43000"/>
                    </a:srgbClr>
                  </a:outerShdw>
                </a:effectLst>
                <a:latin typeface="Arial"/>
                <a:cs typeface="Arial"/>
              </a:endParaRPr>
            </a:p>
          </p:txBody>
        </p:sp>
        <p:pic>
          <p:nvPicPr>
            <p:cNvPr id="184" name="Picture 183" descr="database2.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008455" y="5191384"/>
              <a:ext cx="404088" cy="447743"/>
            </a:xfrm>
            <a:prstGeom prst="rect">
              <a:avLst/>
            </a:prstGeom>
          </p:spPr>
        </p:pic>
        <p:grpSp>
          <p:nvGrpSpPr>
            <p:cNvPr id="8" name="Group 7"/>
            <p:cNvGrpSpPr/>
            <p:nvPr/>
          </p:nvGrpSpPr>
          <p:grpSpPr>
            <a:xfrm>
              <a:off x="6752068" y="5238514"/>
              <a:ext cx="648123" cy="634609"/>
              <a:chOff x="7055337" y="5123313"/>
              <a:chExt cx="648123" cy="634609"/>
            </a:xfrm>
          </p:grpSpPr>
          <p:pic>
            <p:nvPicPr>
              <p:cNvPr id="185" name="Picture 184" descr="text-file-icon.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055337" y="5123313"/>
                <a:ext cx="548640" cy="548640"/>
              </a:xfrm>
              <a:prstGeom prst="rect">
                <a:avLst/>
              </a:prstGeom>
            </p:spPr>
          </p:pic>
          <p:pic>
            <p:nvPicPr>
              <p:cNvPr id="186" name="Picture 185" descr="text-file-icon.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154820" y="5209282"/>
                <a:ext cx="548640" cy="548640"/>
              </a:xfrm>
              <a:prstGeom prst="rect">
                <a:avLst/>
              </a:prstGeom>
            </p:spPr>
          </p:pic>
        </p:grpSp>
        <p:sp>
          <p:nvSpPr>
            <p:cNvPr id="187" name="TextBox 186"/>
            <p:cNvSpPr txBox="1"/>
            <p:nvPr/>
          </p:nvSpPr>
          <p:spPr>
            <a:xfrm>
              <a:off x="7268633" y="5329345"/>
              <a:ext cx="870839" cy="461665"/>
            </a:xfrm>
            <a:prstGeom prst="rect">
              <a:avLst/>
            </a:prstGeom>
            <a:noFill/>
            <a:effectLst/>
            <a:scene3d>
              <a:camera prst="orthographicFront"/>
              <a:lightRig rig="threePt" dir="t"/>
            </a:scene3d>
            <a:sp3d prstMaterial="matte"/>
          </p:spPr>
          <p:txBody>
            <a:bodyPr wrap="square" rtlCol="0">
              <a:spAutoFit/>
            </a:bodyPr>
            <a:lstStyle/>
            <a:p>
              <a:r>
                <a:rPr lang="en-US" sz="1200" dirty="0" smtClean="0">
                  <a:solidFill>
                    <a:srgbClr val="003366"/>
                  </a:solidFill>
                  <a:effectLst>
                    <a:outerShdw blurRad="50800" dist="38100" dir="2700000" algn="tl" rotWithShape="0">
                      <a:srgbClr val="000000">
                        <a:alpha val="43000"/>
                      </a:srgbClr>
                    </a:outerShdw>
                  </a:effectLst>
                  <a:latin typeface="Arial"/>
                  <a:cs typeface="Arial"/>
                </a:rPr>
                <a:t>- GFF3</a:t>
              </a:r>
              <a:br>
                <a:rPr lang="en-US" sz="1200" dirty="0" smtClean="0">
                  <a:solidFill>
                    <a:srgbClr val="003366"/>
                  </a:solidFill>
                  <a:effectLst>
                    <a:outerShdw blurRad="50800" dist="38100" dir="2700000" algn="tl" rotWithShape="0">
                      <a:srgbClr val="000000">
                        <a:alpha val="43000"/>
                      </a:srgbClr>
                    </a:outerShdw>
                  </a:effectLst>
                  <a:latin typeface="Arial"/>
                  <a:cs typeface="Arial"/>
                </a:rPr>
              </a:br>
              <a:r>
                <a:rPr lang="en-US" sz="1200" dirty="0" smtClean="0">
                  <a:solidFill>
                    <a:srgbClr val="003366"/>
                  </a:solidFill>
                  <a:effectLst>
                    <a:outerShdw blurRad="50800" dist="38100" dir="2700000" algn="tl" rotWithShape="0">
                      <a:srgbClr val="000000">
                        <a:alpha val="43000"/>
                      </a:srgbClr>
                    </a:outerShdw>
                  </a:effectLst>
                  <a:latin typeface="Arial"/>
                  <a:cs typeface="Arial"/>
                </a:rPr>
                <a:t>- FASTA</a:t>
              </a:r>
              <a:endParaRPr lang="en-US" sz="1200" dirty="0">
                <a:solidFill>
                  <a:srgbClr val="003366"/>
                </a:solidFill>
                <a:effectLst>
                  <a:outerShdw blurRad="50800" dist="38100" dir="2700000" algn="tl" rotWithShape="0">
                    <a:srgbClr val="000000">
                      <a:alpha val="43000"/>
                    </a:srgbClr>
                  </a:outerShdw>
                </a:effectLst>
                <a:latin typeface="Arial"/>
                <a:cs typeface="Arial"/>
              </a:endParaRPr>
            </a:p>
          </p:txBody>
        </p:sp>
        <p:cxnSp>
          <p:nvCxnSpPr>
            <p:cNvPr id="189" name="Straight Arrow Connector 188"/>
            <p:cNvCxnSpPr/>
            <p:nvPr/>
          </p:nvCxnSpPr>
          <p:spPr>
            <a:xfrm>
              <a:off x="6824147" y="4388883"/>
              <a:ext cx="0" cy="457199"/>
            </a:xfrm>
            <a:prstGeom prst="straightConnector1">
              <a:avLst/>
            </a:prstGeom>
            <a:ln w="63500" cmpd="sng">
              <a:solidFill>
                <a:srgbClr val="6B6BCF"/>
              </a:solidFill>
              <a:tailEnd type="triangle"/>
            </a:ln>
          </p:spPr>
          <p:style>
            <a:lnRef idx="2">
              <a:schemeClr val="accent1"/>
            </a:lnRef>
            <a:fillRef idx="0">
              <a:schemeClr val="accent1"/>
            </a:fillRef>
            <a:effectRef idx="1">
              <a:schemeClr val="accent1"/>
            </a:effectRef>
            <a:fontRef idx="minor">
              <a:schemeClr val="tx1"/>
            </a:fontRef>
          </p:style>
        </p:cxnSp>
        <p:sp>
          <p:nvSpPr>
            <p:cNvPr id="191" name="TextBox 190"/>
            <p:cNvSpPr txBox="1"/>
            <p:nvPr/>
          </p:nvSpPr>
          <p:spPr>
            <a:xfrm>
              <a:off x="3828108" y="269929"/>
              <a:ext cx="1684334" cy="276999"/>
            </a:xfrm>
            <a:prstGeom prst="rect">
              <a:avLst/>
            </a:prstGeom>
            <a:noFill/>
            <a:effectLst/>
            <a:scene3d>
              <a:camera prst="orthographicFront"/>
              <a:lightRig rig="threePt" dir="t"/>
            </a:scene3d>
            <a:sp3d prstMaterial="matte"/>
          </p:spPr>
          <p:txBody>
            <a:bodyPr wrap="square" rtlCol="0">
              <a:spAutoFit/>
            </a:bodyPr>
            <a:lstStyle/>
            <a:p>
              <a:pPr algn="ctr"/>
              <a:r>
                <a:rPr lang="en-US" sz="1200" b="1" dirty="0">
                  <a:solidFill>
                    <a:srgbClr val="003366"/>
                  </a:solidFill>
                  <a:latin typeface="Arial"/>
                  <a:cs typeface="Arial"/>
                </a:rPr>
                <a:t>Annotators</a:t>
              </a:r>
            </a:p>
          </p:txBody>
        </p:sp>
        <p:sp>
          <p:nvSpPr>
            <p:cNvPr id="102" name="Rounded Rectangle 101"/>
            <p:cNvSpPr>
              <a:spLocks/>
            </p:cNvSpPr>
            <p:nvPr/>
          </p:nvSpPr>
          <p:spPr>
            <a:xfrm>
              <a:off x="3693610" y="1834322"/>
              <a:ext cx="905256" cy="904719"/>
            </a:xfrm>
            <a:prstGeom prst="roundRect">
              <a:avLst/>
            </a:prstGeom>
            <a:solidFill>
              <a:srgbClr val="4597A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prstClr val="white"/>
                </a:solidFill>
                <a:latin typeface="Arial"/>
                <a:cs typeface="Arial"/>
              </a:endParaRPr>
            </a:p>
          </p:txBody>
        </p:sp>
        <p:pic>
          <p:nvPicPr>
            <p:cNvPr id="103" name="Picture 102" descr="puzzle-piece-2.png"/>
            <p:cNvPicPr>
              <a:picLocks/>
            </p:cNvPicPr>
            <p:nvPr/>
          </p:nvPicPr>
          <p:blipFill>
            <a:blip r:embed="rId11">
              <a:extLst>
                <a:ext uri="{28A0092B-C50C-407E-A947-70E740481C1C}">
                  <a14:useLocalDpi xmlns:a14="http://schemas.microsoft.com/office/drawing/2010/main"/>
                </a:ext>
              </a:extLst>
            </a:blip>
            <a:stretch>
              <a:fillRect/>
            </a:stretch>
          </p:blipFill>
          <p:spPr>
            <a:xfrm rot="10800000" flipH="1" flipV="1">
              <a:off x="4217361" y="1660399"/>
              <a:ext cx="1316736" cy="1132962"/>
            </a:xfrm>
            <a:prstGeom prst="rect">
              <a:avLst/>
            </a:prstGeom>
          </p:spPr>
        </p:pic>
        <p:sp>
          <p:nvSpPr>
            <p:cNvPr id="104" name="TextBox 103"/>
            <p:cNvSpPr txBox="1"/>
            <p:nvPr/>
          </p:nvSpPr>
          <p:spPr>
            <a:xfrm>
              <a:off x="4604484" y="1849230"/>
              <a:ext cx="1391876" cy="461665"/>
            </a:xfrm>
            <a:prstGeom prst="rect">
              <a:avLst/>
            </a:prstGeom>
            <a:noFill/>
          </p:spPr>
          <p:txBody>
            <a:bodyPr wrap="square" rtlCol="0">
              <a:spAutoFit/>
            </a:bodyPr>
            <a:lstStyle/>
            <a:p>
              <a:r>
                <a:rPr lang="en-US" sz="1200" b="1" dirty="0">
                  <a:solidFill>
                    <a:srgbClr val="003366"/>
                  </a:solidFill>
                  <a:effectLst>
                    <a:outerShdw blurRad="50800" dist="38100" dir="2700000" algn="tl" rotWithShape="0">
                      <a:srgbClr val="000000">
                        <a:alpha val="43000"/>
                      </a:srgbClr>
                    </a:outerShdw>
                  </a:effectLst>
                  <a:latin typeface="Arial"/>
                  <a:cs typeface="Arial"/>
                </a:rPr>
                <a:t>Web </a:t>
              </a:r>
              <a:br>
                <a:rPr lang="en-US" sz="1200" b="1" dirty="0">
                  <a:solidFill>
                    <a:srgbClr val="003366"/>
                  </a:solidFill>
                  <a:effectLst>
                    <a:outerShdw blurRad="50800" dist="38100" dir="2700000" algn="tl" rotWithShape="0">
                      <a:srgbClr val="000000">
                        <a:alpha val="43000"/>
                      </a:srgbClr>
                    </a:outerShdw>
                  </a:effectLst>
                  <a:latin typeface="Arial"/>
                  <a:cs typeface="Arial"/>
                </a:rPr>
              </a:br>
              <a:r>
                <a:rPr lang="en-US" sz="1200" b="1" dirty="0">
                  <a:solidFill>
                    <a:srgbClr val="003366"/>
                  </a:solidFill>
                  <a:effectLst>
                    <a:outerShdw blurRad="50800" dist="38100" dir="2700000" algn="tl" rotWithShape="0">
                      <a:srgbClr val="000000">
                        <a:alpha val="43000"/>
                      </a:srgbClr>
                    </a:outerShdw>
                  </a:effectLst>
                  <a:latin typeface="Arial"/>
                  <a:cs typeface="Arial"/>
                </a:rPr>
                <a:t>Apollo</a:t>
              </a:r>
            </a:p>
          </p:txBody>
        </p:sp>
        <p:sp>
          <p:nvSpPr>
            <p:cNvPr id="110" name="TextBox 109"/>
            <p:cNvSpPr txBox="1"/>
            <p:nvPr/>
          </p:nvSpPr>
          <p:spPr>
            <a:xfrm>
              <a:off x="3680795" y="1849230"/>
              <a:ext cx="1484352" cy="276999"/>
            </a:xfrm>
            <a:prstGeom prst="rect">
              <a:avLst/>
            </a:prstGeom>
            <a:noFill/>
          </p:spPr>
          <p:txBody>
            <a:bodyPr wrap="square" rtlCol="0">
              <a:spAutoFit/>
            </a:bodyPr>
            <a:lstStyle/>
            <a:p>
              <a:r>
                <a:rPr lang="en-US" sz="1200" b="1" dirty="0" smtClean="0">
                  <a:solidFill>
                    <a:srgbClr val="003366"/>
                  </a:solidFill>
                  <a:effectLst>
                    <a:outerShdw blurRad="50800" dist="38100" dir="2700000" algn="tl" rotWithShape="0">
                      <a:srgbClr val="000000">
                        <a:alpha val="43000"/>
                      </a:srgbClr>
                    </a:outerShdw>
                  </a:effectLst>
                  <a:latin typeface="Arial"/>
                  <a:cs typeface="Arial"/>
                </a:rPr>
                <a:t>JBrowse</a:t>
              </a:r>
              <a:endParaRPr lang="en-US" sz="1200" b="1" dirty="0">
                <a:solidFill>
                  <a:srgbClr val="003366"/>
                </a:solidFill>
                <a:effectLst>
                  <a:outerShdw blurRad="50800" dist="38100" dir="2700000" algn="tl" rotWithShape="0">
                    <a:srgbClr val="000000">
                      <a:alpha val="43000"/>
                    </a:srgbClr>
                  </a:outerShdw>
                </a:effectLst>
                <a:latin typeface="Arial"/>
                <a:cs typeface="Arial"/>
              </a:endParaRPr>
            </a:p>
          </p:txBody>
        </p:sp>
        <p:sp>
          <p:nvSpPr>
            <p:cNvPr id="116" name="TextBox 115"/>
            <p:cNvSpPr txBox="1"/>
            <p:nvPr/>
          </p:nvSpPr>
          <p:spPr>
            <a:xfrm>
              <a:off x="6189102" y="1621655"/>
              <a:ext cx="2153536" cy="461665"/>
            </a:xfrm>
            <a:prstGeom prst="rect">
              <a:avLst/>
            </a:prstGeom>
            <a:noFill/>
            <a:effectLst/>
            <a:scene3d>
              <a:camera prst="orthographicFront"/>
              <a:lightRig rig="threePt" dir="t"/>
            </a:scene3d>
            <a:sp3d prstMaterial="matte"/>
          </p:spPr>
          <p:txBody>
            <a:bodyPr wrap="square" rtlCol="0">
              <a:spAutoFit/>
            </a:bodyPr>
            <a:lstStyle/>
            <a:p>
              <a:r>
                <a:rPr lang="en-US" sz="1200" dirty="0">
                  <a:solidFill>
                    <a:srgbClr val="003366"/>
                  </a:solidFill>
                  <a:effectLst>
                    <a:outerShdw blurRad="50800" dist="38100" dir="2700000" algn="tl" rotWithShape="0">
                      <a:srgbClr val="000000">
                        <a:alpha val="43000"/>
                      </a:srgbClr>
                    </a:outerShdw>
                  </a:effectLst>
                  <a:latin typeface="Arial"/>
                  <a:cs typeface="Arial"/>
                </a:rPr>
                <a:t>Apollo Edit Operations</a:t>
              </a:r>
              <a:br>
                <a:rPr lang="en-US" sz="1200" dirty="0">
                  <a:solidFill>
                    <a:srgbClr val="003366"/>
                  </a:solidFill>
                  <a:effectLst>
                    <a:outerShdw blurRad="50800" dist="38100" dir="2700000" algn="tl" rotWithShape="0">
                      <a:srgbClr val="000000">
                        <a:alpha val="43000"/>
                      </a:srgbClr>
                    </a:outerShdw>
                  </a:effectLst>
                  <a:latin typeface="Arial"/>
                  <a:cs typeface="Arial"/>
                </a:rPr>
              </a:br>
              <a:r>
                <a:rPr lang="en-US" sz="1200" dirty="0">
                  <a:solidFill>
                    <a:srgbClr val="003366"/>
                  </a:solidFill>
                  <a:effectLst>
                    <a:outerShdw blurRad="50800" dist="38100" dir="2700000" algn="tl" rotWithShape="0">
                      <a:srgbClr val="000000">
                        <a:alpha val="43000"/>
                      </a:srgbClr>
                    </a:outerShdw>
                  </a:effectLst>
                  <a:latin typeface="Arial"/>
                  <a:cs typeface="Arial"/>
                </a:rPr>
                <a:t>&amp; User Management</a:t>
              </a:r>
            </a:p>
          </p:txBody>
        </p:sp>
        <p:sp>
          <p:nvSpPr>
            <p:cNvPr id="159" name="Rounded Rectangle 158"/>
            <p:cNvSpPr>
              <a:spLocks/>
            </p:cNvSpPr>
            <p:nvPr/>
          </p:nvSpPr>
          <p:spPr>
            <a:xfrm>
              <a:off x="3296067" y="1457200"/>
              <a:ext cx="2591517" cy="1329941"/>
            </a:xfrm>
            <a:prstGeom prst="roundRect">
              <a:avLst/>
            </a:prstGeom>
            <a:noFill/>
            <a:ln>
              <a:solidFill>
                <a:srgbClr val="000000"/>
              </a:solidFill>
            </a:ln>
            <a:scene3d>
              <a:camera prst="orthographicFront">
                <a:rot lat="0" lon="0" rev="0"/>
              </a:camera>
              <a:lightRig rig="glow" dir="tl">
                <a:rot lat="0" lon="0" rev="19800000"/>
              </a:lightRig>
            </a:scene3d>
            <a:sp3d prstMaterial="matte">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cs typeface="Arial"/>
              </a:endParaRPr>
            </a:p>
          </p:txBody>
        </p:sp>
        <p:sp>
          <p:nvSpPr>
            <p:cNvPr id="162" name="TextBox 161"/>
            <p:cNvSpPr txBox="1"/>
            <p:nvPr/>
          </p:nvSpPr>
          <p:spPr>
            <a:xfrm>
              <a:off x="3361350" y="1427514"/>
              <a:ext cx="2467095" cy="276999"/>
            </a:xfrm>
            <a:prstGeom prst="rect">
              <a:avLst/>
            </a:prstGeom>
            <a:noFill/>
            <a:effectLst/>
            <a:scene3d>
              <a:camera prst="orthographicFront"/>
              <a:lightRig rig="threePt" dir="t"/>
            </a:scene3d>
            <a:sp3d prstMaterial="matte"/>
          </p:spPr>
          <p:txBody>
            <a:bodyPr wrap="square" rtlCol="0">
              <a:spAutoFit/>
            </a:bodyPr>
            <a:lstStyle/>
            <a:p>
              <a:pPr algn="ctr"/>
              <a:r>
                <a:rPr lang="en-US" sz="1200" b="1" dirty="0">
                  <a:solidFill>
                    <a:srgbClr val="003366"/>
                  </a:solidFill>
                  <a:effectLst>
                    <a:outerShdw blurRad="50800" dist="38100" dir="2700000" algn="tl" rotWithShape="0">
                      <a:srgbClr val="000000">
                        <a:alpha val="43000"/>
                      </a:srgbClr>
                    </a:outerShdw>
                  </a:effectLst>
                  <a:latin typeface="Arial"/>
                  <a:cs typeface="Arial"/>
                </a:rPr>
                <a:t>User </a:t>
              </a:r>
              <a:r>
                <a:rPr lang="en-US" sz="1200" b="1" dirty="0" smtClean="0">
                  <a:solidFill>
                    <a:srgbClr val="003366"/>
                  </a:solidFill>
                  <a:effectLst>
                    <a:outerShdw blurRad="50800" dist="38100" dir="2700000" algn="tl" rotWithShape="0">
                      <a:srgbClr val="000000">
                        <a:alpha val="43000"/>
                      </a:srgbClr>
                    </a:outerShdw>
                  </a:effectLst>
                  <a:latin typeface="Arial"/>
                  <a:cs typeface="Arial"/>
                </a:rPr>
                <a:t>Interface (JavaScript)</a:t>
              </a:r>
              <a:endParaRPr lang="en-US" sz="1200" b="1" dirty="0">
                <a:solidFill>
                  <a:srgbClr val="003366"/>
                </a:solidFill>
                <a:effectLst>
                  <a:outerShdw blurRad="50800" dist="38100" dir="2700000" algn="tl" rotWithShape="0">
                    <a:srgbClr val="000000">
                      <a:alpha val="43000"/>
                    </a:srgbClr>
                  </a:outerShdw>
                </a:effectLst>
                <a:latin typeface="Arial"/>
                <a:cs typeface="Arial"/>
              </a:endParaRPr>
            </a:p>
          </p:txBody>
        </p:sp>
        <p:cxnSp>
          <p:nvCxnSpPr>
            <p:cNvPr id="163" name="Curved Connector 162"/>
            <p:cNvCxnSpPr/>
            <p:nvPr/>
          </p:nvCxnSpPr>
          <p:spPr>
            <a:xfrm>
              <a:off x="3851716" y="621246"/>
              <a:ext cx="864453" cy="813172"/>
            </a:xfrm>
            <a:prstGeom prst="curvedConnector3">
              <a:avLst>
                <a:gd name="adj1" fmla="val 101985"/>
              </a:avLst>
            </a:prstGeom>
            <a:ln w="63500" cmpd="sng">
              <a:solidFill>
                <a:srgbClr val="6B6BC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79" name="Straight Arrow Connector 178"/>
            <p:cNvCxnSpPr/>
            <p:nvPr/>
          </p:nvCxnSpPr>
          <p:spPr>
            <a:xfrm flipV="1">
              <a:off x="4347291" y="4285061"/>
              <a:ext cx="0" cy="590536"/>
            </a:xfrm>
            <a:prstGeom prst="straightConnector1">
              <a:avLst/>
            </a:prstGeom>
            <a:ln w="63500" cmpd="sng">
              <a:solidFill>
                <a:srgbClr val="6B6BC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2336680" y="1808615"/>
              <a:ext cx="842672" cy="276999"/>
            </a:xfrm>
            <a:prstGeom prst="rect">
              <a:avLst/>
            </a:prstGeom>
            <a:noFill/>
            <a:effectLst/>
            <a:scene3d>
              <a:camera prst="orthographicFront"/>
              <a:lightRig rig="threePt" dir="t"/>
            </a:scene3d>
            <a:sp3d prstMaterial="matte"/>
          </p:spPr>
          <p:txBody>
            <a:bodyPr wrap="square" rtlCol="0">
              <a:spAutoFit/>
            </a:bodyPr>
            <a:lstStyle/>
            <a:p>
              <a:r>
                <a:rPr lang="en-US" sz="1200" dirty="0">
                  <a:solidFill>
                    <a:srgbClr val="FFFFFF"/>
                  </a:solidFill>
                  <a:latin typeface="Arial"/>
                  <a:cs typeface="Arial"/>
                </a:rPr>
                <a:t>JSON</a:t>
              </a:r>
            </a:p>
          </p:txBody>
        </p:sp>
        <p:sp>
          <p:nvSpPr>
            <p:cNvPr id="15" name="Left-Up Arrow 14"/>
            <p:cNvSpPr/>
            <p:nvPr/>
          </p:nvSpPr>
          <p:spPr>
            <a:xfrm rot="5400000" flipH="1">
              <a:off x="2505989" y="2124157"/>
              <a:ext cx="886193" cy="655671"/>
            </a:xfrm>
            <a:prstGeom prst="leftUpArrow">
              <a:avLst>
                <a:gd name="adj1" fmla="val 10055"/>
                <a:gd name="adj2" fmla="val 14340"/>
                <a:gd name="adj3" fmla="val 22440"/>
              </a:avLst>
            </a:prstGeom>
            <a:solidFill>
              <a:srgbClr val="6B6BCF"/>
            </a:solidFill>
            <a:ln>
              <a:solidFill>
                <a:srgbClr val="6B6BC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Palatino Linotype"/>
              </a:endParaRPr>
            </a:p>
          </p:txBody>
        </p:sp>
        <p:sp>
          <p:nvSpPr>
            <p:cNvPr id="73" name="Left-Up Arrow 72"/>
            <p:cNvSpPr/>
            <p:nvPr/>
          </p:nvSpPr>
          <p:spPr>
            <a:xfrm rot="16200000">
              <a:off x="5805149" y="2116075"/>
              <a:ext cx="886193" cy="655671"/>
            </a:xfrm>
            <a:prstGeom prst="leftUpArrow">
              <a:avLst>
                <a:gd name="adj1" fmla="val 10055"/>
                <a:gd name="adj2" fmla="val 14340"/>
                <a:gd name="adj3" fmla="val 22440"/>
              </a:avLst>
            </a:prstGeom>
            <a:solidFill>
              <a:srgbClr val="6B6BCF"/>
            </a:solidFill>
            <a:ln>
              <a:solidFill>
                <a:srgbClr val="6B6BC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Palatino Linotype"/>
              </a:endParaRPr>
            </a:p>
          </p:txBody>
        </p:sp>
        <p:pic>
          <p:nvPicPr>
            <p:cNvPr id="75" name="Picture 74" descr="text-file-icon.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708484" y="663382"/>
              <a:ext cx="547138" cy="547138"/>
            </a:xfrm>
            <a:prstGeom prst="rect">
              <a:avLst/>
            </a:prstGeom>
          </p:spPr>
        </p:pic>
        <p:sp>
          <p:nvSpPr>
            <p:cNvPr id="83" name="Rounded Rectangle 82"/>
            <p:cNvSpPr>
              <a:spLocks/>
            </p:cNvSpPr>
            <p:nvPr/>
          </p:nvSpPr>
          <p:spPr>
            <a:xfrm>
              <a:off x="3410847" y="3214421"/>
              <a:ext cx="1831258" cy="1070012"/>
            </a:xfrm>
            <a:prstGeom prst="roundRect">
              <a:avLst/>
            </a:prstGeom>
            <a:noFill/>
            <a:ln>
              <a:solidFill>
                <a:srgbClr val="000000"/>
              </a:solidFill>
            </a:ln>
            <a:scene3d>
              <a:camera prst="orthographicFront">
                <a:rot lat="0" lon="0" rev="0"/>
              </a:camera>
              <a:lightRig rig="glow" dir="tl">
                <a:rot lat="0" lon="0" rev="19800000"/>
              </a:lightRig>
            </a:scene3d>
            <a:sp3d prstMaterial="matte">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Palatino Linotype"/>
              </a:endParaRPr>
            </a:p>
          </p:txBody>
        </p:sp>
        <p:sp>
          <p:nvSpPr>
            <p:cNvPr id="84" name="Rounded Rectangle 83"/>
            <p:cNvSpPr>
              <a:spLocks/>
            </p:cNvSpPr>
            <p:nvPr/>
          </p:nvSpPr>
          <p:spPr>
            <a:xfrm>
              <a:off x="1480014" y="3214421"/>
              <a:ext cx="1845983" cy="1070011"/>
            </a:xfrm>
            <a:prstGeom prst="roundRect">
              <a:avLst/>
            </a:prstGeom>
            <a:noFill/>
            <a:ln>
              <a:solidFill>
                <a:srgbClr val="000000"/>
              </a:solidFill>
            </a:ln>
            <a:scene3d>
              <a:camera prst="orthographicFront">
                <a:rot lat="0" lon="0" rev="0"/>
              </a:camera>
              <a:lightRig rig="glow" dir="tl">
                <a:rot lat="0" lon="0" rev="19800000"/>
              </a:lightRig>
            </a:scene3d>
            <a:sp3d prstMaterial="matte">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Palatino Linotype"/>
              </a:endParaRPr>
            </a:p>
          </p:txBody>
        </p:sp>
        <p:sp>
          <p:nvSpPr>
            <p:cNvPr id="89" name="Rounded Rectangle 88"/>
            <p:cNvSpPr>
              <a:spLocks/>
            </p:cNvSpPr>
            <p:nvPr/>
          </p:nvSpPr>
          <p:spPr>
            <a:xfrm>
              <a:off x="5592099" y="3214421"/>
              <a:ext cx="1190399" cy="1070012"/>
            </a:xfrm>
            <a:prstGeom prst="roundRect">
              <a:avLst/>
            </a:prstGeom>
            <a:noFill/>
            <a:ln>
              <a:solidFill>
                <a:srgbClr val="000000"/>
              </a:solidFill>
            </a:ln>
            <a:scene3d>
              <a:camera prst="orthographicFront">
                <a:rot lat="0" lon="0" rev="0"/>
              </a:camera>
              <a:lightRig rig="glow" dir="tl">
                <a:rot lat="0" lon="0" rev="19800000"/>
              </a:lightRig>
            </a:scene3d>
            <a:sp3d prstMaterial="matte">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cs typeface="Arial"/>
              </a:endParaRPr>
            </a:p>
          </p:txBody>
        </p:sp>
        <p:sp>
          <p:nvSpPr>
            <p:cNvPr id="94" name="Rounded Rectangle 93"/>
            <p:cNvSpPr>
              <a:spLocks/>
            </p:cNvSpPr>
            <p:nvPr/>
          </p:nvSpPr>
          <p:spPr>
            <a:xfrm>
              <a:off x="6855804" y="3214421"/>
              <a:ext cx="1190399" cy="1070012"/>
            </a:xfrm>
            <a:prstGeom prst="roundRect">
              <a:avLst/>
            </a:prstGeom>
            <a:noFill/>
            <a:ln>
              <a:solidFill>
                <a:srgbClr val="000000"/>
              </a:solidFill>
            </a:ln>
            <a:scene3d>
              <a:camera prst="orthographicFront">
                <a:rot lat="0" lon="0" rev="0"/>
              </a:camera>
              <a:lightRig rig="glow" dir="tl">
                <a:rot lat="0" lon="0" rev="19800000"/>
              </a:lightRig>
            </a:scene3d>
            <a:sp3d prstMaterial="matte">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cs typeface="Arial"/>
              </a:endParaRPr>
            </a:p>
          </p:txBody>
        </p:sp>
      </p:grpSp>
      <p:sp>
        <p:nvSpPr>
          <p:cNvPr id="68" name="Title 1"/>
          <p:cNvSpPr txBox="1">
            <a:spLocks/>
          </p:cNvSpPr>
          <p:nvPr/>
        </p:nvSpPr>
        <p:spPr>
          <a:xfrm>
            <a:off x="0" y="98776"/>
            <a:ext cx="2944091" cy="1217813"/>
          </a:xfrm>
          <a:prstGeom prst="rect">
            <a:avLst/>
          </a:prstGeom>
          <a:effectLst/>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smtClean="0">
                <a:solidFill>
                  <a:srgbClr val="003366"/>
                </a:solidFill>
                <a:effectLst/>
                <a:latin typeface="Arial (Headings)"/>
                <a:cs typeface="Arial (Headings)"/>
              </a:rPr>
              <a:t>Web Apollo Architecture</a:t>
            </a:r>
            <a:endParaRPr lang="en-US" sz="3200" b="1" dirty="0">
              <a:solidFill>
                <a:srgbClr val="003366"/>
              </a:solidFill>
              <a:effectLst/>
              <a:latin typeface="Arial (Headings)"/>
              <a:cs typeface="Arial (Headings)"/>
            </a:endParaRPr>
          </a:p>
        </p:txBody>
      </p:sp>
      <p:pic>
        <p:nvPicPr>
          <p:cNvPr id="69" name="Picture 68" descr="ApolloLogo.pn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5347" y="5637026"/>
            <a:ext cx="1042131" cy="377685"/>
          </a:xfrm>
          <a:prstGeom prst="rect">
            <a:avLst/>
          </a:prstGeom>
        </p:spPr>
      </p:pic>
      <p:sp>
        <p:nvSpPr>
          <p:cNvPr id="2" name="5-Point Star 1"/>
          <p:cNvSpPr/>
          <p:nvPr/>
        </p:nvSpPr>
        <p:spPr>
          <a:xfrm>
            <a:off x="6643509" y="296499"/>
            <a:ext cx="519051" cy="480987"/>
          </a:xfrm>
          <a:prstGeom prst="star5">
            <a:avLst/>
          </a:prstGeom>
          <a:solidFill>
            <a:schemeClr val="accent6">
              <a:lumMod val="60000"/>
              <a:lumOff val="40000"/>
            </a:schemeClr>
          </a:solidFill>
          <a:ln>
            <a:solidFill>
              <a:srgbClr val="6B6BCF"/>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1" name="5-Point Star 70"/>
          <p:cNvSpPr/>
          <p:nvPr/>
        </p:nvSpPr>
        <p:spPr>
          <a:xfrm>
            <a:off x="1030099" y="5071618"/>
            <a:ext cx="519051" cy="480987"/>
          </a:xfrm>
          <a:prstGeom prst="star5">
            <a:avLst/>
          </a:prstGeom>
          <a:solidFill>
            <a:srgbClr val="6B6BCF"/>
          </a:solidFill>
          <a:ln>
            <a:solidFill>
              <a:srgbClr val="6B6BCF"/>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2" name="5-Point Star 71"/>
          <p:cNvSpPr/>
          <p:nvPr/>
        </p:nvSpPr>
        <p:spPr>
          <a:xfrm>
            <a:off x="4926464" y="6111467"/>
            <a:ext cx="519051" cy="480987"/>
          </a:xfrm>
          <a:prstGeom prst="star5">
            <a:avLst/>
          </a:prstGeom>
          <a:solidFill>
            <a:srgbClr val="6B6BCF"/>
          </a:solidFill>
          <a:ln>
            <a:solidFill>
              <a:srgbClr val="6B6BCF"/>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688355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solidFill>
            <a:srgbClr val="063663"/>
          </a:solidFill>
          <a:ln>
            <a:solidFill>
              <a:srgbClr val="2D2D8A"/>
            </a:solidFill>
            <a:miter lim="800000"/>
            <a:headEnd/>
            <a:tailEnd/>
          </a:ln>
        </p:spPr>
        <p:txBody>
          <a:bodyPr/>
          <a:lstStyle/>
          <a:p>
            <a:r>
              <a:rPr lang="en-US" sz="3200" dirty="0" smtClean="0">
                <a:solidFill>
                  <a:srgbClr val="FFFFFF"/>
                </a:solidFill>
                <a:latin typeface="Arial" charset="0"/>
                <a:ea typeface="ＭＳ Ｐゴシック" charset="0"/>
                <a:cs typeface="ＭＳ Ｐゴシック" charset="0"/>
              </a:rPr>
              <a:t>Working </a:t>
            </a:r>
            <a:r>
              <a:rPr lang="en-US" sz="3200" dirty="0">
                <a:solidFill>
                  <a:srgbClr val="FFFFFF"/>
                </a:solidFill>
                <a:latin typeface="Arial" charset="0"/>
                <a:ea typeface="ＭＳ Ｐゴシック" charset="0"/>
                <a:cs typeface="ＭＳ Ｐゴシック" charset="0"/>
              </a:rPr>
              <a:t>Concept</a:t>
            </a:r>
          </a:p>
        </p:txBody>
      </p:sp>
      <p:sp>
        <p:nvSpPr>
          <p:cNvPr id="18434" name="Content Placeholder 2"/>
          <p:cNvSpPr>
            <a:spLocks noGrp="1"/>
          </p:cNvSpPr>
          <p:nvPr>
            <p:ph idx="1"/>
          </p:nvPr>
        </p:nvSpPr>
        <p:spPr bwMode="auto">
          <a:noFill/>
          <a:ln>
            <a:solidFill>
              <a:srgbClr val="2D2D8A"/>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i="1" dirty="0">
                <a:latin typeface="Arial" charset="0"/>
                <a:ea typeface="ＭＳ Ｐゴシック" charset="0"/>
                <a:cs typeface="ＭＳ Ｐゴシック" charset="0"/>
              </a:rPr>
              <a:t>In the context of gene manual annotation, curation tries to find the best examples </a:t>
            </a:r>
            <a:r>
              <a:rPr lang="en-US" i="1" dirty="0" smtClean="0">
                <a:latin typeface="Arial" charset="0"/>
                <a:ea typeface="ＭＳ Ｐゴシック" charset="0"/>
                <a:cs typeface="ＭＳ Ｐゴシック" charset="0"/>
              </a:rPr>
              <a:t>and / or </a:t>
            </a:r>
            <a:r>
              <a:rPr lang="en-US" i="1" dirty="0">
                <a:latin typeface="Arial" charset="0"/>
                <a:ea typeface="ＭＳ Ｐゴシック" charset="0"/>
                <a:cs typeface="ＭＳ Ｐゴシック" charset="0"/>
              </a:rPr>
              <a:t>eliminate </a:t>
            </a:r>
            <a:r>
              <a:rPr lang="en-US" i="1" dirty="0" smtClean="0">
                <a:latin typeface="Arial" charset="0"/>
                <a:ea typeface="ＭＳ Ｐゴシック" charset="0"/>
                <a:cs typeface="ＭＳ Ｐゴシック" charset="0"/>
              </a:rPr>
              <a:t>most </a:t>
            </a:r>
            <a:r>
              <a:rPr lang="en-US" i="1" dirty="0">
                <a:latin typeface="Arial" charset="0"/>
                <a:ea typeface="ＭＳ Ｐゴシック" charset="0"/>
                <a:cs typeface="ＭＳ Ｐゴシック" charset="0"/>
              </a:rPr>
              <a:t>errors.</a:t>
            </a:r>
          </a:p>
          <a:p>
            <a:endParaRPr lang="en-US" dirty="0">
              <a:latin typeface="Arial" charset="0"/>
              <a:ea typeface="ＭＳ Ｐゴシック" charset="0"/>
              <a:cs typeface="ＭＳ Ｐゴシック" charset="0"/>
            </a:endParaRPr>
          </a:p>
          <a:p>
            <a:r>
              <a:rPr lang="en-US" b="1" dirty="0">
                <a:latin typeface="Arial" charset="0"/>
                <a:ea typeface="ＭＳ Ｐゴシック" charset="0"/>
                <a:cs typeface="ＭＳ Ｐゴシック" charset="0"/>
              </a:rPr>
              <a:t>To conduct manual annotation efforts: </a:t>
            </a:r>
          </a:p>
          <a:p>
            <a:r>
              <a:rPr lang="en-US" dirty="0" smtClean="0">
                <a:latin typeface="Arial" charset="0"/>
                <a:ea typeface="ＭＳ Ｐゴシック" charset="0"/>
                <a:cs typeface="ＭＳ Ｐゴシック" charset="0"/>
              </a:rPr>
              <a:t>Gather and </a:t>
            </a:r>
            <a:r>
              <a:rPr lang="en-US" dirty="0">
                <a:latin typeface="Arial" charset="0"/>
                <a:ea typeface="ＭＳ Ｐゴシック" charset="0"/>
                <a:cs typeface="ＭＳ Ｐゴシック" charset="0"/>
              </a:rPr>
              <a:t>evaluate all available evidence using quality-control metrics to corroborate or modify automated annotation predictions.</a:t>
            </a:r>
          </a:p>
          <a:p>
            <a:r>
              <a:rPr lang="en-US" dirty="0" smtClean="0">
                <a:latin typeface="Arial" charset="0"/>
                <a:ea typeface="ＭＳ Ｐゴシック" charset="0"/>
                <a:cs typeface="ＭＳ Ｐゴシック" charset="0"/>
              </a:rPr>
              <a:t>Perform sequence </a:t>
            </a:r>
            <a:r>
              <a:rPr lang="en-US" dirty="0">
                <a:latin typeface="Arial" charset="0"/>
                <a:ea typeface="ＭＳ Ｐゴシック" charset="0"/>
                <a:cs typeface="ＭＳ Ｐゴシック" charset="0"/>
              </a:rPr>
              <a:t>similarity searches (phylogenetic framework) and use </a:t>
            </a:r>
            <a:r>
              <a:rPr lang="en-US" dirty="0" smtClean="0">
                <a:latin typeface="Arial" charset="0"/>
                <a:ea typeface="ＭＳ Ｐゴシック" charset="0"/>
                <a:cs typeface="ＭＳ Ｐゴシック" charset="0"/>
              </a:rPr>
              <a:t>literature </a:t>
            </a:r>
            <a:r>
              <a:rPr lang="en-US" dirty="0">
                <a:latin typeface="Arial" charset="0"/>
                <a:ea typeface="ＭＳ Ｐゴシック" charset="0"/>
                <a:cs typeface="ＭＳ Ｐゴシック" charset="0"/>
              </a:rPr>
              <a:t>and public databases to: </a:t>
            </a:r>
          </a:p>
          <a:p>
            <a:pPr lvl="2">
              <a:buFont typeface="Arial" charset="0"/>
              <a:buChar char="•"/>
            </a:pPr>
            <a:r>
              <a:rPr lang="en-US" dirty="0">
                <a:latin typeface="Arial" charset="0"/>
                <a:ea typeface="ＭＳ Ｐゴシック" charset="0"/>
              </a:rPr>
              <a:t>Predict functional assignments from experimental data.</a:t>
            </a:r>
          </a:p>
          <a:p>
            <a:pPr lvl="2">
              <a:buFont typeface="Arial" charset="0"/>
              <a:buChar char="•"/>
            </a:pPr>
            <a:r>
              <a:rPr lang="en-US" dirty="0">
                <a:latin typeface="Arial" charset="0"/>
                <a:ea typeface="ＭＳ Ｐゴシック" charset="0"/>
              </a:rPr>
              <a:t>Distinguish orthologs from paralogs, </a:t>
            </a:r>
            <a:r>
              <a:rPr lang="en-US" dirty="0" smtClean="0">
                <a:latin typeface="Arial" charset="0"/>
                <a:ea typeface="ＭＳ Ｐゴシック" charset="0"/>
              </a:rPr>
              <a:t>and classify </a:t>
            </a:r>
            <a:r>
              <a:rPr lang="en-US" dirty="0">
                <a:latin typeface="Arial" charset="0"/>
                <a:ea typeface="ＭＳ Ｐゴシック" charset="0"/>
              </a:rPr>
              <a:t>gene membership in families and networks.</a:t>
            </a:r>
          </a:p>
        </p:txBody>
      </p:sp>
      <p:sp>
        <p:nvSpPr>
          <p:cNvPr id="18435" name="Text Placeholder 3"/>
          <p:cNvSpPr>
            <a:spLocks noGrp="1"/>
          </p:cNvSpPr>
          <p:nvPr>
            <p:ph type="body" sz="half" idx="2"/>
          </p:nvPr>
        </p:nvSpPr>
        <p:spPr bwMode="auto">
          <a:noFill/>
          <a:ln>
            <a:solidFill>
              <a:srgbClr val="2D2D8A"/>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r>
              <a:rPr lang="en-US" dirty="0" smtClean="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
        <p:nvSpPr>
          <p:cNvPr id="18436"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600" smtClean="0">
                <a:solidFill>
                  <a:srgbClr val="898989"/>
                </a:solidFill>
              </a:rPr>
              <a:t>2. In our experience.</a:t>
            </a:r>
            <a:endParaRPr lang="en-US" sz="600" dirty="0">
              <a:solidFill>
                <a:srgbClr val="898989"/>
              </a:solidFill>
            </a:endParaRPr>
          </a:p>
        </p:txBody>
      </p:sp>
      <p:sp>
        <p:nvSpPr>
          <p:cNvPr id="18437"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5D188DA-B9B7-B749-8579-F4966E189714}" type="slidenum">
              <a:rPr lang="en-US" sz="600">
                <a:solidFill>
                  <a:srgbClr val="898989"/>
                </a:solidFill>
              </a:rPr>
              <a:pPr/>
              <a:t>14</a:t>
            </a:fld>
            <a:endParaRPr lang="en-US" sz="600" dirty="0">
              <a:solidFill>
                <a:srgbClr val="898989"/>
              </a:solidFill>
            </a:endParaRPr>
          </a:p>
        </p:txBody>
      </p:sp>
      <p:sp>
        <p:nvSpPr>
          <p:cNvPr id="18438" name="TextBox 6"/>
          <p:cNvSpPr txBox="1">
            <a:spLocks noChangeArrowheads="1"/>
          </p:cNvSpPr>
          <p:nvPr/>
        </p:nvSpPr>
        <p:spPr bwMode="auto">
          <a:xfrm>
            <a:off x="551943" y="2324100"/>
            <a:ext cx="28003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z="1500" b="1" dirty="0">
                <a:solidFill>
                  <a:srgbClr val="003366"/>
                </a:solidFill>
              </a:rPr>
              <a:t>Automated gene models</a:t>
            </a:r>
          </a:p>
        </p:txBody>
      </p:sp>
      <p:sp>
        <p:nvSpPr>
          <p:cNvPr id="18439" name="TextBox 7"/>
          <p:cNvSpPr txBox="1">
            <a:spLocks noChangeArrowheads="1"/>
          </p:cNvSpPr>
          <p:nvPr/>
        </p:nvSpPr>
        <p:spPr bwMode="auto">
          <a:xfrm>
            <a:off x="484909" y="3179763"/>
            <a:ext cx="29556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z="1500" b="1" dirty="0">
                <a:solidFill>
                  <a:srgbClr val="003366"/>
                </a:solidFill>
              </a:rPr>
              <a:t>Evidence: </a:t>
            </a:r>
          </a:p>
          <a:p>
            <a:pPr algn="ctr" defTabSz="914400" eaLnBrk="1" fontAlgn="base" hangingPunct="1">
              <a:spcBef>
                <a:spcPct val="0"/>
              </a:spcBef>
              <a:spcAft>
                <a:spcPct val="0"/>
              </a:spcAft>
            </a:pPr>
            <a:r>
              <a:rPr lang="en-US" sz="1500" dirty="0">
                <a:solidFill>
                  <a:srgbClr val="003366"/>
                </a:solidFill>
              </a:rPr>
              <a:t>cDNAs, HMM domain searches, alignments with assemblies or genes from other species.</a:t>
            </a:r>
          </a:p>
        </p:txBody>
      </p:sp>
      <p:sp>
        <p:nvSpPr>
          <p:cNvPr id="18440" name="Cross 8"/>
          <p:cNvSpPr>
            <a:spLocks noChangeArrowheads="1"/>
          </p:cNvSpPr>
          <p:nvPr/>
        </p:nvSpPr>
        <p:spPr bwMode="auto">
          <a:xfrm>
            <a:off x="1771143" y="2744788"/>
            <a:ext cx="361950" cy="350837"/>
          </a:xfrm>
          <a:prstGeom prst="plus">
            <a:avLst>
              <a:gd name="adj" fmla="val 35000"/>
            </a:avLst>
          </a:prstGeom>
          <a:solidFill>
            <a:srgbClr val="063663"/>
          </a:solidFill>
          <a:ln w="9525">
            <a:solidFill>
              <a:schemeClr val="accent2">
                <a:lumMod val="50000"/>
              </a:schemeClr>
            </a:solidFill>
            <a:round/>
            <a:headEnd/>
            <a:tailEnd/>
          </a:ln>
        </p:spPr>
        <p:txBody>
          <a:bodyPr/>
          <a:lstStyle/>
          <a:p>
            <a:pPr defTabSz="914400" eaLnBrk="0" fontAlgn="base" hangingPunct="0">
              <a:spcBef>
                <a:spcPct val="0"/>
              </a:spcBef>
              <a:spcAft>
                <a:spcPct val="0"/>
              </a:spcAft>
            </a:pPr>
            <a:endParaRPr lang="en-US" sz="2400" dirty="0">
              <a:solidFill>
                <a:srgbClr val="000000"/>
              </a:solidFill>
              <a:latin typeface="Arial" charset="0"/>
              <a:ea typeface="ＭＳ Ｐゴシック" charset="0"/>
              <a:cs typeface="ＭＳ Ｐゴシック" charset="0"/>
            </a:endParaRPr>
          </a:p>
        </p:txBody>
      </p:sp>
      <p:sp>
        <p:nvSpPr>
          <p:cNvPr id="18441" name="Down Arrow 9"/>
          <p:cNvSpPr>
            <a:spLocks noChangeArrowheads="1"/>
          </p:cNvSpPr>
          <p:nvPr/>
        </p:nvSpPr>
        <p:spPr bwMode="auto">
          <a:xfrm>
            <a:off x="1798925" y="4275713"/>
            <a:ext cx="306387" cy="409575"/>
          </a:xfrm>
          <a:prstGeom prst="downArrow">
            <a:avLst>
              <a:gd name="adj1" fmla="val 35185"/>
              <a:gd name="adj2" fmla="val 53738"/>
            </a:avLst>
          </a:prstGeom>
          <a:solidFill>
            <a:srgbClr val="063663"/>
          </a:solidFill>
          <a:ln w="9525">
            <a:solidFill>
              <a:srgbClr val="19194D"/>
            </a:solidFill>
            <a:round/>
            <a:headEnd/>
            <a:tailEnd/>
          </a:ln>
        </p:spPr>
        <p:txBody>
          <a:bodyPr/>
          <a:lstStyle/>
          <a:p>
            <a:pPr defTabSz="914400" eaLnBrk="0" fontAlgn="base" hangingPunct="0">
              <a:spcBef>
                <a:spcPct val="0"/>
              </a:spcBef>
              <a:spcAft>
                <a:spcPct val="0"/>
              </a:spcAft>
            </a:pPr>
            <a:endParaRPr lang="en-US" sz="2400" dirty="0">
              <a:solidFill>
                <a:srgbClr val="000000"/>
              </a:solidFill>
              <a:latin typeface="Arial" charset="0"/>
              <a:ea typeface="ＭＳ Ｐゴシック" charset="0"/>
              <a:cs typeface="ＭＳ Ｐゴシック" charset="0"/>
            </a:endParaRPr>
          </a:p>
        </p:txBody>
      </p:sp>
      <p:sp>
        <p:nvSpPr>
          <p:cNvPr id="18442" name="TextBox 10"/>
          <p:cNvSpPr txBox="1">
            <a:spLocks noChangeArrowheads="1"/>
          </p:cNvSpPr>
          <p:nvPr/>
        </p:nvSpPr>
        <p:spPr bwMode="auto">
          <a:xfrm>
            <a:off x="507998" y="4733925"/>
            <a:ext cx="288824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z="1500" b="1" dirty="0">
                <a:solidFill>
                  <a:srgbClr val="003366"/>
                </a:solidFill>
              </a:rPr>
              <a:t>Manual annotation &amp; curation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2-stylized-earth-globe-with-grid-showing-leonello-calvetti.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52814" y="3642747"/>
            <a:ext cx="1994993" cy="1996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Title 1"/>
          <p:cNvSpPr>
            <a:spLocks noGrp="1"/>
          </p:cNvSpPr>
          <p:nvPr>
            <p:ph type="title"/>
          </p:nvPr>
        </p:nvSpPr>
        <p:spPr/>
        <p:txBody>
          <a:bodyPr/>
          <a:lstStyle/>
          <a:p>
            <a:r>
              <a:rPr lang="en-US" dirty="0">
                <a:latin typeface="Arial" charset="0"/>
                <a:ea typeface="ＭＳ Ｐゴシック" charset="0"/>
                <a:cs typeface="ＭＳ Ｐゴシック" charset="0"/>
              </a:rPr>
              <a:t>Dispersed, community-based gene manual annotation efforts.</a:t>
            </a:r>
          </a:p>
        </p:txBody>
      </p:sp>
      <p:sp>
        <p:nvSpPr>
          <p:cNvPr id="19459" name="Content Placeholder 2"/>
          <p:cNvSpPr>
            <a:spLocks noGrp="1"/>
          </p:cNvSpPr>
          <p:nvPr>
            <p:ph idx="1"/>
          </p:nvPr>
        </p:nvSpPr>
        <p:spPr bwMode="auto">
          <a:xfrm>
            <a:off x="682625" y="1492250"/>
            <a:ext cx="6061075" cy="4449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Arial" charset="0"/>
                <a:ea typeface="ＭＳ Ｐゴシック" charset="0"/>
                <a:cs typeface="ＭＳ Ｐゴシック" charset="0"/>
              </a:rPr>
              <a:t>We continuously train and support hundreds of geographically </a:t>
            </a:r>
            <a:r>
              <a:rPr lang="en-US" dirty="0">
                <a:latin typeface="Arial" charset="0"/>
                <a:ea typeface="ＭＳ Ｐゴシック" charset="0"/>
                <a:cs typeface="ＭＳ Ｐゴシック" charset="0"/>
              </a:rPr>
              <a:t>dispersed </a:t>
            </a:r>
            <a:r>
              <a:rPr lang="en-US" dirty="0" smtClean="0">
                <a:latin typeface="Arial" charset="0"/>
                <a:ea typeface="ＭＳ Ｐゴシック" charset="0"/>
                <a:cs typeface="ＭＳ Ｐゴシック" charset="0"/>
              </a:rPr>
              <a:t>scientists from many research communities, </a:t>
            </a:r>
            <a:r>
              <a:rPr lang="en-US" dirty="0">
                <a:latin typeface="Arial" charset="0"/>
                <a:ea typeface="ＭＳ Ｐゴシック" charset="0"/>
                <a:cs typeface="ＭＳ Ｐゴシック" charset="0"/>
              </a:rPr>
              <a:t>to perform biologically supported manual </a:t>
            </a:r>
            <a:r>
              <a:rPr lang="en-US" dirty="0" smtClean="0">
                <a:latin typeface="Arial" charset="0"/>
                <a:ea typeface="ＭＳ Ｐゴシック" charset="0"/>
                <a:cs typeface="ＭＳ Ｐゴシック" charset="0"/>
              </a:rPr>
              <a:t>annotations using Web Apollo. </a:t>
            </a:r>
          </a:p>
          <a:p>
            <a:pPr>
              <a:spcBef>
                <a:spcPts val="0"/>
              </a:spcBef>
            </a:pPr>
            <a:endParaRPr lang="en-US" dirty="0" smtClean="0">
              <a:latin typeface="Arial" charset="0"/>
              <a:ea typeface="ＭＳ Ｐゴシック" charset="0"/>
              <a:cs typeface="ＭＳ Ｐゴシック" charset="0"/>
            </a:endParaRPr>
          </a:p>
          <a:p>
            <a:pPr lvl="2"/>
            <a:r>
              <a:rPr lang="en-US" dirty="0" smtClean="0">
                <a:latin typeface="Arial" charset="0"/>
                <a:ea typeface="ＭＳ Ｐゴシック" charset="0"/>
              </a:rPr>
              <a:t>Gate keepers and monitoring.</a:t>
            </a:r>
          </a:p>
          <a:p>
            <a:pPr lvl="2"/>
            <a:r>
              <a:rPr lang="en-US" dirty="0">
                <a:latin typeface="Arial" charset="0"/>
                <a:ea typeface="ＭＳ Ｐゴシック" charset="0"/>
              </a:rPr>
              <a:t>Written tutorials.</a:t>
            </a:r>
          </a:p>
          <a:p>
            <a:pPr lvl="2"/>
            <a:r>
              <a:rPr lang="en-US" dirty="0" smtClean="0">
                <a:latin typeface="Arial" charset="0"/>
                <a:ea typeface="ＭＳ Ｐゴシック" charset="0"/>
              </a:rPr>
              <a:t>Training </a:t>
            </a:r>
            <a:r>
              <a:rPr lang="en-US" dirty="0">
                <a:latin typeface="Arial" charset="0"/>
                <a:ea typeface="ＭＳ Ｐゴシック" charset="0"/>
              </a:rPr>
              <a:t>workshops and geneborees.</a:t>
            </a:r>
          </a:p>
          <a:p>
            <a:pPr lvl="2"/>
            <a:r>
              <a:rPr lang="en-US" dirty="0" smtClean="0">
                <a:latin typeface="Arial" charset="0"/>
                <a:ea typeface="ＭＳ Ｐゴシック" charset="0"/>
              </a:rPr>
              <a:t>Personalized user </a:t>
            </a:r>
            <a:r>
              <a:rPr lang="en-US" dirty="0">
                <a:latin typeface="Arial" charset="0"/>
                <a:ea typeface="ＭＳ Ｐゴシック" charset="0"/>
              </a:rPr>
              <a:t>support.</a:t>
            </a:r>
          </a:p>
        </p:txBody>
      </p:sp>
      <p:sp>
        <p:nvSpPr>
          <p:cNvPr id="19460"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600" smtClean="0">
                <a:solidFill>
                  <a:srgbClr val="898989"/>
                </a:solidFill>
              </a:rPr>
              <a:t>2. In our experience.</a:t>
            </a:r>
            <a:endParaRPr lang="en-US" sz="600" dirty="0">
              <a:solidFill>
                <a:srgbClr val="898989"/>
              </a:solidFill>
            </a:endParaRPr>
          </a:p>
        </p:txBody>
      </p:sp>
      <p:sp>
        <p:nvSpPr>
          <p:cNvPr id="19461"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CA12BC8-4E98-8F46-B877-F07721B66FD1}" type="slidenum">
              <a:rPr lang="en-US" sz="600">
                <a:solidFill>
                  <a:srgbClr val="898989"/>
                </a:solidFill>
              </a:rPr>
              <a:pPr/>
              <a:t>15</a:t>
            </a:fld>
            <a:endParaRPr lang="en-US" sz="600" dirty="0">
              <a:solidFill>
                <a:srgbClr val="898989"/>
              </a:solidFill>
            </a:endParaRPr>
          </a:p>
        </p:txBody>
      </p:sp>
      <p:pic>
        <p:nvPicPr>
          <p:cNvPr id="10" name="Picture 5" descr="Community.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09898" y="1715479"/>
            <a:ext cx="2217737" cy="18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dirty="0">
                <a:latin typeface="Arial" charset="0"/>
                <a:ea typeface="ＭＳ Ｐゴシック" charset="0"/>
                <a:cs typeface="ＭＳ Ｐゴシック" charset="0"/>
              </a:rPr>
              <a:t>What </a:t>
            </a:r>
            <a:r>
              <a:rPr lang="en-US" dirty="0" smtClean="0">
                <a:latin typeface="Arial" charset="0"/>
                <a:ea typeface="ＭＳ Ｐゴシック" charset="0"/>
                <a:cs typeface="ＭＳ Ｐゴシック" charset="0"/>
              </a:rPr>
              <a:t>we have learned.</a:t>
            </a:r>
            <a:endParaRPr lang="en-US" dirty="0">
              <a:latin typeface="Arial" charset="0"/>
              <a:ea typeface="ＭＳ Ｐゴシック" charset="0"/>
              <a:cs typeface="ＭＳ Ｐゴシック" charset="0"/>
            </a:endParaRPr>
          </a:p>
        </p:txBody>
      </p:sp>
      <p:sp>
        <p:nvSpPr>
          <p:cNvPr id="20482" name="Content Placeholder 2"/>
          <p:cNvSpPr>
            <a:spLocks noGrp="1"/>
          </p:cNvSpPr>
          <p:nvPr>
            <p:ph idx="1"/>
          </p:nvPr>
        </p:nvSpPr>
        <p:spPr bwMode="auto">
          <a:xfrm>
            <a:off x="682625" y="1487905"/>
            <a:ext cx="7781925" cy="4387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latin typeface="Arial" charset="0"/>
                <a:ea typeface="ＭＳ Ｐゴシック" charset="0"/>
                <a:cs typeface="ＭＳ Ｐゴシック" charset="0"/>
              </a:rPr>
              <a:t>Harvesting expertise from dispersed researchers who assigned functions to predicted and curated </a:t>
            </a:r>
            <a:r>
              <a:rPr lang="en-US" dirty="0" smtClean="0">
                <a:latin typeface="Arial" charset="0"/>
                <a:ea typeface="ＭＳ Ｐゴシック" charset="0"/>
                <a:cs typeface="ＭＳ Ｐゴシック" charset="0"/>
              </a:rPr>
              <a:t>peptides </a:t>
            </a:r>
            <a:r>
              <a:rPr lang="en-US" dirty="0">
                <a:latin typeface="Arial" charset="0"/>
                <a:ea typeface="ＭＳ Ｐゴシック" charset="0"/>
                <a:cs typeface="ＭＳ Ｐゴシック" charset="0"/>
              </a:rPr>
              <a:t>we </a:t>
            </a:r>
            <a:r>
              <a:rPr lang="en-US" dirty="0" smtClean="0">
                <a:latin typeface="Arial" charset="0"/>
                <a:ea typeface="ＭＳ Ｐゴシック" charset="0"/>
                <a:cs typeface="ＭＳ Ｐゴシック" charset="0"/>
              </a:rPr>
              <a:t>have developed </a:t>
            </a:r>
            <a:r>
              <a:rPr lang="en-US" b="1" dirty="0">
                <a:latin typeface="Arial" charset="0"/>
                <a:ea typeface="ＭＳ Ｐゴシック" charset="0"/>
                <a:cs typeface="ＭＳ Ｐゴシック" charset="0"/>
              </a:rPr>
              <a:t>more</a:t>
            </a:r>
            <a:r>
              <a:rPr lang="en-US" dirty="0">
                <a:latin typeface="Arial" charset="0"/>
                <a:ea typeface="ＭＳ Ｐゴシック" charset="0"/>
                <a:cs typeface="ＭＳ Ｐゴシック" charset="0"/>
              </a:rPr>
              <a:t> </a:t>
            </a:r>
            <a:r>
              <a:rPr lang="en-US" b="1" dirty="0">
                <a:latin typeface="Arial" charset="0"/>
                <a:ea typeface="ＭＳ Ｐゴシック" charset="0"/>
                <a:cs typeface="ＭＳ Ｐゴシック" charset="0"/>
              </a:rPr>
              <a:t>interactive and responsive </a:t>
            </a:r>
            <a:r>
              <a:rPr lang="en-US" dirty="0">
                <a:latin typeface="Arial" charset="0"/>
                <a:ea typeface="ＭＳ Ｐゴシック" charset="0"/>
                <a:cs typeface="ＭＳ Ｐゴシック" charset="0"/>
              </a:rPr>
              <a:t>tools, as well as better visualization, editing, and analysis capabilities</a:t>
            </a:r>
            <a:r>
              <a:rPr lang="en-US"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
        <p:nvSpPr>
          <p:cNvPr id="20484"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261D64C-424D-674B-AE52-BFB67C7A458E}" type="slidenum">
              <a:rPr lang="en-US" sz="600">
                <a:solidFill>
                  <a:srgbClr val="898989"/>
                </a:solidFill>
              </a:rPr>
              <a:pPr/>
              <a:t>16</a:t>
            </a:fld>
            <a:endParaRPr lang="en-US" sz="600" dirty="0">
              <a:solidFill>
                <a:srgbClr val="898989"/>
              </a:solidFill>
            </a:endParaRPr>
          </a:p>
        </p:txBody>
      </p:sp>
      <p:sp>
        <p:nvSpPr>
          <p:cNvPr id="6" name="Footer Placeholder 3"/>
          <p:cNvSpPr>
            <a:spLocks noGrp="1"/>
          </p:cNvSpPr>
          <p:nvPr>
            <p:ph type="ftr" sz="quarter" idx="10"/>
          </p:nvPr>
        </p:nvSpPr>
        <p:spPr bwMode="auto">
          <a:xfrm>
            <a:off x="592138"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600" smtClean="0">
                <a:solidFill>
                  <a:srgbClr val="898989"/>
                </a:solidFill>
              </a:rPr>
              <a:t>2. In our experience.</a:t>
            </a:r>
            <a:endParaRPr lang="en-US" sz="600" dirty="0">
              <a:solidFill>
                <a:srgbClr val="898989"/>
              </a:solidFill>
            </a:endParaRPr>
          </a:p>
        </p:txBody>
      </p:sp>
      <p:pic>
        <p:nvPicPr>
          <p:cNvPr id="2" name="Picture 1" descr="interactiv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2450" y="3388648"/>
            <a:ext cx="4525609" cy="2559866"/>
          </a:xfrm>
          <a:prstGeom prst="rect">
            <a:avLst/>
          </a:prstGeom>
        </p:spPr>
      </p:pic>
      <p:sp>
        <p:nvSpPr>
          <p:cNvPr id="3" name="Rectangle 2"/>
          <p:cNvSpPr/>
          <p:nvPr/>
        </p:nvSpPr>
        <p:spPr>
          <a:xfrm>
            <a:off x="4409616" y="5870427"/>
            <a:ext cx="4349584" cy="215444"/>
          </a:xfrm>
          <a:prstGeom prst="rect">
            <a:avLst/>
          </a:prstGeom>
        </p:spPr>
        <p:txBody>
          <a:bodyPr wrap="square">
            <a:spAutoFit/>
          </a:bodyPr>
          <a:lstStyle/>
          <a:p>
            <a:pPr algn="r"/>
            <a:r>
              <a:rPr lang="en-US" sz="800" dirty="0">
                <a:solidFill>
                  <a:srgbClr val="003366"/>
                </a:solidFill>
              </a:rPr>
              <a:t>http://</a:t>
            </a:r>
            <a:r>
              <a:rPr lang="en-US" sz="800" dirty="0" err="1">
                <a:solidFill>
                  <a:srgbClr val="003366"/>
                </a:solidFill>
              </a:rPr>
              <a:t>people.csail.mit.edu</a:t>
            </a:r>
            <a:r>
              <a:rPr lang="en-US" sz="800" dirty="0">
                <a:solidFill>
                  <a:srgbClr val="003366"/>
                </a:solidFill>
              </a:rPr>
              <a:t>/</a:t>
            </a:r>
            <a:r>
              <a:rPr lang="en-US" sz="800" dirty="0" err="1">
                <a:solidFill>
                  <a:srgbClr val="003366"/>
                </a:solidFill>
              </a:rPr>
              <a:t>fredo</a:t>
            </a:r>
            <a:r>
              <a:rPr lang="en-US" sz="800" dirty="0">
                <a:solidFill>
                  <a:srgbClr val="003366"/>
                </a:solidFill>
              </a:rPr>
              <a:t>/PUBLI/Drawing/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682625" y="260350"/>
            <a:ext cx="7861300" cy="1143000"/>
          </a:xfrm>
        </p:spPr>
        <p:txBody>
          <a:bodyPr/>
          <a:lstStyle/>
          <a:p>
            <a:r>
              <a:rPr lang="en-US" dirty="0" smtClean="0">
                <a:latin typeface="Arial" charset="0"/>
                <a:ea typeface="ＭＳ Ｐゴシック" charset="0"/>
                <a:cs typeface="ＭＳ Ｐゴシック" charset="0"/>
              </a:rPr>
              <a:t>Collaborative Efforts Improved Automated Annotations*</a:t>
            </a:r>
            <a:endParaRPr lang="en-US" sz="1400" dirty="0">
              <a:latin typeface="Arial" charset="0"/>
              <a:ea typeface="ＭＳ Ｐゴシック" charset="0"/>
              <a:cs typeface="ＭＳ Ｐゴシック" charset="0"/>
            </a:endParaRPr>
          </a:p>
        </p:txBody>
      </p:sp>
      <p:sp>
        <p:nvSpPr>
          <p:cNvPr id="22530"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latin typeface="Arial" charset="0"/>
                <a:ea typeface="ＭＳ Ｐゴシック" charset="0"/>
                <a:cs typeface="ＭＳ Ｐゴシック" charset="0"/>
              </a:rPr>
              <a:t>In many </a:t>
            </a:r>
            <a:r>
              <a:rPr lang="en-US" dirty="0" smtClean="0">
                <a:latin typeface="Arial" charset="0"/>
                <a:ea typeface="ＭＳ Ｐゴシック" charset="0"/>
                <a:cs typeface="ＭＳ Ｐゴシック" charset="0"/>
              </a:rPr>
              <a:t>cases, </a:t>
            </a:r>
            <a:r>
              <a:rPr lang="en-US" dirty="0">
                <a:latin typeface="Arial" charset="0"/>
                <a:ea typeface="ＭＳ Ｐゴシック" charset="0"/>
                <a:cs typeface="ＭＳ Ｐゴシック" charset="0"/>
              </a:rPr>
              <a:t>automated annotations </a:t>
            </a:r>
            <a:r>
              <a:rPr lang="en-US" dirty="0" smtClean="0">
                <a:latin typeface="Arial" charset="0"/>
                <a:ea typeface="ＭＳ Ｐゴシック" charset="0"/>
                <a:cs typeface="ＭＳ Ｐゴシック" charset="0"/>
              </a:rPr>
              <a:t>have been improved </a:t>
            </a:r>
            <a:r>
              <a:rPr lang="en-US" sz="1400" dirty="0" smtClean="0">
                <a:latin typeface="Arial" charset="0"/>
                <a:ea typeface="ＭＳ Ｐゴシック" charset="0"/>
                <a:cs typeface="ＭＳ Ｐゴシック" charset="0"/>
              </a:rPr>
              <a:t>(</a:t>
            </a:r>
            <a:r>
              <a:rPr lang="en-US" sz="1400" dirty="0" err="1" smtClean="0">
                <a:latin typeface="Arial" charset="0"/>
                <a:ea typeface="ＭＳ Ｐゴシック" charset="0"/>
                <a:cs typeface="ＭＳ Ｐゴシック" charset="0"/>
              </a:rPr>
              <a:t>e.g</a:t>
            </a:r>
            <a:r>
              <a:rPr lang="en-US" sz="1400" dirty="0" smtClean="0">
                <a:latin typeface="Arial" charset="0"/>
                <a:ea typeface="ＭＳ Ｐゴシック" charset="0"/>
                <a:cs typeface="ＭＳ Ｐゴシック" charset="0"/>
              </a:rPr>
              <a:t>: </a:t>
            </a:r>
            <a:r>
              <a:rPr lang="en-US" sz="1400" i="1" dirty="0" smtClean="0">
                <a:latin typeface="Arial" charset="0"/>
                <a:ea typeface="ＭＳ Ｐゴシック" charset="0"/>
                <a:cs typeface="ＭＳ Ｐゴシック" charset="0"/>
              </a:rPr>
              <a:t>Apis mellifera</a:t>
            </a:r>
            <a:r>
              <a:rPr lang="en-US" sz="1400" dirty="0" smtClean="0">
                <a:latin typeface="Arial" charset="0"/>
                <a:ea typeface="ＭＳ Ｐゴシック" charset="0"/>
                <a:cs typeface="ＭＳ Ｐゴシック" charset="0"/>
              </a:rPr>
              <a:t>.</a:t>
            </a:r>
            <a:r>
              <a:rPr lang="en-US" sz="1400" i="1" dirty="0" smtClean="0">
                <a:latin typeface="Arial" charset="0"/>
                <a:ea typeface="ＭＳ Ｐゴシック" charset="0"/>
                <a:cs typeface="ＭＳ Ｐゴシック" charset="0"/>
              </a:rPr>
              <a:t> </a:t>
            </a:r>
            <a:r>
              <a:rPr lang="en-US" sz="1400" dirty="0">
                <a:latin typeface="Arial" charset="0"/>
                <a:ea typeface="ＭＳ Ｐゴシック" charset="0"/>
                <a:cs typeface="ＭＳ Ｐゴシック" charset="0"/>
              </a:rPr>
              <a:t>Elsik et al. </a:t>
            </a:r>
            <a:r>
              <a:rPr lang="en-US" sz="1400" i="1" dirty="0">
                <a:latin typeface="Arial" charset="0"/>
                <a:ea typeface="ＭＳ Ｐゴシック" charset="0"/>
                <a:cs typeface="ＭＳ Ｐゴシック" charset="0"/>
              </a:rPr>
              <a:t>BMC Genomics </a:t>
            </a:r>
            <a:r>
              <a:rPr lang="en-US" sz="1400" dirty="0">
                <a:latin typeface="Arial" charset="0"/>
                <a:ea typeface="ＭＳ Ｐゴシック" charset="0"/>
                <a:cs typeface="ＭＳ Ｐゴシック" charset="0"/>
              </a:rPr>
              <a:t>2014, 15:</a:t>
            </a:r>
            <a:r>
              <a:rPr lang="en-US" sz="1400" dirty="0" smtClean="0">
                <a:latin typeface="Arial" charset="0"/>
                <a:ea typeface="ＭＳ Ｐゴシック" charset="0"/>
                <a:cs typeface="ＭＳ Ｐゴシック" charset="0"/>
              </a:rPr>
              <a:t>86).</a:t>
            </a:r>
            <a:endParaRPr lang="en-US" sz="1400"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Also, learned of the challenges </a:t>
            </a:r>
            <a:r>
              <a:rPr lang="en-US" dirty="0" smtClean="0">
                <a:latin typeface="Arial" charset="0"/>
                <a:ea typeface="ＭＳ Ｐゴシック" charset="0"/>
                <a:cs typeface="ＭＳ Ｐゴシック" charset="0"/>
              </a:rPr>
              <a:t>of newer </a:t>
            </a:r>
            <a:r>
              <a:rPr lang="en-US" dirty="0">
                <a:latin typeface="Arial" charset="0"/>
                <a:ea typeface="ＭＳ Ｐゴシック" charset="0"/>
                <a:cs typeface="ＭＳ Ｐゴシック" charset="0"/>
              </a:rPr>
              <a:t>sequencing technologies, e.g.: </a:t>
            </a:r>
          </a:p>
          <a:p>
            <a:pPr lvl="2"/>
            <a:r>
              <a:rPr lang="en-US" dirty="0">
                <a:latin typeface="Arial" charset="0"/>
                <a:ea typeface="ＭＳ Ｐゴシック" charset="0"/>
              </a:rPr>
              <a:t>Frameshifts and indel errors</a:t>
            </a:r>
          </a:p>
          <a:p>
            <a:pPr lvl="2"/>
            <a:r>
              <a:rPr lang="en-US" dirty="0">
                <a:latin typeface="Arial" charset="0"/>
                <a:ea typeface="ＭＳ Ｐゴシック" charset="0"/>
              </a:rPr>
              <a:t>Split genes across scaffolds</a:t>
            </a:r>
          </a:p>
          <a:p>
            <a:pPr lvl="2"/>
            <a:r>
              <a:rPr lang="en-US" dirty="0">
                <a:latin typeface="Arial" charset="0"/>
                <a:ea typeface="ＭＳ Ｐゴシック" charset="0"/>
              </a:rPr>
              <a:t>Highly repetitive sequences</a:t>
            </a:r>
          </a:p>
          <a:p>
            <a:r>
              <a:rPr lang="en-US" dirty="0">
                <a:latin typeface="Arial" charset="0"/>
                <a:ea typeface="ＭＳ Ｐゴシック" charset="0"/>
                <a:cs typeface="ＭＳ Ｐゴシック" charset="0"/>
              </a:rPr>
              <a:t>To face these challenges, we </a:t>
            </a:r>
            <a:r>
              <a:rPr lang="en-US" dirty="0" smtClean="0">
                <a:latin typeface="Arial" charset="0"/>
                <a:ea typeface="ＭＳ Ｐゴシック" charset="0"/>
                <a:cs typeface="ＭＳ Ｐゴシック" charset="0"/>
              </a:rPr>
              <a:t>train </a:t>
            </a:r>
            <a:r>
              <a:rPr lang="en-US" dirty="0">
                <a:latin typeface="Arial" charset="0"/>
                <a:ea typeface="ＭＳ Ｐゴシック" charset="0"/>
                <a:cs typeface="ＭＳ Ｐゴシック" charset="0"/>
              </a:rPr>
              <a:t>annotators in recovering coding sequences in agreement with all available biological evidence.</a:t>
            </a:r>
          </a:p>
        </p:txBody>
      </p:sp>
      <p:sp>
        <p:nvSpPr>
          <p:cNvPr id="22532"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B43DD5C-0807-054F-B1B8-3F1F600E880C}" type="slidenum">
              <a:rPr lang="en-US" sz="600">
                <a:solidFill>
                  <a:srgbClr val="898989"/>
                </a:solidFill>
              </a:rPr>
              <a:pPr/>
              <a:t>17</a:t>
            </a:fld>
            <a:endParaRPr lang="en-US" sz="600" dirty="0">
              <a:solidFill>
                <a:srgbClr val="898989"/>
              </a:solidFill>
            </a:endParaRPr>
          </a:p>
        </p:txBody>
      </p:sp>
      <p:sp>
        <p:nvSpPr>
          <p:cNvPr id="6" name="Footer Placeholder 3"/>
          <p:cNvSpPr>
            <a:spLocks noGrp="1"/>
          </p:cNvSpPr>
          <p:nvPr>
            <p:ph type="ftr" sz="quarter" idx="10"/>
          </p:nvPr>
        </p:nvSpPr>
        <p:spPr bwMode="auto">
          <a:xfrm>
            <a:off x="592138"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600" smtClean="0">
                <a:solidFill>
                  <a:srgbClr val="898989"/>
                </a:solidFill>
              </a:rPr>
              <a:t>2. In our experience.</a:t>
            </a:r>
            <a:endParaRPr lang="en-US" sz="600" dirty="0">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ollaboration-shutterstoc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3092717"/>
            <a:ext cx="3494059" cy="2931515"/>
          </a:xfrm>
          <a:prstGeom prst="rect">
            <a:avLst/>
          </a:prstGeom>
        </p:spPr>
      </p:pic>
      <p:sp>
        <p:nvSpPr>
          <p:cNvPr id="21505" name="Title 1"/>
          <p:cNvSpPr>
            <a:spLocks noGrp="1"/>
          </p:cNvSpPr>
          <p:nvPr>
            <p:ph type="title"/>
          </p:nvPr>
        </p:nvSpPr>
        <p:spPr/>
        <p:txBody>
          <a:bodyPr/>
          <a:lstStyle/>
          <a:p>
            <a:r>
              <a:rPr lang="en-US" dirty="0">
                <a:latin typeface="Arial" charset="0"/>
                <a:ea typeface="ＭＳ Ｐゴシック" charset="0"/>
                <a:cs typeface="ＭＳ Ｐゴシック" charset="0"/>
              </a:rPr>
              <a:t>It </a:t>
            </a:r>
            <a:r>
              <a:rPr lang="en-US" dirty="0" smtClean="0">
                <a:latin typeface="Arial" charset="0"/>
                <a:ea typeface="ＭＳ Ｐゴシック" charset="0"/>
                <a:cs typeface="ＭＳ Ｐゴシック" charset="0"/>
              </a:rPr>
              <a:t>is helpful </a:t>
            </a:r>
            <a:r>
              <a:rPr lang="en-US" dirty="0">
                <a:latin typeface="Arial" charset="0"/>
                <a:ea typeface="ＭＳ Ｐゴシック" charset="0"/>
                <a:cs typeface="ＭＳ Ｐゴシック" charset="0"/>
              </a:rPr>
              <a:t>to work together.</a:t>
            </a:r>
          </a:p>
        </p:txBody>
      </p:sp>
      <p:sp>
        <p:nvSpPr>
          <p:cNvPr id="21506" name="Content Placeholder 2"/>
          <p:cNvSpPr>
            <a:spLocks noGrp="1"/>
          </p:cNvSpPr>
          <p:nvPr>
            <p:ph idx="1"/>
          </p:nvPr>
        </p:nvSpPr>
        <p:spPr bwMode="auto">
          <a:xfrm>
            <a:off x="682625" y="1305853"/>
            <a:ext cx="7781925" cy="436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dirty="0" smtClean="0">
                <a:latin typeface="Arial" charset="0"/>
                <a:ea typeface="ＭＳ Ｐゴシック" charset="0"/>
                <a:cs typeface="ＭＳ Ｐゴシック" charset="0"/>
              </a:rPr>
              <a:t>Scientific </a:t>
            </a:r>
            <a:r>
              <a:rPr lang="en-US" dirty="0">
                <a:latin typeface="Arial" charset="0"/>
                <a:ea typeface="ＭＳ Ｐゴシック" charset="0"/>
                <a:cs typeface="ＭＳ Ｐゴシック" charset="0"/>
              </a:rPr>
              <a:t>community efforts </a:t>
            </a:r>
            <a:r>
              <a:rPr lang="en-US" dirty="0" smtClean="0">
                <a:latin typeface="Arial" charset="0"/>
                <a:ea typeface="ＭＳ Ｐゴシック" charset="0"/>
                <a:cs typeface="ＭＳ Ｐゴシック" charset="0"/>
              </a:rPr>
              <a:t>bring together </a:t>
            </a:r>
            <a:r>
              <a:rPr lang="en-US" dirty="0">
                <a:latin typeface="Arial" charset="0"/>
                <a:ea typeface="ＭＳ Ｐゴシック" charset="0"/>
                <a:cs typeface="ＭＳ Ｐゴシック" charset="0"/>
              </a:rPr>
              <a:t>domain-specific and </a:t>
            </a:r>
            <a:r>
              <a:rPr lang="en-US" dirty="0" smtClean="0">
                <a:latin typeface="Arial" charset="0"/>
                <a:ea typeface="ＭＳ Ｐゴシック" charset="0"/>
                <a:cs typeface="ＭＳ Ｐゴシック" charset="0"/>
              </a:rPr>
              <a:t>natural history </a:t>
            </a:r>
            <a:r>
              <a:rPr lang="en-US" dirty="0">
                <a:latin typeface="Arial" charset="0"/>
                <a:ea typeface="ＭＳ Ｐゴシック" charset="0"/>
                <a:cs typeface="ＭＳ Ｐゴシック" charset="0"/>
              </a:rPr>
              <a:t>expertise that would </a:t>
            </a:r>
            <a:r>
              <a:rPr lang="en-US" dirty="0" smtClean="0">
                <a:latin typeface="Arial" charset="0"/>
                <a:ea typeface="ＭＳ Ｐゴシック" charset="0"/>
                <a:cs typeface="ＭＳ Ｐゴシック" charset="0"/>
              </a:rPr>
              <a:t>otherwise remain </a:t>
            </a:r>
            <a:r>
              <a:rPr lang="en-US" dirty="0">
                <a:latin typeface="Arial" charset="0"/>
                <a:ea typeface="ＭＳ Ｐゴシック" charset="0"/>
                <a:cs typeface="ＭＳ Ｐゴシック" charset="0"/>
              </a:rPr>
              <a:t>disconnected</a:t>
            </a:r>
            <a:r>
              <a:rPr lang="en-US" dirty="0" smtClean="0">
                <a:latin typeface="Arial" charset="0"/>
                <a:ea typeface="ＭＳ Ｐゴシック" charset="0"/>
                <a:cs typeface="ＭＳ Ｐゴシック" charset="0"/>
              </a:rPr>
              <a:t>.</a:t>
            </a:r>
          </a:p>
          <a:p>
            <a:pPr marL="0" indent="0"/>
            <a:endParaRPr lang="en-US" dirty="0">
              <a:latin typeface="Arial" charset="0"/>
              <a:ea typeface="ＭＳ Ｐゴシック" charset="0"/>
              <a:cs typeface="ＭＳ Ｐゴシック" charset="0"/>
            </a:endParaRPr>
          </a:p>
          <a:p>
            <a:pPr marL="0" indent="0"/>
            <a:r>
              <a:rPr lang="en-US" dirty="0" smtClean="0">
                <a:latin typeface="Arial" charset="0"/>
                <a:ea typeface="ＭＳ Ｐゴシック" charset="0"/>
                <a:cs typeface="ＭＳ Ｐゴシック" charset="0"/>
              </a:rPr>
              <a:t>Breaking </a:t>
            </a:r>
            <a:r>
              <a:rPr lang="en-US" dirty="0">
                <a:latin typeface="Arial" charset="0"/>
                <a:ea typeface="ＭＳ Ｐゴシック" charset="0"/>
                <a:cs typeface="ＭＳ Ｐゴシック" charset="0"/>
              </a:rPr>
              <a:t>down large amounts of data </a:t>
            </a:r>
            <a:r>
              <a:rPr lang="en-US" dirty="0" smtClean="0">
                <a:latin typeface="Arial" charset="0"/>
                <a:ea typeface="ＭＳ Ｐゴシック" charset="0"/>
                <a:cs typeface="ＭＳ Ｐゴシック" charset="0"/>
              </a:rPr>
              <a:t>into </a:t>
            </a:r>
            <a:br>
              <a:rPr lang="en-US" dirty="0" smtClean="0">
                <a:latin typeface="Arial" charset="0"/>
                <a:ea typeface="ＭＳ Ｐゴシック" charset="0"/>
                <a:cs typeface="ＭＳ Ｐゴシック" charset="0"/>
              </a:rPr>
            </a:br>
            <a:r>
              <a:rPr lang="en-US" dirty="0" smtClean="0">
                <a:latin typeface="Arial" charset="0"/>
                <a:ea typeface="ＭＳ Ｐゴシック" charset="0"/>
                <a:cs typeface="ＭＳ Ｐゴシック" charset="0"/>
              </a:rPr>
              <a:t>manageable </a:t>
            </a:r>
            <a:r>
              <a:rPr lang="en-US" dirty="0">
                <a:latin typeface="Arial" charset="0"/>
                <a:ea typeface="ＭＳ Ｐゴシック" charset="0"/>
                <a:cs typeface="ＭＳ Ｐゴシック" charset="0"/>
              </a:rPr>
              <a:t>portions and </a:t>
            </a:r>
            <a:r>
              <a:rPr lang="en-US" dirty="0" smtClean="0">
                <a:latin typeface="Arial" charset="0"/>
                <a:ea typeface="ＭＳ Ｐゴシック" charset="0"/>
                <a:cs typeface="ＭＳ Ｐゴシック" charset="0"/>
              </a:rPr>
              <a:t>mobilizing groups </a:t>
            </a:r>
            <a:br>
              <a:rPr lang="en-US" dirty="0" smtClean="0">
                <a:latin typeface="Arial" charset="0"/>
                <a:ea typeface="ＭＳ Ｐゴシック" charset="0"/>
                <a:cs typeface="ＭＳ Ｐゴシック" charset="0"/>
              </a:rPr>
            </a:br>
            <a:r>
              <a:rPr lang="en-US" dirty="0" smtClean="0">
                <a:latin typeface="Arial" charset="0"/>
                <a:ea typeface="ＭＳ Ｐゴシック" charset="0"/>
                <a:cs typeface="ＭＳ Ｐゴシック" charset="0"/>
              </a:rPr>
              <a:t>of </a:t>
            </a:r>
            <a:r>
              <a:rPr lang="en-US" dirty="0">
                <a:latin typeface="Arial" charset="0"/>
                <a:ea typeface="ＭＳ Ｐゴシック" charset="0"/>
                <a:cs typeface="ＭＳ Ｐゴシック" charset="0"/>
              </a:rPr>
              <a:t>researchers to extract the </a:t>
            </a:r>
            <a:r>
              <a:rPr lang="en-US" dirty="0" smtClean="0">
                <a:latin typeface="Arial" charset="0"/>
                <a:ea typeface="ＭＳ Ｐゴシック" charset="0"/>
                <a:cs typeface="ＭＳ Ｐゴシック" charset="0"/>
              </a:rPr>
              <a:t>most accurate </a:t>
            </a:r>
            <a:br>
              <a:rPr lang="en-US" dirty="0" smtClean="0">
                <a:latin typeface="Arial" charset="0"/>
                <a:ea typeface="ＭＳ Ｐゴシック" charset="0"/>
                <a:cs typeface="ＭＳ Ｐゴシック" charset="0"/>
              </a:rPr>
            </a:br>
            <a:r>
              <a:rPr lang="en-US" dirty="0" smtClean="0">
                <a:latin typeface="Arial" charset="0"/>
                <a:ea typeface="ＭＳ Ｐゴシック" charset="0"/>
                <a:cs typeface="ＭＳ Ｐゴシック" charset="0"/>
              </a:rPr>
              <a:t>representation </a:t>
            </a:r>
            <a:r>
              <a:rPr lang="en-US" dirty="0">
                <a:latin typeface="Arial" charset="0"/>
                <a:ea typeface="ＭＳ Ｐゴシック" charset="0"/>
                <a:cs typeface="ＭＳ Ｐゴシック" charset="0"/>
              </a:rPr>
              <a:t>of the </a:t>
            </a:r>
            <a:r>
              <a:rPr lang="en-US" dirty="0" smtClean="0">
                <a:latin typeface="Arial" charset="0"/>
                <a:ea typeface="ＭＳ Ｐゴシック" charset="0"/>
                <a:cs typeface="ＭＳ Ｐゴシック" charset="0"/>
              </a:rPr>
              <a:t>biology from </a:t>
            </a:r>
            <a:r>
              <a:rPr lang="en-US" dirty="0">
                <a:latin typeface="Arial" charset="0"/>
                <a:ea typeface="ＭＳ Ｐゴシック" charset="0"/>
                <a:cs typeface="ＭＳ Ｐゴシック" charset="0"/>
              </a:rPr>
              <a:t>all </a:t>
            </a:r>
            <a:r>
              <a:rPr lang="en-US" dirty="0" smtClean="0">
                <a:latin typeface="Arial" charset="0"/>
                <a:ea typeface="ＭＳ Ｐゴシック" charset="0"/>
                <a:cs typeface="ＭＳ Ｐゴシック" charset="0"/>
              </a:rPr>
              <a:t/>
            </a:r>
            <a:br>
              <a:rPr lang="en-US" dirty="0" smtClean="0">
                <a:latin typeface="Arial" charset="0"/>
                <a:ea typeface="ＭＳ Ｐゴシック" charset="0"/>
                <a:cs typeface="ＭＳ Ｐゴシック" charset="0"/>
              </a:rPr>
            </a:br>
            <a:r>
              <a:rPr lang="en-US" dirty="0" smtClean="0">
                <a:latin typeface="Arial" charset="0"/>
                <a:ea typeface="ＭＳ Ｐゴシック" charset="0"/>
                <a:cs typeface="ＭＳ Ｐゴシック" charset="0"/>
              </a:rPr>
              <a:t>available data </a:t>
            </a:r>
            <a:r>
              <a:rPr lang="en-US" dirty="0">
                <a:latin typeface="Arial" charset="0"/>
                <a:ea typeface="ＭＳ Ｐゴシック" charset="0"/>
                <a:cs typeface="ＭＳ Ｐゴシック" charset="0"/>
              </a:rPr>
              <a:t>distills </a:t>
            </a:r>
            <a:r>
              <a:rPr lang="en-US" dirty="0" smtClean="0">
                <a:latin typeface="Arial" charset="0"/>
                <a:ea typeface="ＭＳ Ｐゴシック" charset="0"/>
                <a:cs typeface="ＭＳ Ｐゴシック" charset="0"/>
              </a:rPr>
              <a:t>invaluable </a:t>
            </a:r>
            <a:br>
              <a:rPr lang="en-US" dirty="0" smtClean="0">
                <a:latin typeface="Arial" charset="0"/>
                <a:ea typeface="ＭＳ Ｐゴシック" charset="0"/>
                <a:cs typeface="ＭＳ Ｐゴシック" charset="0"/>
              </a:rPr>
            </a:br>
            <a:r>
              <a:rPr lang="en-US" dirty="0" smtClean="0">
                <a:latin typeface="Arial" charset="0"/>
                <a:ea typeface="ＭＳ Ｐゴシック" charset="0"/>
                <a:cs typeface="ＭＳ Ｐゴシック" charset="0"/>
              </a:rPr>
              <a:t>knowledge </a:t>
            </a:r>
            <a:r>
              <a:rPr lang="en-US" dirty="0">
                <a:latin typeface="Arial" charset="0"/>
                <a:ea typeface="ＭＳ Ｐゴシック" charset="0"/>
                <a:cs typeface="ＭＳ Ｐゴシック" charset="0"/>
              </a:rPr>
              <a:t>from </a:t>
            </a:r>
            <a:r>
              <a:rPr lang="en-US" dirty="0" smtClean="0">
                <a:latin typeface="Arial" charset="0"/>
                <a:ea typeface="ＭＳ Ｐゴシック" charset="0"/>
                <a:cs typeface="ＭＳ Ｐゴシック" charset="0"/>
              </a:rPr>
              <a:t>genome </a:t>
            </a:r>
            <a:r>
              <a:rPr lang="en-US" dirty="0">
                <a:latin typeface="Arial" charset="0"/>
                <a:ea typeface="ＭＳ Ｐゴシック" charset="0"/>
                <a:cs typeface="ＭＳ Ｐゴシック" charset="0"/>
              </a:rPr>
              <a:t>analysis.</a:t>
            </a:r>
          </a:p>
        </p:txBody>
      </p:sp>
      <p:sp>
        <p:nvSpPr>
          <p:cNvPr id="21508"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7B44EB0-7412-274F-AD1A-C2C0DE94A4ED}" type="slidenum">
              <a:rPr lang="en-US" sz="600">
                <a:solidFill>
                  <a:srgbClr val="898989"/>
                </a:solidFill>
              </a:rPr>
              <a:pPr/>
              <a:t>18</a:t>
            </a:fld>
            <a:endParaRPr lang="en-US" sz="600" dirty="0">
              <a:solidFill>
                <a:srgbClr val="898989"/>
              </a:solidFill>
            </a:endParaRPr>
          </a:p>
        </p:txBody>
      </p:sp>
      <p:sp>
        <p:nvSpPr>
          <p:cNvPr id="7" name="Footer Placeholder 3"/>
          <p:cNvSpPr>
            <a:spLocks noGrp="1"/>
          </p:cNvSpPr>
          <p:nvPr>
            <p:ph type="ftr" sz="quarter" idx="10"/>
          </p:nvPr>
        </p:nvSpPr>
        <p:spPr bwMode="auto">
          <a:xfrm>
            <a:off x="592138"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600" smtClean="0">
                <a:solidFill>
                  <a:srgbClr val="898989"/>
                </a:solidFill>
              </a:rPr>
              <a:t>2. In our experience.</a:t>
            </a:r>
            <a:endParaRPr lang="en-US" sz="600" dirty="0">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2"/>
          <p:cNvSpPr>
            <a:spLocks noGrp="1"/>
          </p:cNvSpPr>
          <p:nvPr>
            <p:ph idx="1"/>
          </p:nvPr>
        </p:nvSpPr>
        <p:spPr bwMode="auto">
          <a:xfrm>
            <a:off x="3221038" y="261910"/>
            <a:ext cx="5569234" cy="5853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200" b="1" dirty="0">
                <a:latin typeface="Arial" charset="0"/>
                <a:ea typeface="ＭＳ Ｐゴシック" charset="0"/>
                <a:cs typeface="ＭＳ Ｐゴシック" charset="0"/>
              </a:rPr>
              <a:t>Understanding the evolution of </a:t>
            </a:r>
            <a:r>
              <a:rPr lang="en-US" sz="2200" b="1" dirty="0" smtClean="0">
                <a:latin typeface="Arial" charset="0"/>
                <a:ea typeface="ＭＳ Ｐゴシック" charset="0"/>
                <a:cs typeface="ＭＳ Ｐゴシック" charset="0"/>
              </a:rPr>
              <a:t>sociality</a:t>
            </a:r>
            <a:endParaRPr lang="en-US" sz="2200" b="1" dirty="0">
              <a:latin typeface="Arial" charset="0"/>
              <a:ea typeface="ＭＳ Ｐゴシック" charset="0"/>
              <a:cs typeface="ＭＳ Ｐゴシック" charset="0"/>
            </a:endParaRPr>
          </a:p>
          <a:p>
            <a:r>
              <a:rPr lang="en-US" dirty="0" smtClean="0">
                <a:latin typeface="Arial" charset="0"/>
                <a:ea typeface="ＭＳ Ｐゴシック" charset="0"/>
                <a:cs typeface="ＭＳ Ｐゴシック" charset="0"/>
              </a:rPr>
              <a:t>Comparing the </a:t>
            </a:r>
            <a:r>
              <a:rPr lang="en-US" dirty="0">
                <a:latin typeface="Arial" charset="0"/>
                <a:ea typeface="ＭＳ Ｐゴシック" charset="0"/>
                <a:cs typeface="ＭＳ Ｐゴシック" charset="0"/>
              </a:rPr>
              <a:t>genomes of 7 species of ants contributed to a better understanding of the evolution and organization of insect societies at the molecular level. </a:t>
            </a:r>
          </a:p>
          <a:p>
            <a:r>
              <a:rPr lang="en-US" dirty="0">
                <a:latin typeface="Arial" charset="0"/>
                <a:ea typeface="ＭＳ Ｐゴシック" charset="0"/>
                <a:cs typeface="ＭＳ Ｐゴシック" charset="0"/>
              </a:rPr>
              <a:t>Insights drawn mainly from six core aspects of ant biology: </a:t>
            </a:r>
          </a:p>
          <a:p>
            <a:pPr marL="628650" lvl="1" indent="-457200">
              <a:buFontTx/>
              <a:buAutoNum type="arabicPeriod"/>
            </a:pPr>
            <a:r>
              <a:rPr lang="en-US" dirty="0">
                <a:latin typeface="Arial" charset="0"/>
                <a:ea typeface="ＭＳ Ｐゴシック" charset="0"/>
              </a:rPr>
              <a:t>Alternative morphological castes</a:t>
            </a:r>
          </a:p>
          <a:p>
            <a:pPr marL="628650" lvl="1" indent="-457200">
              <a:buFontTx/>
              <a:buAutoNum type="arabicPeriod"/>
            </a:pPr>
            <a:r>
              <a:rPr lang="en-US" dirty="0">
                <a:latin typeface="Arial" charset="0"/>
                <a:ea typeface="ＭＳ Ｐゴシック" charset="0"/>
              </a:rPr>
              <a:t>Division of labor</a:t>
            </a:r>
          </a:p>
          <a:p>
            <a:pPr marL="628650" lvl="1" indent="-457200">
              <a:buFontTx/>
              <a:buAutoNum type="arabicPeriod"/>
            </a:pPr>
            <a:r>
              <a:rPr lang="en-US" dirty="0">
                <a:latin typeface="Arial" charset="0"/>
                <a:ea typeface="ＭＳ Ｐゴシック" charset="0"/>
              </a:rPr>
              <a:t>Chemical Communication</a:t>
            </a:r>
          </a:p>
          <a:p>
            <a:pPr marL="628650" lvl="1" indent="-457200">
              <a:buFontTx/>
              <a:buAutoNum type="arabicPeriod"/>
            </a:pPr>
            <a:r>
              <a:rPr lang="en-US" dirty="0">
                <a:latin typeface="Arial" charset="0"/>
                <a:ea typeface="ＭＳ Ｐゴシック" charset="0"/>
              </a:rPr>
              <a:t>Alternative social organization</a:t>
            </a:r>
          </a:p>
          <a:p>
            <a:pPr marL="628650" lvl="1" indent="-457200">
              <a:buFontTx/>
              <a:buAutoNum type="arabicPeriod"/>
            </a:pPr>
            <a:r>
              <a:rPr lang="en-US" dirty="0">
                <a:latin typeface="Arial" charset="0"/>
                <a:ea typeface="ＭＳ Ｐゴシック" charset="0"/>
              </a:rPr>
              <a:t>Social immunity</a:t>
            </a:r>
          </a:p>
          <a:p>
            <a:pPr marL="628650" lvl="1" indent="-457200">
              <a:buFontTx/>
              <a:buAutoNum type="arabicPeriod"/>
            </a:pPr>
            <a:r>
              <a:rPr lang="en-US" dirty="0">
                <a:latin typeface="Arial" charset="0"/>
                <a:ea typeface="ＭＳ Ｐゴシック" charset="0"/>
              </a:rPr>
              <a:t>Mutualism</a:t>
            </a:r>
          </a:p>
        </p:txBody>
      </p:sp>
      <p:sp>
        <p:nvSpPr>
          <p:cNvPr id="25603"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C7127A0-11C1-C541-8DD1-E5BC24AC19BB}" type="slidenum">
              <a:rPr lang="en-US" sz="600">
                <a:solidFill>
                  <a:srgbClr val="898989"/>
                </a:solidFill>
              </a:rPr>
              <a:pPr/>
              <a:t>19</a:t>
            </a:fld>
            <a:endParaRPr lang="en-US" sz="600" dirty="0">
              <a:solidFill>
                <a:srgbClr val="898989"/>
              </a:solidFill>
            </a:endParaRPr>
          </a:p>
        </p:txBody>
      </p:sp>
      <p:sp>
        <p:nvSpPr>
          <p:cNvPr id="25605" name="Text Placeholder 3"/>
          <p:cNvSpPr>
            <a:spLocks noGrp="1"/>
          </p:cNvSpPr>
          <p:nvPr>
            <p:ph type="body" sz="half" idx="2"/>
          </p:nvPr>
        </p:nvSpPr>
        <p:spPr bwMode="auto">
          <a:xfrm>
            <a:off x="457200" y="2471738"/>
            <a:ext cx="2751138" cy="3654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r>
              <a:rPr lang="en-US" dirty="0" smtClean="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
        <p:nvSpPr>
          <p:cNvPr id="25606" name="Picture 15" descr="Screen Shot 2013-10-30 at 12.27.31 AM.png"/>
          <p:cNvSpPr>
            <a:spLocks noChangeAspect="1"/>
          </p:cNvSpPr>
          <p:nvPr/>
        </p:nvSpPr>
        <p:spPr bwMode="auto">
          <a:xfrm>
            <a:off x="466725" y="4014788"/>
            <a:ext cx="2997200"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dirty="0">
              <a:solidFill>
                <a:srgbClr val="000000"/>
              </a:solidFill>
              <a:latin typeface="Arial" charset="0"/>
              <a:ea typeface="ＭＳ Ｐゴシック" charset="0"/>
              <a:cs typeface="ＭＳ Ｐゴシック" charset="0"/>
            </a:endParaRPr>
          </a:p>
        </p:txBody>
      </p:sp>
      <p:pic>
        <p:nvPicPr>
          <p:cNvPr id="25608" name="Picture 16" descr="ant-colony-diagram.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9829" y="4176740"/>
            <a:ext cx="3303587"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TextBox 9"/>
          <p:cNvSpPr txBox="1">
            <a:spLocks noChangeArrowheads="1"/>
          </p:cNvSpPr>
          <p:nvPr/>
        </p:nvSpPr>
        <p:spPr bwMode="auto">
          <a:xfrm>
            <a:off x="5766816" y="5822950"/>
            <a:ext cx="27590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800" dirty="0">
                <a:solidFill>
                  <a:srgbClr val="003366"/>
                </a:solidFill>
              </a:rPr>
              <a:t>Libbrecht et al. 2012. </a:t>
            </a:r>
            <a:r>
              <a:rPr lang="en-US" sz="800" i="1" dirty="0">
                <a:solidFill>
                  <a:srgbClr val="003366"/>
                </a:solidFill>
              </a:rPr>
              <a:t>Genome Biology </a:t>
            </a:r>
            <a:r>
              <a:rPr lang="en-US" sz="800" dirty="0">
                <a:solidFill>
                  <a:srgbClr val="003366"/>
                </a:solidFill>
              </a:rPr>
              <a:t>2013, 14:212</a:t>
            </a:r>
          </a:p>
        </p:txBody>
      </p:sp>
      <p:sp>
        <p:nvSpPr>
          <p:cNvPr id="12" name="Footer Placeholder 3"/>
          <p:cNvSpPr>
            <a:spLocks noGrp="1"/>
          </p:cNvSpPr>
          <p:nvPr>
            <p:ph type="ftr" sz="quarter" idx="10"/>
          </p:nvPr>
        </p:nvSpPr>
        <p:spPr bwMode="auto">
          <a:xfrm>
            <a:off x="592138"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600" smtClean="0">
                <a:solidFill>
                  <a:srgbClr val="898989"/>
                </a:solidFill>
              </a:rPr>
              <a:t>2. In our experience.</a:t>
            </a:r>
            <a:endParaRPr lang="en-US" sz="600" dirty="0">
              <a:solidFill>
                <a:srgbClr val="898989"/>
              </a:solidFill>
            </a:endParaRPr>
          </a:p>
        </p:txBody>
      </p:sp>
      <p:pic>
        <p:nvPicPr>
          <p:cNvPr id="3" name="Picture 2" descr="Harpegnathos saltator Alex Wil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998500"/>
            <a:ext cx="2752668" cy="1833952"/>
          </a:xfrm>
          <a:prstGeom prst="rect">
            <a:avLst/>
          </a:prstGeom>
        </p:spPr>
      </p:pic>
      <p:pic>
        <p:nvPicPr>
          <p:cNvPr id="4" name="Picture 3" descr="Atta cephalotes Alex Wil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265164"/>
            <a:ext cx="2751138" cy="1897456"/>
          </a:xfrm>
          <a:prstGeom prst="rect">
            <a:avLst/>
          </a:prstGeom>
        </p:spPr>
      </p:pic>
      <p:sp>
        <p:nvSpPr>
          <p:cNvPr id="14" name="TextBox 9"/>
          <p:cNvSpPr txBox="1">
            <a:spLocks noChangeArrowheads="1"/>
          </p:cNvSpPr>
          <p:nvPr/>
        </p:nvSpPr>
        <p:spPr bwMode="auto">
          <a:xfrm>
            <a:off x="466725" y="5761372"/>
            <a:ext cx="27590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800" i="1" dirty="0" smtClean="0">
                <a:solidFill>
                  <a:srgbClr val="003366"/>
                </a:solidFill>
              </a:rPr>
              <a:t>Atta </a:t>
            </a:r>
            <a:r>
              <a:rPr lang="en-US" sz="800" i="1" dirty="0" err="1" smtClean="0">
                <a:solidFill>
                  <a:srgbClr val="003366"/>
                </a:solidFill>
              </a:rPr>
              <a:t>cephalotes</a:t>
            </a:r>
            <a:r>
              <a:rPr lang="en-US" sz="800" i="1" dirty="0" smtClean="0">
                <a:solidFill>
                  <a:srgbClr val="003366"/>
                </a:solidFill>
              </a:rPr>
              <a:t> </a:t>
            </a:r>
            <a:r>
              <a:rPr lang="en-US" sz="800" dirty="0" smtClean="0">
                <a:solidFill>
                  <a:srgbClr val="003366"/>
                </a:solidFill>
              </a:rPr>
              <a:t>(above) and </a:t>
            </a:r>
            <a:r>
              <a:rPr lang="en-US" sz="800" i="1" dirty="0" err="1" smtClean="0">
                <a:solidFill>
                  <a:srgbClr val="003366"/>
                </a:solidFill>
              </a:rPr>
              <a:t>Harpegnathos</a:t>
            </a:r>
            <a:r>
              <a:rPr lang="en-US" sz="800" i="1" dirty="0" smtClean="0">
                <a:solidFill>
                  <a:srgbClr val="003366"/>
                </a:solidFill>
              </a:rPr>
              <a:t> </a:t>
            </a:r>
            <a:r>
              <a:rPr lang="en-US" sz="800" i="1" dirty="0" err="1" smtClean="0">
                <a:solidFill>
                  <a:srgbClr val="003366"/>
                </a:solidFill>
              </a:rPr>
              <a:t>saltator</a:t>
            </a:r>
            <a:r>
              <a:rPr lang="en-US" sz="800" i="1" dirty="0" smtClean="0">
                <a:solidFill>
                  <a:srgbClr val="003366"/>
                </a:solidFill>
              </a:rPr>
              <a:t>. </a:t>
            </a:r>
            <a:r>
              <a:rPr lang="en-US" sz="800" dirty="0" smtClean="0">
                <a:solidFill>
                  <a:srgbClr val="003366"/>
                </a:solidFill>
              </a:rPr>
              <a:t>©</a:t>
            </a:r>
            <a:r>
              <a:rPr lang="en-US" sz="800" dirty="0" err="1" smtClean="0">
                <a:solidFill>
                  <a:srgbClr val="003366"/>
                </a:solidFill>
              </a:rPr>
              <a:t>alexanderwild.com</a:t>
            </a:r>
            <a:endParaRPr lang="en-US" sz="800" dirty="0">
              <a:solidFill>
                <a:srgbClr val="003366"/>
              </a:solidFill>
            </a:endParaRPr>
          </a:p>
        </p:txBody>
      </p:sp>
      <p:sp>
        <p:nvSpPr>
          <p:cNvPr id="25604" name="Title 1"/>
          <p:cNvSpPr>
            <a:spLocks noGrp="1"/>
          </p:cNvSpPr>
          <p:nvPr>
            <p:ph type="title"/>
          </p:nvPr>
        </p:nvSpPr>
        <p:spPr>
          <a:xfrm>
            <a:off x="457200" y="273050"/>
            <a:ext cx="2751138" cy="2165350"/>
          </a:xfrm>
          <a:solidFill>
            <a:srgbClr val="063663"/>
          </a:solidFill>
        </p:spPr>
        <p:txBody>
          <a:bodyPr/>
          <a:lstStyle/>
          <a:p>
            <a:r>
              <a:rPr lang="en-US" sz="2400" dirty="0" smtClean="0">
                <a:solidFill>
                  <a:srgbClr val="FFFFFF"/>
                </a:solidFill>
                <a:latin typeface="Arial" charset="0"/>
                <a:ea typeface="ＭＳ Ｐゴシック" charset="0"/>
                <a:cs typeface="ＭＳ Ｐゴシック" charset="0"/>
              </a:rPr>
              <a:t>Groups </a:t>
            </a:r>
            <a:r>
              <a:rPr lang="en-US" sz="2400" dirty="0">
                <a:solidFill>
                  <a:srgbClr val="FFFFFF"/>
                </a:solidFill>
                <a:latin typeface="Arial" charset="0"/>
                <a:ea typeface="ＭＳ Ｐゴシック" charset="0"/>
                <a:cs typeface="ＭＳ Ｐゴシック" charset="0"/>
              </a:rPr>
              <a:t>of communities </a:t>
            </a:r>
            <a:r>
              <a:rPr lang="en-US" sz="2400" dirty="0" smtClean="0">
                <a:solidFill>
                  <a:srgbClr val="FFFFFF"/>
                </a:solidFill>
                <a:latin typeface="Arial" charset="0"/>
                <a:ea typeface="ＭＳ Ｐゴシック" charset="0"/>
                <a:cs typeface="ＭＳ Ｐゴシック" charset="0"/>
              </a:rPr>
              <a:t>continue to guide our efforts. </a:t>
            </a:r>
            <a:endParaRPr lang="en-US" sz="2400" dirty="0">
              <a:solidFill>
                <a:srgbClr val="FFFFFF"/>
              </a:solidFill>
              <a:latin typeface="Arial" charset="0"/>
              <a:ea typeface="ＭＳ Ｐゴシック" charset="0"/>
              <a:cs typeface="ＭＳ Ｐゴシック"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1D4980"/>
        </a:solidFill>
        <a:effectLst/>
      </p:bgPr>
    </p:bg>
    <p:spTree>
      <p:nvGrpSpPr>
        <p:cNvPr id="1" name=""/>
        <p:cNvGrpSpPr/>
        <p:nvPr/>
      </p:nvGrpSpPr>
      <p:grpSpPr>
        <a:xfrm>
          <a:off x="0" y="0"/>
          <a:ext cx="0" cy="0"/>
          <a:chOff x="0" y="0"/>
          <a:chExt cx="0" cy="0"/>
        </a:xfrm>
      </p:grpSpPr>
      <p:sp>
        <p:nvSpPr>
          <p:cNvPr id="2" name="TextBox 1"/>
          <p:cNvSpPr txBox="1"/>
          <p:nvPr/>
        </p:nvSpPr>
        <p:spPr>
          <a:xfrm>
            <a:off x="414131" y="859066"/>
            <a:ext cx="8315739" cy="5139868"/>
          </a:xfrm>
          <a:prstGeom prst="rect">
            <a:avLst/>
          </a:prstGeom>
          <a:noFill/>
        </p:spPr>
        <p:txBody>
          <a:bodyPr wrap="square" rtlCol="0">
            <a:spAutoFit/>
          </a:bodyPr>
          <a:lstStyle/>
          <a:p>
            <a:r>
              <a:rPr lang="en-US" sz="4400" dirty="0" smtClean="0">
                <a:solidFill>
                  <a:schemeClr val="bg1"/>
                </a:solidFill>
                <a:latin typeface="+mj-lt"/>
                <a:cs typeface="Trebuchet MS"/>
              </a:rPr>
              <a:t>User name: </a:t>
            </a:r>
            <a:r>
              <a:rPr lang="en-US" sz="4400" dirty="0" err="1" smtClean="0">
                <a:solidFill>
                  <a:schemeClr val="bg1"/>
                </a:solidFill>
                <a:latin typeface="+mj-lt"/>
                <a:cs typeface="Trebuchet MS"/>
              </a:rPr>
              <a:t>acf</a:t>
            </a:r>
            <a:r>
              <a:rPr lang="en-US" sz="4400" dirty="0" smtClean="0">
                <a:solidFill>
                  <a:schemeClr val="bg1"/>
                </a:solidFill>
                <a:latin typeface="+mj-lt"/>
                <a:cs typeface="Trebuchet MS"/>
              </a:rPr>
              <a:t>-guest</a:t>
            </a:r>
          </a:p>
          <a:p>
            <a:r>
              <a:rPr lang="en-US" sz="4400" dirty="0" smtClean="0">
                <a:solidFill>
                  <a:schemeClr val="bg1"/>
                </a:solidFill>
                <a:latin typeface="+mj-lt"/>
                <a:cs typeface="Trebuchet MS"/>
              </a:rPr>
              <a:t>Password: Illinois123</a:t>
            </a:r>
          </a:p>
          <a:p>
            <a:endParaRPr lang="en-US" sz="4400" dirty="0" smtClean="0">
              <a:solidFill>
                <a:schemeClr val="bg1"/>
              </a:solidFill>
              <a:latin typeface="+mj-lt"/>
              <a:cs typeface="Trebuchet MS"/>
            </a:endParaRPr>
          </a:p>
          <a:p>
            <a:r>
              <a:rPr lang="en-US" sz="4400" dirty="0" smtClean="0">
                <a:solidFill>
                  <a:schemeClr val="bg1"/>
                </a:solidFill>
                <a:latin typeface="+mj-lt"/>
                <a:cs typeface="Trebuchet MS"/>
              </a:rPr>
              <a:t>Please use Chrome</a:t>
            </a:r>
          </a:p>
          <a:p>
            <a:endParaRPr lang="en-US" sz="4400" dirty="0">
              <a:solidFill>
                <a:schemeClr val="bg1"/>
              </a:solidFill>
              <a:latin typeface="+mj-lt"/>
              <a:cs typeface="Trebuchet MS"/>
            </a:endParaRPr>
          </a:p>
          <a:p>
            <a:r>
              <a:rPr lang="en-US" sz="4400" dirty="0" smtClean="0">
                <a:solidFill>
                  <a:schemeClr val="bg1"/>
                </a:solidFill>
                <a:latin typeface="+mj-lt"/>
                <a:cs typeface="Trebuchet MS"/>
              </a:rPr>
              <a:t>Teaching materials for today:</a:t>
            </a:r>
          </a:p>
          <a:p>
            <a:r>
              <a:rPr lang="en-US" sz="4400" dirty="0" smtClean="0">
                <a:solidFill>
                  <a:schemeClr val="bg1"/>
                </a:solidFill>
                <a:latin typeface="+mj-lt"/>
                <a:cs typeface="Trebuchet MS"/>
              </a:rPr>
              <a:t>https://</a:t>
            </a:r>
            <a:r>
              <a:rPr lang="en-US" sz="4400" dirty="0" err="1" smtClean="0">
                <a:solidFill>
                  <a:schemeClr val="bg1"/>
                </a:solidFill>
                <a:latin typeface="+mj-lt"/>
                <a:cs typeface="Trebuchet MS"/>
              </a:rPr>
              <a:t>uofi.box.com</a:t>
            </a:r>
            <a:r>
              <a:rPr lang="en-US" sz="4400" dirty="0" smtClean="0">
                <a:solidFill>
                  <a:schemeClr val="bg1"/>
                </a:solidFill>
                <a:latin typeface="+mj-lt"/>
                <a:cs typeface="Trebuchet MS"/>
              </a:rPr>
              <a:t>/</a:t>
            </a:r>
            <a:r>
              <a:rPr lang="en-US" sz="4400" dirty="0" err="1" smtClean="0">
                <a:solidFill>
                  <a:schemeClr val="bg1"/>
                </a:solidFill>
                <a:latin typeface="+mj-lt"/>
                <a:cs typeface="Trebuchet MS"/>
              </a:rPr>
              <a:t>webapollo</a:t>
            </a:r>
            <a:endParaRPr lang="en-US" sz="4400" dirty="0" smtClean="0">
              <a:solidFill>
                <a:schemeClr val="bg1"/>
              </a:solidFill>
              <a:latin typeface="+mj-lt"/>
              <a:cs typeface="Trebuchet MS"/>
            </a:endParaRPr>
          </a:p>
          <a:p>
            <a:endParaRPr lang="en-US" sz="2000" dirty="0">
              <a:solidFill>
                <a:schemeClr val="bg1"/>
              </a:solidFill>
              <a:latin typeface="+mj-lt"/>
              <a:cs typeface="Trebuchet MS"/>
            </a:endParaRPr>
          </a:p>
        </p:txBody>
      </p:sp>
    </p:spTree>
    <p:extLst>
      <p:ext uri="{BB962C8B-B14F-4D97-AF65-F5344CB8AC3E}">
        <p14:creationId xmlns:p14="http://schemas.microsoft.com/office/powerpoint/2010/main" val="274063616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300808" y="3215169"/>
            <a:ext cx="8563601" cy="2633277"/>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pic>
        <p:nvPicPr>
          <p:cNvPr id="5" name="Picture 4" descr="blank-computer-scre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5573" y="4419303"/>
            <a:ext cx="1596749" cy="11283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6625" name="Title 1"/>
          <p:cNvSpPr>
            <a:spLocks noGrp="1"/>
          </p:cNvSpPr>
          <p:nvPr>
            <p:ph type="title"/>
          </p:nvPr>
        </p:nvSpPr>
        <p:spPr/>
        <p:txBody>
          <a:bodyPr/>
          <a:lstStyle/>
          <a:p>
            <a:r>
              <a:rPr lang="en-US" dirty="0">
                <a:latin typeface="Arial" charset="0"/>
                <a:ea typeface="ＭＳ Ｐゴシック" charset="0"/>
                <a:cs typeface="ＭＳ Ｐゴシック" charset="0"/>
              </a:rPr>
              <a:t>A little training goes a long way! </a:t>
            </a:r>
          </a:p>
        </p:txBody>
      </p:sp>
      <p:sp>
        <p:nvSpPr>
          <p:cNvPr id="3" name="Content Placeholder 2"/>
          <p:cNvSpPr>
            <a:spLocks noGrp="1"/>
          </p:cNvSpPr>
          <p:nvPr>
            <p:ph idx="1"/>
          </p:nvPr>
        </p:nvSpPr>
        <p:spPr bwMode="auto">
          <a:xfrm>
            <a:off x="682625" y="1165225"/>
            <a:ext cx="7781925" cy="436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endParaRPr lang="en-US" dirty="0" smtClean="0">
              <a:latin typeface="Arial" charset="0"/>
              <a:ea typeface="ＭＳ Ｐゴシック" charset="0"/>
              <a:cs typeface="ＭＳ Ｐゴシック" charset="0"/>
            </a:endParaRPr>
          </a:p>
          <a:p>
            <a:pPr marL="0" indent="0" algn="just"/>
            <a:r>
              <a:rPr lang="en-US" dirty="0" smtClean="0">
                <a:latin typeface="Arial" charset="0"/>
                <a:ea typeface="ＭＳ Ｐゴシック" charset="0"/>
                <a:cs typeface="ＭＳ Ｐゴシック" charset="0"/>
              </a:rPr>
              <a:t>With the right tools, wet </a:t>
            </a:r>
            <a:r>
              <a:rPr lang="en-US" dirty="0">
                <a:latin typeface="Arial" charset="0"/>
                <a:ea typeface="ＭＳ Ｐゴシック" charset="0"/>
                <a:cs typeface="ＭＳ Ｐゴシック" charset="0"/>
              </a:rPr>
              <a:t>lab scientists make exceptional curators who can easily learn to maximize the generation of accurate, biologically supported gene models.</a:t>
            </a:r>
          </a:p>
        </p:txBody>
      </p:sp>
      <p:sp>
        <p:nvSpPr>
          <p:cNvPr id="26628"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942E135-0F67-F046-A16F-E7DB1073CA14}" type="slidenum">
              <a:rPr lang="en-US" sz="600">
                <a:solidFill>
                  <a:srgbClr val="898989"/>
                </a:solidFill>
              </a:rPr>
              <a:pPr/>
              <a:t>20</a:t>
            </a:fld>
            <a:endParaRPr lang="en-US" sz="600" dirty="0">
              <a:solidFill>
                <a:srgbClr val="898989"/>
              </a:solidFill>
            </a:endParaRPr>
          </a:p>
        </p:txBody>
      </p:sp>
      <p:sp>
        <p:nvSpPr>
          <p:cNvPr id="21" name="Footer Placeholder 3"/>
          <p:cNvSpPr>
            <a:spLocks noGrp="1"/>
          </p:cNvSpPr>
          <p:nvPr>
            <p:ph type="ftr" sz="quarter" idx="10"/>
          </p:nvPr>
        </p:nvSpPr>
        <p:spPr bwMode="auto">
          <a:xfrm>
            <a:off x="592138"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600" smtClean="0">
                <a:solidFill>
                  <a:srgbClr val="898989"/>
                </a:solidFill>
              </a:rPr>
              <a:t>2. In our experience.</a:t>
            </a:r>
            <a:endParaRPr lang="en-US" sz="600" dirty="0">
              <a:solidFill>
                <a:srgbClr val="898989"/>
              </a:solidFill>
            </a:endParaRPr>
          </a:p>
        </p:txBody>
      </p:sp>
      <p:pic>
        <p:nvPicPr>
          <p:cNvPr id="2" name="Picture 1" descr="memory-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215" y="3564770"/>
            <a:ext cx="2322421" cy="17748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ross 8"/>
          <p:cNvSpPr>
            <a:spLocks noChangeArrowheads="1"/>
          </p:cNvSpPr>
          <p:nvPr/>
        </p:nvSpPr>
        <p:spPr bwMode="auto">
          <a:xfrm>
            <a:off x="3034559" y="4128771"/>
            <a:ext cx="361950" cy="350837"/>
          </a:xfrm>
          <a:prstGeom prst="plus">
            <a:avLst>
              <a:gd name="adj" fmla="val 35000"/>
            </a:avLst>
          </a:prstGeom>
          <a:solidFill>
            <a:srgbClr val="063663"/>
          </a:solidFill>
          <a:ln w="9525">
            <a:solidFill>
              <a:schemeClr val="accent2">
                <a:lumMod val="50000"/>
              </a:schemeClr>
            </a:solidFill>
            <a:round/>
            <a:headEnd/>
            <a:tailEnd/>
          </a:ln>
        </p:spPr>
        <p:txBody>
          <a:bodyPr/>
          <a:lstStyle/>
          <a:p>
            <a:pPr defTabSz="914400" eaLnBrk="0" fontAlgn="base" hangingPunct="0">
              <a:spcBef>
                <a:spcPct val="0"/>
              </a:spcBef>
              <a:spcAft>
                <a:spcPct val="0"/>
              </a:spcAft>
            </a:pPr>
            <a:endParaRPr lang="en-US" sz="2400" dirty="0">
              <a:solidFill>
                <a:srgbClr val="000000"/>
              </a:solidFill>
              <a:latin typeface="Arial" charset="0"/>
              <a:ea typeface="ＭＳ Ｐゴシック" charset="0"/>
              <a:cs typeface="ＭＳ Ｐゴシック" charset="0"/>
            </a:endParaRPr>
          </a:p>
        </p:txBody>
      </p:sp>
      <p:pic>
        <p:nvPicPr>
          <p:cNvPr id="4" name="Picture 3" descr="journal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722" y="3999226"/>
            <a:ext cx="1158237" cy="15484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1" descr="Web-Apollo-home-image5.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88853" y="3237449"/>
            <a:ext cx="1637730" cy="13048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mfish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15934" y="4542261"/>
            <a:ext cx="999508" cy="667171"/>
          </a:xfrm>
          <a:prstGeom prst="rect">
            <a:avLst/>
          </a:prstGeom>
        </p:spPr>
      </p:pic>
      <p:pic>
        <p:nvPicPr>
          <p:cNvPr id="10" name="Picture 9" descr="gene model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12242" y="4812733"/>
            <a:ext cx="2574179" cy="225805"/>
          </a:xfrm>
          <a:prstGeom prst="rect">
            <a:avLst/>
          </a:prstGeom>
        </p:spPr>
      </p:pic>
      <p:sp>
        <p:nvSpPr>
          <p:cNvPr id="14" name="Down Arrow 9"/>
          <p:cNvSpPr>
            <a:spLocks noChangeArrowheads="1"/>
          </p:cNvSpPr>
          <p:nvPr/>
        </p:nvSpPr>
        <p:spPr bwMode="auto">
          <a:xfrm rot="16200000">
            <a:off x="6099364" y="4099402"/>
            <a:ext cx="306387" cy="409575"/>
          </a:xfrm>
          <a:prstGeom prst="downArrow">
            <a:avLst>
              <a:gd name="adj1" fmla="val 35185"/>
              <a:gd name="adj2" fmla="val 53738"/>
            </a:avLst>
          </a:prstGeom>
          <a:solidFill>
            <a:srgbClr val="063663"/>
          </a:solidFill>
          <a:ln w="9525">
            <a:solidFill>
              <a:srgbClr val="19194D"/>
            </a:solidFill>
            <a:round/>
            <a:headEnd/>
            <a:tailEnd/>
          </a:ln>
        </p:spPr>
        <p:txBody>
          <a:bodyPr/>
          <a:lstStyle/>
          <a:p>
            <a:pPr defTabSz="914400" eaLnBrk="0" fontAlgn="base" hangingPunct="0">
              <a:spcBef>
                <a:spcPct val="0"/>
              </a:spcBef>
              <a:spcAft>
                <a:spcPct val="0"/>
              </a:spcAft>
            </a:pPr>
            <a:endParaRPr lang="en-US" sz="2400" dirty="0">
              <a:solidFill>
                <a:srgbClr val="000000"/>
              </a:solidFill>
              <a:latin typeface="Arial" charset="0"/>
              <a:ea typeface="ＭＳ Ｐゴシック" charset="0"/>
              <a:cs typeface="ＭＳ Ｐゴシック" charset="0"/>
            </a:endParaRPr>
          </a:p>
        </p:txBody>
      </p:sp>
      <p:pic>
        <p:nvPicPr>
          <p:cNvPr id="12" name="Picture 11" descr="sucess2.jpe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64954" y="3809845"/>
            <a:ext cx="1291036" cy="9670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solidFill>
            <a:srgbClr val="063663"/>
          </a:solidFill>
          <a:ln>
            <a:solidFill>
              <a:srgbClr val="2D2D8A"/>
            </a:solidFill>
            <a:miter lim="800000"/>
            <a:headEnd/>
            <a:tailEnd/>
          </a:ln>
        </p:spPr>
        <p:txBody>
          <a:bodyPr/>
          <a:lstStyle/>
          <a:p>
            <a:r>
              <a:rPr lang="en-US" sz="3200" dirty="0" smtClean="0">
                <a:solidFill>
                  <a:srgbClr val="FFFFFF"/>
                </a:solidFill>
                <a:latin typeface="Arial" charset="0"/>
                <a:ea typeface="ＭＳ Ｐゴシック" charset="0"/>
                <a:cs typeface="ＭＳ Ｐゴシック" charset="0"/>
              </a:rPr>
              <a:t>Manual Annotation</a:t>
            </a:r>
            <a:endParaRPr lang="en-US" sz="3200" dirty="0">
              <a:solidFill>
                <a:srgbClr val="FFFFFF"/>
              </a:solidFill>
              <a:latin typeface="Arial" charset="0"/>
              <a:ea typeface="ＭＳ Ｐゴシック" charset="0"/>
              <a:cs typeface="ＭＳ Ｐゴシック" charset="0"/>
            </a:endParaRPr>
          </a:p>
        </p:txBody>
      </p:sp>
      <p:sp>
        <p:nvSpPr>
          <p:cNvPr id="18434" name="Content Placeholder 2"/>
          <p:cNvSpPr>
            <a:spLocks noGrp="1"/>
          </p:cNvSpPr>
          <p:nvPr>
            <p:ph idx="1"/>
          </p:nvPr>
        </p:nvSpPr>
        <p:spPr bwMode="auto">
          <a:xfrm>
            <a:off x="457200" y="273051"/>
            <a:ext cx="8229600" cy="5714588"/>
          </a:xfrm>
          <a:noFill/>
          <a:ln>
            <a:solidFill>
              <a:srgbClr val="2D2D8A"/>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algn="ctr"/>
            <a:r>
              <a:rPr lang="en-US" sz="4400" b="1" dirty="0"/>
              <a:t>How do we get there</a:t>
            </a:r>
            <a:r>
              <a:rPr lang="en-US" sz="4400" b="1" dirty="0" smtClean="0"/>
              <a:t>?</a:t>
            </a:r>
            <a:endParaRPr lang="en-US" sz="4400" b="1" dirty="0"/>
          </a:p>
        </p:txBody>
      </p:sp>
      <p:sp>
        <p:nvSpPr>
          <p:cNvPr id="18435" name="Text Placeholder 3"/>
          <p:cNvSpPr>
            <a:spLocks noGrp="1"/>
          </p:cNvSpPr>
          <p:nvPr>
            <p:ph type="body" sz="half" idx="2"/>
          </p:nvPr>
        </p:nvSpPr>
        <p:spPr bwMode="auto">
          <a:noFill/>
          <a:ln>
            <a:no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r>
              <a:rPr lang="en-US" dirty="0" smtClean="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
        <p:nvSpPr>
          <p:cNvPr id="18437"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5D188DA-B9B7-B749-8579-F4966E189714}" type="slidenum">
              <a:rPr lang="en-US" sz="600">
                <a:solidFill>
                  <a:srgbClr val="898989"/>
                </a:solidFill>
              </a:rPr>
              <a:pPr/>
              <a:t>21</a:t>
            </a:fld>
            <a:endParaRPr lang="en-US" sz="600" dirty="0">
              <a:solidFill>
                <a:srgbClr val="898989"/>
              </a:solidFill>
            </a:endParaRPr>
          </a:p>
        </p:txBody>
      </p:sp>
      <p:grpSp>
        <p:nvGrpSpPr>
          <p:cNvPr id="40" name="Group 39"/>
          <p:cNvGrpSpPr/>
          <p:nvPr/>
        </p:nvGrpSpPr>
        <p:grpSpPr>
          <a:xfrm>
            <a:off x="523140" y="4662652"/>
            <a:ext cx="8294201" cy="1269756"/>
            <a:chOff x="511800" y="4764712"/>
            <a:chExt cx="8294201" cy="1269756"/>
          </a:xfrm>
        </p:grpSpPr>
        <p:sp>
          <p:nvSpPr>
            <p:cNvPr id="41" name="Rounded Rectangle 40"/>
            <p:cNvSpPr/>
            <p:nvPr/>
          </p:nvSpPr>
          <p:spPr>
            <a:xfrm>
              <a:off x="511800" y="4768565"/>
              <a:ext cx="8094986" cy="1265903"/>
            </a:xfrm>
            <a:prstGeom prst="roundRect">
              <a:avLst>
                <a:gd name="adj" fmla="val 13693"/>
              </a:avLst>
            </a:prstGeom>
            <a:solidFill>
              <a:schemeClr val="tx2">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Palatino Linotype"/>
              </a:endParaRPr>
            </a:p>
          </p:txBody>
        </p:sp>
        <p:pic>
          <p:nvPicPr>
            <p:cNvPr id="42" name="Picture 41" descr="raw-seq-data.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3166" y="4891605"/>
              <a:ext cx="546131" cy="569969"/>
            </a:xfrm>
            <a:prstGeom prst="rect">
              <a:avLst/>
            </a:prstGeom>
          </p:spPr>
        </p:pic>
        <p:sp>
          <p:nvSpPr>
            <p:cNvPr id="43" name="TextBox 42"/>
            <p:cNvSpPr txBox="1"/>
            <p:nvPr/>
          </p:nvSpPr>
          <p:spPr>
            <a:xfrm>
              <a:off x="1909375" y="4945391"/>
              <a:ext cx="1281718" cy="323165"/>
            </a:xfrm>
            <a:prstGeom prst="rect">
              <a:avLst/>
            </a:prstGeom>
            <a:noFill/>
          </p:spPr>
          <p:txBody>
            <a:bodyPr wrap="square" rtlCol="0">
              <a:spAutoFit/>
            </a:bodyPr>
            <a:lstStyle/>
            <a:p>
              <a:pPr defTabSz="457200"/>
              <a:r>
                <a:rPr lang="en-US" sz="1500" dirty="0" smtClean="0">
                  <a:solidFill>
                    <a:schemeClr val="accent6"/>
                  </a:solidFill>
                  <a:latin typeface="Arial"/>
                  <a:cs typeface="Arial"/>
                </a:rPr>
                <a:t>Assembly</a:t>
              </a:r>
              <a:endParaRPr lang="en-US" sz="1500" dirty="0">
                <a:solidFill>
                  <a:schemeClr val="accent6"/>
                </a:solidFill>
                <a:latin typeface="Arial"/>
                <a:cs typeface="Arial"/>
              </a:endParaRPr>
            </a:p>
          </p:txBody>
        </p:sp>
        <p:sp>
          <p:nvSpPr>
            <p:cNvPr id="44" name="TextBox 43"/>
            <p:cNvSpPr txBox="1"/>
            <p:nvPr/>
          </p:nvSpPr>
          <p:spPr>
            <a:xfrm>
              <a:off x="5418137" y="4784212"/>
              <a:ext cx="1281718" cy="553998"/>
            </a:xfrm>
            <a:prstGeom prst="rect">
              <a:avLst/>
            </a:prstGeom>
            <a:noFill/>
          </p:spPr>
          <p:txBody>
            <a:bodyPr wrap="square" rtlCol="0">
              <a:spAutoFit/>
            </a:bodyPr>
            <a:lstStyle/>
            <a:p>
              <a:pPr algn="ctr" defTabSz="457200"/>
              <a:r>
                <a:rPr lang="en-US" sz="1500" dirty="0" smtClean="0">
                  <a:solidFill>
                    <a:srgbClr val="2D2D8A"/>
                  </a:solidFill>
                  <a:latin typeface="Arial"/>
                  <a:cs typeface="Arial"/>
                </a:rPr>
                <a:t>Manual annotation</a:t>
              </a:r>
              <a:endParaRPr lang="en-US" sz="1500" dirty="0">
                <a:solidFill>
                  <a:srgbClr val="2D2D8A"/>
                </a:solidFill>
                <a:latin typeface="Arial"/>
                <a:cs typeface="Arial"/>
              </a:endParaRPr>
            </a:p>
          </p:txBody>
        </p:sp>
        <p:sp>
          <p:nvSpPr>
            <p:cNvPr id="45" name="TextBox 44"/>
            <p:cNvSpPr txBox="1"/>
            <p:nvPr/>
          </p:nvSpPr>
          <p:spPr>
            <a:xfrm>
              <a:off x="7135308" y="4772872"/>
              <a:ext cx="1670693" cy="553998"/>
            </a:xfrm>
            <a:prstGeom prst="rect">
              <a:avLst/>
            </a:prstGeom>
            <a:noFill/>
          </p:spPr>
          <p:txBody>
            <a:bodyPr wrap="square" rtlCol="0">
              <a:spAutoFit/>
            </a:bodyPr>
            <a:lstStyle/>
            <a:p>
              <a:pPr algn="ctr" defTabSz="457200"/>
              <a:r>
                <a:rPr lang="en-US" sz="1500" dirty="0" smtClean="0">
                  <a:solidFill>
                    <a:srgbClr val="2D2D8A"/>
                  </a:solidFill>
                  <a:latin typeface="Arial"/>
                  <a:cs typeface="Arial"/>
                </a:rPr>
                <a:t>Experimental validation</a:t>
              </a:r>
              <a:endParaRPr lang="en-US" sz="1500" dirty="0">
                <a:solidFill>
                  <a:srgbClr val="2D2D8A"/>
                </a:solidFill>
                <a:latin typeface="Arial"/>
                <a:cs typeface="Arial"/>
              </a:endParaRPr>
            </a:p>
          </p:txBody>
        </p:sp>
        <p:cxnSp>
          <p:nvCxnSpPr>
            <p:cNvPr id="46" name="Straight Arrow Connector 45"/>
            <p:cNvCxnSpPr/>
            <p:nvPr/>
          </p:nvCxnSpPr>
          <p:spPr>
            <a:xfrm flipV="1">
              <a:off x="1327344" y="5165789"/>
              <a:ext cx="564367" cy="8284"/>
            </a:xfrm>
            <a:prstGeom prst="straightConnector1">
              <a:avLst/>
            </a:prstGeom>
            <a:ln w="57150" cmpd="sng">
              <a:solidFill>
                <a:srgbClr val="6B6BCF"/>
              </a:solidFill>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V="1">
              <a:off x="4831488" y="5174073"/>
              <a:ext cx="655807" cy="8284"/>
            </a:xfrm>
            <a:prstGeom prst="straightConnector1">
              <a:avLst/>
            </a:prstGeom>
            <a:ln w="57150" cmpd="sng">
              <a:solidFill>
                <a:srgbClr val="6B6BCF"/>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V="1">
              <a:off x="6688464" y="5157505"/>
              <a:ext cx="564367" cy="8284"/>
            </a:xfrm>
            <a:prstGeom prst="straightConnector1">
              <a:avLst/>
            </a:prstGeom>
            <a:ln w="57150" cmpd="sng">
              <a:solidFill>
                <a:srgbClr val="6B6BCF"/>
              </a:solidFill>
              <a:tailEnd type="arrow"/>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3464650" y="4764712"/>
              <a:ext cx="1469393" cy="553998"/>
            </a:xfrm>
            <a:prstGeom prst="rect">
              <a:avLst/>
            </a:prstGeom>
            <a:noFill/>
          </p:spPr>
          <p:txBody>
            <a:bodyPr wrap="square" rtlCol="0">
              <a:spAutoFit/>
            </a:bodyPr>
            <a:lstStyle/>
            <a:p>
              <a:pPr algn="ctr" defTabSz="457200"/>
              <a:r>
                <a:rPr lang="en-US" sz="1500" dirty="0" smtClean="0">
                  <a:solidFill>
                    <a:srgbClr val="2D2D8A"/>
                  </a:solidFill>
                  <a:latin typeface="Arial"/>
                  <a:cs typeface="Arial"/>
                </a:rPr>
                <a:t>Automated Annotation</a:t>
              </a:r>
              <a:endParaRPr lang="en-US" sz="1500" dirty="0">
                <a:solidFill>
                  <a:srgbClr val="2D2D8A"/>
                </a:solidFill>
                <a:latin typeface="Arial"/>
                <a:cs typeface="Arial"/>
              </a:endParaRPr>
            </a:p>
          </p:txBody>
        </p:sp>
        <p:cxnSp>
          <p:nvCxnSpPr>
            <p:cNvPr id="50" name="Straight Arrow Connector 49"/>
            <p:cNvCxnSpPr/>
            <p:nvPr/>
          </p:nvCxnSpPr>
          <p:spPr>
            <a:xfrm flipV="1">
              <a:off x="2984883" y="5176719"/>
              <a:ext cx="564367" cy="8284"/>
            </a:xfrm>
            <a:prstGeom prst="straightConnector1">
              <a:avLst/>
            </a:prstGeom>
            <a:ln w="57150" cmpd="sng">
              <a:solidFill>
                <a:srgbClr val="6B6BCF"/>
              </a:solidFill>
              <a:tailEnd type="arrow"/>
            </a:ln>
          </p:spPr>
          <p:style>
            <a:lnRef idx="2">
              <a:schemeClr val="accent1"/>
            </a:lnRef>
            <a:fillRef idx="0">
              <a:schemeClr val="accent1"/>
            </a:fillRef>
            <a:effectRef idx="1">
              <a:schemeClr val="accent1"/>
            </a:effectRef>
            <a:fontRef idx="minor">
              <a:schemeClr val="tx1"/>
            </a:fontRef>
          </p:style>
        </p:cxnSp>
        <p:sp>
          <p:nvSpPr>
            <p:cNvPr id="51" name="Freeform 50"/>
            <p:cNvSpPr/>
            <p:nvPr/>
          </p:nvSpPr>
          <p:spPr>
            <a:xfrm>
              <a:off x="4879493" y="5352963"/>
              <a:ext cx="2760742" cy="393700"/>
            </a:xfrm>
            <a:custGeom>
              <a:avLst/>
              <a:gdLst>
                <a:gd name="connsiteX0" fmla="*/ 2832100 w 2832100"/>
                <a:gd name="connsiteY0" fmla="*/ 0 h 393700"/>
                <a:gd name="connsiteX1" fmla="*/ 2717800 w 2832100"/>
                <a:gd name="connsiteY1" fmla="*/ 76200 h 393700"/>
                <a:gd name="connsiteX2" fmla="*/ 2679700 w 2832100"/>
                <a:gd name="connsiteY2" fmla="*/ 88900 h 393700"/>
                <a:gd name="connsiteX3" fmla="*/ 2641600 w 2832100"/>
                <a:gd name="connsiteY3" fmla="*/ 114300 h 393700"/>
                <a:gd name="connsiteX4" fmla="*/ 2590800 w 2832100"/>
                <a:gd name="connsiteY4" fmla="*/ 127000 h 393700"/>
                <a:gd name="connsiteX5" fmla="*/ 2540000 w 2832100"/>
                <a:gd name="connsiteY5" fmla="*/ 152400 h 393700"/>
                <a:gd name="connsiteX6" fmla="*/ 2349500 w 2832100"/>
                <a:gd name="connsiteY6" fmla="*/ 215900 h 393700"/>
                <a:gd name="connsiteX7" fmla="*/ 2311400 w 2832100"/>
                <a:gd name="connsiteY7" fmla="*/ 228600 h 393700"/>
                <a:gd name="connsiteX8" fmla="*/ 2171700 w 2832100"/>
                <a:gd name="connsiteY8" fmla="*/ 279400 h 393700"/>
                <a:gd name="connsiteX9" fmla="*/ 2082800 w 2832100"/>
                <a:gd name="connsiteY9" fmla="*/ 292100 h 393700"/>
                <a:gd name="connsiteX10" fmla="*/ 1993900 w 2832100"/>
                <a:gd name="connsiteY10" fmla="*/ 317500 h 393700"/>
                <a:gd name="connsiteX11" fmla="*/ 1930400 w 2832100"/>
                <a:gd name="connsiteY11" fmla="*/ 342900 h 393700"/>
                <a:gd name="connsiteX12" fmla="*/ 1841500 w 2832100"/>
                <a:gd name="connsiteY12" fmla="*/ 355600 h 393700"/>
                <a:gd name="connsiteX13" fmla="*/ 1574800 w 2832100"/>
                <a:gd name="connsiteY13" fmla="*/ 393700 h 393700"/>
                <a:gd name="connsiteX14" fmla="*/ 1003300 w 2832100"/>
                <a:gd name="connsiteY14" fmla="*/ 381000 h 393700"/>
                <a:gd name="connsiteX15" fmla="*/ 825500 w 2832100"/>
                <a:gd name="connsiteY15" fmla="*/ 368300 h 393700"/>
                <a:gd name="connsiteX16" fmla="*/ 749300 w 2832100"/>
                <a:gd name="connsiteY16" fmla="*/ 355600 h 393700"/>
                <a:gd name="connsiteX17" fmla="*/ 635000 w 2832100"/>
                <a:gd name="connsiteY17" fmla="*/ 342900 h 393700"/>
                <a:gd name="connsiteX18" fmla="*/ 457200 w 2832100"/>
                <a:gd name="connsiteY18" fmla="*/ 304800 h 393700"/>
                <a:gd name="connsiteX19" fmla="*/ 330200 w 2832100"/>
                <a:gd name="connsiteY19" fmla="*/ 266700 h 393700"/>
                <a:gd name="connsiteX20" fmla="*/ 279400 w 2832100"/>
                <a:gd name="connsiteY20" fmla="*/ 241300 h 393700"/>
                <a:gd name="connsiteX21" fmla="*/ 215900 w 2832100"/>
                <a:gd name="connsiteY21" fmla="*/ 228600 h 393700"/>
                <a:gd name="connsiteX22" fmla="*/ 177800 w 2832100"/>
                <a:gd name="connsiteY22" fmla="*/ 215900 h 393700"/>
                <a:gd name="connsiteX23" fmla="*/ 152400 w 2832100"/>
                <a:gd name="connsiteY23" fmla="*/ 177800 h 393700"/>
                <a:gd name="connsiteX24" fmla="*/ 114300 w 2832100"/>
                <a:gd name="connsiteY24" fmla="*/ 165100 h 393700"/>
                <a:gd name="connsiteX25" fmla="*/ 38100 w 2832100"/>
                <a:gd name="connsiteY25" fmla="*/ 114300 h 393700"/>
                <a:gd name="connsiteX26" fmla="*/ 0 w 2832100"/>
                <a:gd name="connsiteY26" fmla="*/ 76200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32100" h="393700">
                  <a:moveTo>
                    <a:pt x="2832100" y="0"/>
                  </a:moveTo>
                  <a:cubicBezTo>
                    <a:pt x="2794000" y="25400"/>
                    <a:pt x="2761241" y="61720"/>
                    <a:pt x="2717800" y="76200"/>
                  </a:cubicBezTo>
                  <a:cubicBezTo>
                    <a:pt x="2705100" y="80433"/>
                    <a:pt x="2691674" y="82913"/>
                    <a:pt x="2679700" y="88900"/>
                  </a:cubicBezTo>
                  <a:cubicBezTo>
                    <a:pt x="2666048" y="95726"/>
                    <a:pt x="2655629" y="108287"/>
                    <a:pt x="2641600" y="114300"/>
                  </a:cubicBezTo>
                  <a:cubicBezTo>
                    <a:pt x="2625557" y="121176"/>
                    <a:pt x="2607143" y="120871"/>
                    <a:pt x="2590800" y="127000"/>
                  </a:cubicBezTo>
                  <a:cubicBezTo>
                    <a:pt x="2573073" y="133647"/>
                    <a:pt x="2557727" y="145753"/>
                    <a:pt x="2540000" y="152400"/>
                  </a:cubicBezTo>
                  <a:lnTo>
                    <a:pt x="2349500" y="215900"/>
                  </a:lnTo>
                  <a:cubicBezTo>
                    <a:pt x="2336800" y="220133"/>
                    <a:pt x="2323829" y="223628"/>
                    <a:pt x="2311400" y="228600"/>
                  </a:cubicBezTo>
                  <a:cubicBezTo>
                    <a:pt x="2273524" y="243750"/>
                    <a:pt x="2210238" y="270507"/>
                    <a:pt x="2171700" y="279400"/>
                  </a:cubicBezTo>
                  <a:cubicBezTo>
                    <a:pt x="2142532" y="286131"/>
                    <a:pt x="2112070" y="285828"/>
                    <a:pt x="2082800" y="292100"/>
                  </a:cubicBezTo>
                  <a:cubicBezTo>
                    <a:pt x="2052665" y="298558"/>
                    <a:pt x="2023138" y="307754"/>
                    <a:pt x="1993900" y="317500"/>
                  </a:cubicBezTo>
                  <a:cubicBezTo>
                    <a:pt x="1972273" y="324709"/>
                    <a:pt x="1952517" y="337371"/>
                    <a:pt x="1930400" y="342900"/>
                  </a:cubicBezTo>
                  <a:cubicBezTo>
                    <a:pt x="1901360" y="350160"/>
                    <a:pt x="1870979" y="350398"/>
                    <a:pt x="1841500" y="355600"/>
                  </a:cubicBezTo>
                  <a:cubicBezTo>
                    <a:pt x="1621115" y="394491"/>
                    <a:pt x="1808978" y="372411"/>
                    <a:pt x="1574800" y="393700"/>
                  </a:cubicBezTo>
                  <a:lnTo>
                    <a:pt x="1003300" y="381000"/>
                  </a:lnTo>
                  <a:cubicBezTo>
                    <a:pt x="943916" y="378987"/>
                    <a:pt x="884623" y="374212"/>
                    <a:pt x="825500" y="368300"/>
                  </a:cubicBezTo>
                  <a:cubicBezTo>
                    <a:pt x="799877" y="365738"/>
                    <a:pt x="774824" y="359003"/>
                    <a:pt x="749300" y="355600"/>
                  </a:cubicBezTo>
                  <a:cubicBezTo>
                    <a:pt x="711302" y="350534"/>
                    <a:pt x="673100" y="347133"/>
                    <a:pt x="635000" y="342900"/>
                  </a:cubicBezTo>
                  <a:cubicBezTo>
                    <a:pt x="508418" y="311255"/>
                    <a:pt x="567834" y="323239"/>
                    <a:pt x="457200" y="304800"/>
                  </a:cubicBezTo>
                  <a:cubicBezTo>
                    <a:pt x="336866" y="244633"/>
                    <a:pt x="488324" y="314137"/>
                    <a:pt x="330200" y="266700"/>
                  </a:cubicBezTo>
                  <a:cubicBezTo>
                    <a:pt x="312066" y="261260"/>
                    <a:pt x="297361" y="247287"/>
                    <a:pt x="279400" y="241300"/>
                  </a:cubicBezTo>
                  <a:cubicBezTo>
                    <a:pt x="258922" y="234474"/>
                    <a:pt x="236841" y="233835"/>
                    <a:pt x="215900" y="228600"/>
                  </a:cubicBezTo>
                  <a:cubicBezTo>
                    <a:pt x="202913" y="225353"/>
                    <a:pt x="190500" y="220133"/>
                    <a:pt x="177800" y="215900"/>
                  </a:cubicBezTo>
                  <a:cubicBezTo>
                    <a:pt x="169333" y="203200"/>
                    <a:pt x="164319" y="187335"/>
                    <a:pt x="152400" y="177800"/>
                  </a:cubicBezTo>
                  <a:cubicBezTo>
                    <a:pt x="141947" y="169437"/>
                    <a:pt x="126002" y="171601"/>
                    <a:pt x="114300" y="165100"/>
                  </a:cubicBezTo>
                  <a:cubicBezTo>
                    <a:pt x="87615" y="150275"/>
                    <a:pt x="59686" y="135886"/>
                    <a:pt x="38100" y="114300"/>
                  </a:cubicBezTo>
                  <a:lnTo>
                    <a:pt x="0" y="76200"/>
                  </a:lnTo>
                </a:path>
              </a:pathLst>
            </a:custGeom>
            <a:ln w="57150" cmpd="sng">
              <a:solidFill>
                <a:srgbClr val="6B6BCF"/>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dirty="0">
                <a:solidFill>
                  <a:prstClr val="white"/>
                </a:solidFill>
                <a:latin typeface="Palatino Linotype"/>
              </a:endParaRPr>
            </a:p>
          </p:txBody>
        </p:sp>
        <p:sp>
          <p:nvSpPr>
            <p:cNvPr id="52" name="Freeform 51"/>
            <p:cNvSpPr/>
            <p:nvPr/>
          </p:nvSpPr>
          <p:spPr>
            <a:xfrm>
              <a:off x="4851609" y="5360766"/>
              <a:ext cx="1375789" cy="329231"/>
            </a:xfrm>
            <a:custGeom>
              <a:avLst/>
              <a:gdLst>
                <a:gd name="connsiteX0" fmla="*/ 1375789 w 1375789"/>
                <a:gd name="connsiteY0" fmla="*/ 11758 h 329231"/>
                <a:gd name="connsiteX1" fmla="*/ 1352272 w 1375789"/>
                <a:gd name="connsiteY1" fmla="*/ 70549 h 329231"/>
                <a:gd name="connsiteX2" fmla="*/ 1305236 w 1375789"/>
                <a:gd name="connsiteY2" fmla="*/ 117582 h 329231"/>
                <a:gd name="connsiteX3" fmla="*/ 1222924 w 1375789"/>
                <a:gd name="connsiteY3" fmla="*/ 176374 h 329231"/>
                <a:gd name="connsiteX4" fmla="*/ 1187647 w 1375789"/>
                <a:gd name="connsiteY4" fmla="*/ 188132 h 329231"/>
                <a:gd name="connsiteX5" fmla="*/ 1105335 w 1375789"/>
                <a:gd name="connsiteY5" fmla="*/ 235165 h 329231"/>
                <a:gd name="connsiteX6" fmla="*/ 1058300 w 1375789"/>
                <a:gd name="connsiteY6" fmla="*/ 258681 h 329231"/>
                <a:gd name="connsiteX7" fmla="*/ 975987 w 1375789"/>
                <a:gd name="connsiteY7" fmla="*/ 270440 h 329231"/>
                <a:gd name="connsiteX8" fmla="*/ 928952 w 1375789"/>
                <a:gd name="connsiteY8" fmla="*/ 293956 h 329231"/>
                <a:gd name="connsiteX9" fmla="*/ 881916 w 1375789"/>
                <a:gd name="connsiteY9" fmla="*/ 305714 h 329231"/>
                <a:gd name="connsiteX10" fmla="*/ 682015 w 1375789"/>
                <a:gd name="connsiteY10" fmla="*/ 329231 h 329231"/>
                <a:gd name="connsiteX11" fmla="*/ 435079 w 1375789"/>
                <a:gd name="connsiteY11" fmla="*/ 305714 h 329231"/>
                <a:gd name="connsiteX12" fmla="*/ 246937 w 1375789"/>
                <a:gd name="connsiteY12" fmla="*/ 223407 h 329231"/>
                <a:gd name="connsiteX13" fmla="*/ 199901 w 1375789"/>
                <a:gd name="connsiteY13" fmla="*/ 188132 h 329231"/>
                <a:gd name="connsiteX14" fmla="*/ 105830 w 1375789"/>
                <a:gd name="connsiteY14" fmla="*/ 129341 h 329231"/>
                <a:gd name="connsiteX15" fmla="*/ 35277 w 1375789"/>
                <a:gd name="connsiteY15" fmla="*/ 58791 h 329231"/>
                <a:gd name="connsiteX16" fmla="*/ 0 w 1375789"/>
                <a:gd name="connsiteY16" fmla="*/ 0 h 32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5789" h="329231">
                  <a:moveTo>
                    <a:pt x="1375789" y="11758"/>
                  </a:moveTo>
                  <a:cubicBezTo>
                    <a:pt x="1367950" y="31355"/>
                    <a:pt x="1363980" y="52987"/>
                    <a:pt x="1352272" y="70549"/>
                  </a:cubicBezTo>
                  <a:cubicBezTo>
                    <a:pt x="1339973" y="88997"/>
                    <a:pt x="1321923" y="102982"/>
                    <a:pt x="1305236" y="117582"/>
                  </a:cubicBezTo>
                  <a:cubicBezTo>
                    <a:pt x="1298133" y="123797"/>
                    <a:pt x="1237558" y="169057"/>
                    <a:pt x="1222924" y="176374"/>
                  </a:cubicBezTo>
                  <a:cubicBezTo>
                    <a:pt x="1211837" y="181917"/>
                    <a:pt x="1199406" y="184213"/>
                    <a:pt x="1187647" y="188132"/>
                  </a:cubicBezTo>
                  <a:cubicBezTo>
                    <a:pt x="1105461" y="249769"/>
                    <a:pt x="1175165" y="205240"/>
                    <a:pt x="1105335" y="235165"/>
                  </a:cubicBezTo>
                  <a:cubicBezTo>
                    <a:pt x="1089223" y="242069"/>
                    <a:pt x="1075211" y="254069"/>
                    <a:pt x="1058300" y="258681"/>
                  </a:cubicBezTo>
                  <a:cubicBezTo>
                    <a:pt x="1031560" y="265973"/>
                    <a:pt x="1003425" y="266520"/>
                    <a:pt x="975987" y="270440"/>
                  </a:cubicBezTo>
                  <a:cubicBezTo>
                    <a:pt x="960309" y="278279"/>
                    <a:pt x="945365" y="287802"/>
                    <a:pt x="928952" y="293956"/>
                  </a:cubicBezTo>
                  <a:cubicBezTo>
                    <a:pt x="913820" y="299630"/>
                    <a:pt x="897692" y="302208"/>
                    <a:pt x="881916" y="305714"/>
                  </a:cubicBezTo>
                  <a:cubicBezTo>
                    <a:pt x="793644" y="325329"/>
                    <a:pt x="803355" y="319120"/>
                    <a:pt x="682015" y="329231"/>
                  </a:cubicBezTo>
                  <a:cubicBezTo>
                    <a:pt x="599703" y="321392"/>
                    <a:pt x="516871" y="317831"/>
                    <a:pt x="435079" y="305714"/>
                  </a:cubicBezTo>
                  <a:cubicBezTo>
                    <a:pt x="390293" y="299079"/>
                    <a:pt x="267656" y="238946"/>
                    <a:pt x="246937" y="223407"/>
                  </a:cubicBezTo>
                  <a:cubicBezTo>
                    <a:pt x="231258" y="211649"/>
                    <a:pt x="216208" y="199003"/>
                    <a:pt x="199901" y="188132"/>
                  </a:cubicBezTo>
                  <a:cubicBezTo>
                    <a:pt x="195530" y="185218"/>
                    <a:pt x="118978" y="141027"/>
                    <a:pt x="105830" y="129341"/>
                  </a:cubicBezTo>
                  <a:cubicBezTo>
                    <a:pt x="80972" y="107246"/>
                    <a:pt x="35277" y="58791"/>
                    <a:pt x="35277" y="58791"/>
                  </a:cubicBezTo>
                  <a:cubicBezTo>
                    <a:pt x="20012" y="12999"/>
                    <a:pt x="32283" y="32280"/>
                    <a:pt x="0" y="0"/>
                  </a:cubicBezTo>
                </a:path>
              </a:pathLst>
            </a:custGeom>
            <a:ln w="57150" cmpd="sng">
              <a:solidFill>
                <a:srgbClr val="6B6BCF"/>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dirty="0">
                <a:solidFill>
                  <a:prstClr val="white"/>
                </a:solidFill>
                <a:latin typeface="Palatino Linotype"/>
              </a:endParaRPr>
            </a:p>
          </p:txBody>
        </p:sp>
        <p:cxnSp>
          <p:nvCxnSpPr>
            <p:cNvPr id="53" name="Straight Arrow Connector 52"/>
            <p:cNvCxnSpPr/>
            <p:nvPr/>
          </p:nvCxnSpPr>
          <p:spPr>
            <a:xfrm flipH="1" flipV="1">
              <a:off x="4715917" y="5281254"/>
              <a:ext cx="170969" cy="151003"/>
            </a:xfrm>
            <a:prstGeom prst="straightConnector1">
              <a:avLst/>
            </a:prstGeom>
            <a:ln w="57150" cmpd="sng">
              <a:solidFill>
                <a:srgbClr val="6B6BCF"/>
              </a:solidFill>
              <a:tailEnd type="arrow"/>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811633" y="5690732"/>
              <a:ext cx="2979170" cy="307777"/>
            </a:xfrm>
            <a:prstGeom prst="rect">
              <a:avLst/>
            </a:prstGeom>
            <a:noFill/>
          </p:spPr>
          <p:txBody>
            <a:bodyPr wrap="square" rtlCol="0">
              <a:spAutoFit/>
            </a:bodyPr>
            <a:lstStyle/>
            <a:p>
              <a:r>
                <a:rPr lang="en-US" sz="1400" i="1" dirty="0" smtClean="0">
                  <a:solidFill>
                    <a:schemeClr val="accent2"/>
                  </a:solidFill>
                </a:rPr>
                <a:t>In a genome sequencing project…</a:t>
              </a:r>
              <a:endParaRPr lang="en-US" sz="1400" i="1" dirty="0">
                <a:solidFill>
                  <a:schemeClr val="accent2"/>
                </a:solidFill>
              </a:endParaRPr>
            </a:p>
          </p:txBody>
        </p:sp>
      </p:grpSp>
      <p:grpSp>
        <p:nvGrpSpPr>
          <p:cNvPr id="55" name="Group 54"/>
          <p:cNvGrpSpPr/>
          <p:nvPr/>
        </p:nvGrpSpPr>
        <p:grpSpPr>
          <a:xfrm>
            <a:off x="5838865" y="3324711"/>
            <a:ext cx="868557" cy="1360027"/>
            <a:chOff x="5486400" y="762000"/>
            <a:chExt cx="1143000" cy="1723158"/>
          </a:xfrm>
        </p:grpSpPr>
        <p:pic>
          <p:nvPicPr>
            <p:cNvPr id="56" name="Picture 55" descr="superdot.png"/>
            <p:cNvPicPr>
              <a:picLocks noChangeAspect="1"/>
            </p:cNvPicPr>
            <p:nvPr/>
          </p:nvPicPr>
          <p:blipFill>
            <a:blip r:embed="rId3" cstate="print"/>
            <a:stretch>
              <a:fillRect/>
            </a:stretch>
          </p:blipFill>
          <p:spPr>
            <a:xfrm flipH="1">
              <a:off x="5486400" y="762000"/>
              <a:ext cx="1143000" cy="1723158"/>
            </a:xfrm>
            <a:prstGeom prst="rect">
              <a:avLst/>
            </a:prstGeom>
          </p:spPr>
        </p:pic>
        <p:sp>
          <p:nvSpPr>
            <p:cNvPr id="57" name="Freeform 56"/>
            <p:cNvSpPr/>
            <p:nvPr/>
          </p:nvSpPr>
          <p:spPr>
            <a:xfrm>
              <a:off x="5829301" y="851765"/>
              <a:ext cx="605367" cy="427566"/>
            </a:xfrm>
            <a:custGeom>
              <a:avLst/>
              <a:gdLst>
                <a:gd name="connsiteX0" fmla="*/ 0 w 605367"/>
                <a:gd name="connsiteY0" fmla="*/ 59266 h 427566"/>
                <a:gd name="connsiteX1" fmla="*/ 50800 w 605367"/>
                <a:gd name="connsiteY1" fmla="*/ 55033 h 427566"/>
                <a:gd name="connsiteX2" fmla="*/ 76200 w 605367"/>
                <a:gd name="connsiteY2" fmla="*/ 38100 h 427566"/>
                <a:gd name="connsiteX3" fmla="*/ 105833 w 605367"/>
                <a:gd name="connsiteY3" fmla="*/ 29633 h 427566"/>
                <a:gd name="connsiteX4" fmla="*/ 118533 w 605367"/>
                <a:gd name="connsiteY4" fmla="*/ 16933 h 427566"/>
                <a:gd name="connsiteX5" fmla="*/ 143933 w 605367"/>
                <a:gd name="connsiteY5" fmla="*/ 0 h 427566"/>
                <a:gd name="connsiteX6" fmla="*/ 190500 w 605367"/>
                <a:gd name="connsiteY6" fmla="*/ 4233 h 427566"/>
                <a:gd name="connsiteX7" fmla="*/ 211667 w 605367"/>
                <a:gd name="connsiteY7" fmla="*/ 12700 h 427566"/>
                <a:gd name="connsiteX8" fmla="*/ 254000 w 605367"/>
                <a:gd name="connsiteY8" fmla="*/ 21166 h 427566"/>
                <a:gd name="connsiteX9" fmla="*/ 270933 w 605367"/>
                <a:gd name="connsiteY9" fmla="*/ 29633 h 427566"/>
                <a:gd name="connsiteX10" fmla="*/ 283633 w 605367"/>
                <a:gd name="connsiteY10" fmla="*/ 33866 h 427566"/>
                <a:gd name="connsiteX11" fmla="*/ 304800 w 605367"/>
                <a:gd name="connsiteY11" fmla="*/ 59266 h 427566"/>
                <a:gd name="connsiteX12" fmla="*/ 330200 w 605367"/>
                <a:gd name="connsiteY12" fmla="*/ 80433 h 427566"/>
                <a:gd name="connsiteX13" fmla="*/ 338667 w 605367"/>
                <a:gd name="connsiteY13" fmla="*/ 105833 h 427566"/>
                <a:gd name="connsiteX14" fmla="*/ 347133 w 605367"/>
                <a:gd name="connsiteY14" fmla="*/ 139700 h 427566"/>
                <a:gd name="connsiteX15" fmla="*/ 359833 w 605367"/>
                <a:gd name="connsiteY15" fmla="*/ 177800 h 427566"/>
                <a:gd name="connsiteX16" fmla="*/ 372533 w 605367"/>
                <a:gd name="connsiteY16" fmla="*/ 249766 h 427566"/>
                <a:gd name="connsiteX17" fmla="*/ 381000 w 605367"/>
                <a:gd name="connsiteY17" fmla="*/ 262466 h 427566"/>
                <a:gd name="connsiteX18" fmla="*/ 389467 w 605367"/>
                <a:gd name="connsiteY18" fmla="*/ 287866 h 427566"/>
                <a:gd name="connsiteX19" fmla="*/ 393700 w 605367"/>
                <a:gd name="connsiteY19" fmla="*/ 300566 h 427566"/>
                <a:gd name="connsiteX20" fmla="*/ 397933 w 605367"/>
                <a:gd name="connsiteY20" fmla="*/ 317500 h 427566"/>
                <a:gd name="connsiteX21" fmla="*/ 406400 w 605367"/>
                <a:gd name="connsiteY21" fmla="*/ 334433 h 427566"/>
                <a:gd name="connsiteX22" fmla="*/ 410633 w 605367"/>
                <a:gd name="connsiteY22" fmla="*/ 347133 h 427566"/>
                <a:gd name="connsiteX23" fmla="*/ 427567 w 605367"/>
                <a:gd name="connsiteY23" fmla="*/ 376766 h 427566"/>
                <a:gd name="connsiteX24" fmla="*/ 457200 w 605367"/>
                <a:gd name="connsiteY24" fmla="*/ 406400 h 427566"/>
                <a:gd name="connsiteX25" fmla="*/ 469900 w 605367"/>
                <a:gd name="connsiteY25" fmla="*/ 414866 h 427566"/>
                <a:gd name="connsiteX26" fmla="*/ 482600 w 605367"/>
                <a:gd name="connsiteY26" fmla="*/ 419100 h 427566"/>
                <a:gd name="connsiteX27" fmla="*/ 503767 w 605367"/>
                <a:gd name="connsiteY27" fmla="*/ 423333 h 427566"/>
                <a:gd name="connsiteX28" fmla="*/ 520700 w 605367"/>
                <a:gd name="connsiteY28" fmla="*/ 427566 h 427566"/>
                <a:gd name="connsiteX29" fmla="*/ 605367 w 605367"/>
                <a:gd name="connsiteY29" fmla="*/ 423333 h 42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5367" h="427566">
                  <a:moveTo>
                    <a:pt x="0" y="59266"/>
                  </a:moveTo>
                  <a:cubicBezTo>
                    <a:pt x="16933" y="57855"/>
                    <a:pt x="34428" y="59581"/>
                    <a:pt x="50800" y="55033"/>
                  </a:cubicBezTo>
                  <a:cubicBezTo>
                    <a:pt x="60604" y="52310"/>
                    <a:pt x="66328" y="40568"/>
                    <a:pt x="76200" y="38100"/>
                  </a:cubicBezTo>
                  <a:cubicBezTo>
                    <a:pt x="97462" y="32784"/>
                    <a:pt x="87613" y="35706"/>
                    <a:pt x="105833" y="29633"/>
                  </a:cubicBezTo>
                  <a:cubicBezTo>
                    <a:pt x="110066" y="25400"/>
                    <a:pt x="113807" y="20609"/>
                    <a:pt x="118533" y="16933"/>
                  </a:cubicBezTo>
                  <a:cubicBezTo>
                    <a:pt x="126565" y="10686"/>
                    <a:pt x="143933" y="0"/>
                    <a:pt x="143933" y="0"/>
                  </a:cubicBezTo>
                  <a:cubicBezTo>
                    <a:pt x="159455" y="1411"/>
                    <a:pt x="175181" y="1361"/>
                    <a:pt x="190500" y="4233"/>
                  </a:cubicBezTo>
                  <a:cubicBezTo>
                    <a:pt x="197969" y="5633"/>
                    <a:pt x="204458" y="10297"/>
                    <a:pt x="211667" y="12700"/>
                  </a:cubicBezTo>
                  <a:cubicBezTo>
                    <a:pt x="224296" y="16910"/>
                    <a:pt x="241496" y="19082"/>
                    <a:pt x="254000" y="21166"/>
                  </a:cubicBezTo>
                  <a:cubicBezTo>
                    <a:pt x="259644" y="23988"/>
                    <a:pt x="265133" y="27147"/>
                    <a:pt x="270933" y="29633"/>
                  </a:cubicBezTo>
                  <a:cubicBezTo>
                    <a:pt x="275034" y="31391"/>
                    <a:pt x="279920" y="31391"/>
                    <a:pt x="283633" y="33866"/>
                  </a:cubicBezTo>
                  <a:cubicBezTo>
                    <a:pt x="297545" y="43141"/>
                    <a:pt x="295039" y="47553"/>
                    <a:pt x="304800" y="59266"/>
                  </a:cubicBezTo>
                  <a:cubicBezTo>
                    <a:pt x="314986" y="71489"/>
                    <a:pt x="317713" y="72108"/>
                    <a:pt x="330200" y="80433"/>
                  </a:cubicBezTo>
                  <a:cubicBezTo>
                    <a:pt x="333022" y="88900"/>
                    <a:pt x="336503" y="97175"/>
                    <a:pt x="338667" y="105833"/>
                  </a:cubicBezTo>
                  <a:cubicBezTo>
                    <a:pt x="341489" y="117122"/>
                    <a:pt x="343453" y="128661"/>
                    <a:pt x="347133" y="139700"/>
                  </a:cubicBezTo>
                  <a:lnTo>
                    <a:pt x="359833" y="177800"/>
                  </a:lnTo>
                  <a:cubicBezTo>
                    <a:pt x="363045" y="216342"/>
                    <a:pt x="358496" y="221691"/>
                    <a:pt x="372533" y="249766"/>
                  </a:cubicBezTo>
                  <a:cubicBezTo>
                    <a:pt x="374808" y="254317"/>
                    <a:pt x="378178" y="258233"/>
                    <a:pt x="381000" y="262466"/>
                  </a:cubicBezTo>
                  <a:lnTo>
                    <a:pt x="389467" y="287866"/>
                  </a:lnTo>
                  <a:cubicBezTo>
                    <a:pt x="390878" y="292099"/>
                    <a:pt x="392618" y="296237"/>
                    <a:pt x="393700" y="300566"/>
                  </a:cubicBezTo>
                  <a:cubicBezTo>
                    <a:pt x="395111" y="306211"/>
                    <a:pt x="395890" y="312052"/>
                    <a:pt x="397933" y="317500"/>
                  </a:cubicBezTo>
                  <a:cubicBezTo>
                    <a:pt x="400149" y="323409"/>
                    <a:pt x="403914" y="328633"/>
                    <a:pt x="406400" y="334433"/>
                  </a:cubicBezTo>
                  <a:cubicBezTo>
                    <a:pt x="408158" y="338534"/>
                    <a:pt x="408875" y="343032"/>
                    <a:pt x="410633" y="347133"/>
                  </a:cubicBezTo>
                  <a:cubicBezTo>
                    <a:pt x="417077" y="362170"/>
                    <a:pt x="419065" y="364013"/>
                    <a:pt x="427567" y="376766"/>
                  </a:cubicBezTo>
                  <a:cubicBezTo>
                    <a:pt x="435017" y="399119"/>
                    <a:pt x="428088" y="386992"/>
                    <a:pt x="457200" y="406400"/>
                  </a:cubicBezTo>
                  <a:cubicBezTo>
                    <a:pt x="461433" y="409222"/>
                    <a:pt x="465073" y="413257"/>
                    <a:pt x="469900" y="414866"/>
                  </a:cubicBezTo>
                  <a:cubicBezTo>
                    <a:pt x="474133" y="416277"/>
                    <a:pt x="478271" y="418018"/>
                    <a:pt x="482600" y="419100"/>
                  </a:cubicBezTo>
                  <a:cubicBezTo>
                    <a:pt x="489581" y="420845"/>
                    <a:pt x="496743" y="421772"/>
                    <a:pt x="503767" y="423333"/>
                  </a:cubicBezTo>
                  <a:cubicBezTo>
                    <a:pt x="509447" y="424595"/>
                    <a:pt x="515056" y="426155"/>
                    <a:pt x="520700" y="427566"/>
                  </a:cubicBezTo>
                  <a:lnTo>
                    <a:pt x="605367" y="423333"/>
                  </a:lnTo>
                </a:path>
              </a:pathLst>
            </a:custGeom>
            <a:ln>
              <a:solidFill>
                <a:srgbClr val="6165E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Freeform 57"/>
            <p:cNvSpPr/>
            <p:nvPr/>
          </p:nvSpPr>
          <p:spPr>
            <a:xfrm>
              <a:off x="5734247" y="872953"/>
              <a:ext cx="372110" cy="129434"/>
            </a:xfrm>
            <a:custGeom>
              <a:avLst/>
              <a:gdLst>
                <a:gd name="connsiteX0" fmla="*/ 0 w 372110"/>
                <a:gd name="connsiteY0" fmla="*/ 0 h 129434"/>
                <a:gd name="connsiteX1" fmla="*/ 32357 w 372110"/>
                <a:gd name="connsiteY1" fmla="*/ 64717 h 129434"/>
                <a:gd name="connsiteX2" fmla="*/ 80893 w 372110"/>
                <a:gd name="connsiteY2" fmla="*/ 80896 h 129434"/>
                <a:gd name="connsiteX3" fmla="*/ 105161 w 372110"/>
                <a:gd name="connsiteY3" fmla="*/ 88986 h 129434"/>
                <a:gd name="connsiteX4" fmla="*/ 129430 w 372110"/>
                <a:gd name="connsiteY4" fmla="*/ 105165 h 129434"/>
                <a:gd name="connsiteX5" fmla="*/ 258859 w 372110"/>
                <a:gd name="connsiteY5" fmla="*/ 129434 h 129434"/>
                <a:gd name="connsiteX6" fmla="*/ 339753 w 372110"/>
                <a:gd name="connsiteY6" fmla="*/ 121344 h 129434"/>
                <a:gd name="connsiteX7" fmla="*/ 372110 w 372110"/>
                <a:gd name="connsiteY7" fmla="*/ 113255 h 12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2110" h="129434">
                  <a:moveTo>
                    <a:pt x="0" y="0"/>
                  </a:moveTo>
                  <a:cubicBezTo>
                    <a:pt x="2898" y="7244"/>
                    <a:pt x="19434" y="56640"/>
                    <a:pt x="32357" y="64717"/>
                  </a:cubicBezTo>
                  <a:cubicBezTo>
                    <a:pt x="46818" y="73756"/>
                    <a:pt x="64714" y="75503"/>
                    <a:pt x="80893" y="80896"/>
                  </a:cubicBezTo>
                  <a:cubicBezTo>
                    <a:pt x="88982" y="83593"/>
                    <a:pt x="98066" y="84256"/>
                    <a:pt x="105161" y="88986"/>
                  </a:cubicBezTo>
                  <a:cubicBezTo>
                    <a:pt x="113251" y="94379"/>
                    <a:pt x="120545" y="101216"/>
                    <a:pt x="129430" y="105165"/>
                  </a:cubicBezTo>
                  <a:cubicBezTo>
                    <a:pt x="179725" y="127518"/>
                    <a:pt x="199053" y="123453"/>
                    <a:pt x="258859" y="129434"/>
                  </a:cubicBezTo>
                  <a:cubicBezTo>
                    <a:pt x="285824" y="126737"/>
                    <a:pt x="312926" y="125176"/>
                    <a:pt x="339753" y="121344"/>
                  </a:cubicBezTo>
                  <a:cubicBezTo>
                    <a:pt x="350759" y="119772"/>
                    <a:pt x="372110" y="113255"/>
                    <a:pt x="372110" y="113255"/>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Freeform 58"/>
            <p:cNvSpPr/>
            <p:nvPr/>
          </p:nvSpPr>
          <p:spPr>
            <a:xfrm>
              <a:off x="5871766" y="816325"/>
              <a:ext cx="574344" cy="486688"/>
            </a:xfrm>
            <a:custGeom>
              <a:avLst/>
              <a:gdLst>
                <a:gd name="connsiteX0" fmla="*/ 0 w 574344"/>
                <a:gd name="connsiteY0" fmla="*/ 72807 h 486688"/>
                <a:gd name="connsiteX1" fmla="*/ 32357 w 574344"/>
                <a:gd name="connsiteY1" fmla="*/ 32359 h 486688"/>
                <a:gd name="connsiteX2" fmla="*/ 48536 w 574344"/>
                <a:gd name="connsiteY2" fmla="*/ 16179 h 486688"/>
                <a:gd name="connsiteX3" fmla="*/ 97072 w 574344"/>
                <a:gd name="connsiteY3" fmla="*/ 0 h 486688"/>
                <a:gd name="connsiteX4" fmla="*/ 218412 w 574344"/>
                <a:gd name="connsiteY4" fmla="*/ 8090 h 486688"/>
                <a:gd name="connsiteX5" fmla="*/ 234591 w 574344"/>
                <a:gd name="connsiteY5" fmla="*/ 32359 h 486688"/>
                <a:gd name="connsiteX6" fmla="*/ 250770 w 574344"/>
                <a:gd name="connsiteY6" fmla="*/ 80897 h 486688"/>
                <a:gd name="connsiteX7" fmla="*/ 266948 w 574344"/>
                <a:gd name="connsiteY7" fmla="*/ 137524 h 486688"/>
                <a:gd name="connsiteX8" fmla="*/ 275038 w 574344"/>
                <a:gd name="connsiteY8" fmla="*/ 380214 h 486688"/>
                <a:gd name="connsiteX9" fmla="*/ 291217 w 574344"/>
                <a:gd name="connsiteY9" fmla="*/ 404482 h 486688"/>
                <a:gd name="connsiteX10" fmla="*/ 315485 w 574344"/>
                <a:gd name="connsiteY10" fmla="*/ 436841 h 486688"/>
                <a:gd name="connsiteX11" fmla="*/ 355931 w 574344"/>
                <a:gd name="connsiteY11" fmla="*/ 461110 h 486688"/>
                <a:gd name="connsiteX12" fmla="*/ 574344 w 574344"/>
                <a:gd name="connsiteY12" fmla="*/ 485379 h 48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4344" h="486688">
                  <a:moveTo>
                    <a:pt x="0" y="72807"/>
                  </a:moveTo>
                  <a:cubicBezTo>
                    <a:pt x="10786" y="59324"/>
                    <a:pt x="21121" y="45469"/>
                    <a:pt x="32357" y="32359"/>
                  </a:cubicBezTo>
                  <a:cubicBezTo>
                    <a:pt x="37321" y="26568"/>
                    <a:pt x="41714" y="19590"/>
                    <a:pt x="48536" y="16179"/>
                  </a:cubicBezTo>
                  <a:cubicBezTo>
                    <a:pt x="63789" y="8552"/>
                    <a:pt x="97072" y="0"/>
                    <a:pt x="97072" y="0"/>
                  </a:cubicBezTo>
                  <a:cubicBezTo>
                    <a:pt x="137519" y="2697"/>
                    <a:pt x="178953" y="-1195"/>
                    <a:pt x="218412" y="8090"/>
                  </a:cubicBezTo>
                  <a:cubicBezTo>
                    <a:pt x="227876" y="10317"/>
                    <a:pt x="230642" y="23474"/>
                    <a:pt x="234591" y="32359"/>
                  </a:cubicBezTo>
                  <a:cubicBezTo>
                    <a:pt x="241517" y="47944"/>
                    <a:pt x="245377" y="64718"/>
                    <a:pt x="250770" y="80897"/>
                  </a:cubicBezTo>
                  <a:cubicBezTo>
                    <a:pt x="262374" y="115711"/>
                    <a:pt x="256792" y="96895"/>
                    <a:pt x="266948" y="137524"/>
                  </a:cubicBezTo>
                  <a:cubicBezTo>
                    <a:pt x="269645" y="218421"/>
                    <a:pt x="267710" y="299605"/>
                    <a:pt x="275038" y="380214"/>
                  </a:cubicBezTo>
                  <a:cubicBezTo>
                    <a:pt x="275918" y="389896"/>
                    <a:pt x="285566" y="396571"/>
                    <a:pt x="291217" y="404482"/>
                  </a:cubicBezTo>
                  <a:cubicBezTo>
                    <a:pt x="299054" y="415453"/>
                    <a:pt x="305339" y="427962"/>
                    <a:pt x="315485" y="436841"/>
                  </a:cubicBezTo>
                  <a:cubicBezTo>
                    <a:pt x="327317" y="447195"/>
                    <a:pt x="341105" y="455877"/>
                    <a:pt x="355931" y="461110"/>
                  </a:cubicBezTo>
                  <a:cubicBezTo>
                    <a:pt x="452485" y="495189"/>
                    <a:pt x="467864" y="485379"/>
                    <a:pt x="574344" y="485379"/>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Freeform 59"/>
            <p:cNvSpPr/>
            <p:nvPr/>
          </p:nvSpPr>
          <p:spPr>
            <a:xfrm>
              <a:off x="5944570" y="832504"/>
              <a:ext cx="501540" cy="412572"/>
            </a:xfrm>
            <a:custGeom>
              <a:avLst/>
              <a:gdLst>
                <a:gd name="connsiteX0" fmla="*/ 0 w 501540"/>
                <a:gd name="connsiteY0" fmla="*/ 145614 h 412572"/>
                <a:gd name="connsiteX1" fmla="*/ 8089 w 501540"/>
                <a:gd name="connsiteY1" fmla="*/ 105166 h 412572"/>
                <a:gd name="connsiteX2" fmla="*/ 32357 w 501540"/>
                <a:gd name="connsiteY2" fmla="*/ 16180 h 412572"/>
                <a:gd name="connsiteX3" fmla="*/ 48536 w 501540"/>
                <a:gd name="connsiteY3" fmla="*/ 0 h 412572"/>
                <a:gd name="connsiteX4" fmla="*/ 177966 w 501540"/>
                <a:gd name="connsiteY4" fmla="*/ 8090 h 412572"/>
                <a:gd name="connsiteX5" fmla="*/ 186055 w 501540"/>
                <a:gd name="connsiteY5" fmla="*/ 32359 h 412572"/>
                <a:gd name="connsiteX6" fmla="*/ 194144 w 501540"/>
                <a:gd name="connsiteY6" fmla="*/ 177973 h 412572"/>
                <a:gd name="connsiteX7" fmla="*/ 210323 w 501540"/>
                <a:gd name="connsiteY7" fmla="*/ 275048 h 412572"/>
                <a:gd name="connsiteX8" fmla="*/ 242681 w 501540"/>
                <a:gd name="connsiteY8" fmla="*/ 339766 h 412572"/>
                <a:gd name="connsiteX9" fmla="*/ 266949 w 501540"/>
                <a:gd name="connsiteY9" fmla="*/ 355945 h 412572"/>
                <a:gd name="connsiteX10" fmla="*/ 315485 w 501540"/>
                <a:gd name="connsiteY10" fmla="*/ 404483 h 412572"/>
                <a:gd name="connsiteX11" fmla="*/ 364021 w 501540"/>
                <a:gd name="connsiteY11" fmla="*/ 412572 h 412572"/>
                <a:gd name="connsiteX12" fmla="*/ 461093 w 501540"/>
                <a:gd name="connsiteY12" fmla="*/ 404483 h 412572"/>
                <a:gd name="connsiteX13" fmla="*/ 501540 w 501540"/>
                <a:gd name="connsiteY13" fmla="*/ 396393 h 41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540" h="412572">
                  <a:moveTo>
                    <a:pt x="0" y="145614"/>
                  </a:moveTo>
                  <a:cubicBezTo>
                    <a:pt x="2696" y="132131"/>
                    <a:pt x="5829" y="118729"/>
                    <a:pt x="8089" y="105166"/>
                  </a:cubicBezTo>
                  <a:cubicBezTo>
                    <a:pt x="15720" y="59381"/>
                    <a:pt x="9021" y="51186"/>
                    <a:pt x="32357" y="16180"/>
                  </a:cubicBezTo>
                  <a:cubicBezTo>
                    <a:pt x="36588" y="9834"/>
                    <a:pt x="43143" y="5393"/>
                    <a:pt x="48536" y="0"/>
                  </a:cubicBezTo>
                  <a:cubicBezTo>
                    <a:pt x="91679" y="2697"/>
                    <a:pt x="135888" y="-1811"/>
                    <a:pt x="177966" y="8090"/>
                  </a:cubicBezTo>
                  <a:cubicBezTo>
                    <a:pt x="186266" y="10043"/>
                    <a:pt x="185247" y="23870"/>
                    <a:pt x="186055" y="32359"/>
                  </a:cubicBezTo>
                  <a:cubicBezTo>
                    <a:pt x="190664" y="80753"/>
                    <a:pt x="190553" y="129493"/>
                    <a:pt x="194144" y="177973"/>
                  </a:cubicBezTo>
                  <a:cubicBezTo>
                    <a:pt x="201374" y="275577"/>
                    <a:pt x="195142" y="221914"/>
                    <a:pt x="210323" y="275048"/>
                  </a:cubicBezTo>
                  <a:cubicBezTo>
                    <a:pt x="220552" y="310851"/>
                    <a:pt x="213114" y="310198"/>
                    <a:pt x="242681" y="339766"/>
                  </a:cubicBezTo>
                  <a:cubicBezTo>
                    <a:pt x="249556" y="346641"/>
                    <a:pt x="259683" y="349486"/>
                    <a:pt x="266949" y="355945"/>
                  </a:cubicBezTo>
                  <a:cubicBezTo>
                    <a:pt x="284050" y="371146"/>
                    <a:pt x="292916" y="400722"/>
                    <a:pt x="315485" y="404483"/>
                  </a:cubicBezTo>
                  <a:lnTo>
                    <a:pt x="364021" y="412572"/>
                  </a:lnTo>
                  <a:cubicBezTo>
                    <a:pt x="396378" y="409876"/>
                    <a:pt x="428874" y="408510"/>
                    <a:pt x="461093" y="404483"/>
                  </a:cubicBezTo>
                  <a:cubicBezTo>
                    <a:pt x="531044" y="395739"/>
                    <a:pt x="473848" y="396393"/>
                    <a:pt x="501540" y="396393"/>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Freeform 60"/>
            <p:cNvSpPr/>
            <p:nvPr/>
          </p:nvSpPr>
          <p:spPr>
            <a:xfrm>
              <a:off x="5807051" y="824415"/>
              <a:ext cx="647148" cy="446487"/>
            </a:xfrm>
            <a:custGeom>
              <a:avLst/>
              <a:gdLst>
                <a:gd name="connsiteX0" fmla="*/ 0 w 647148"/>
                <a:gd name="connsiteY0" fmla="*/ 88986 h 446487"/>
                <a:gd name="connsiteX1" fmla="*/ 97072 w 647148"/>
                <a:gd name="connsiteY1" fmla="*/ 80896 h 446487"/>
                <a:gd name="connsiteX2" fmla="*/ 145608 w 647148"/>
                <a:gd name="connsiteY2" fmla="*/ 48538 h 446487"/>
                <a:gd name="connsiteX3" fmla="*/ 161787 w 647148"/>
                <a:gd name="connsiteY3" fmla="*/ 24269 h 446487"/>
                <a:gd name="connsiteX4" fmla="*/ 226502 w 647148"/>
                <a:gd name="connsiteY4" fmla="*/ 0 h 446487"/>
                <a:gd name="connsiteX5" fmla="*/ 299306 w 647148"/>
                <a:gd name="connsiteY5" fmla="*/ 8089 h 446487"/>
                <a:gd name="connsiteX6" fmla="*/ 323574 w 647148"/>
                <a:gd name="connsiteY6" fmla="*/ 24269 h 446487"/>
                <a:gd name="connsiteX7" fmla="*/ 347842 w 647148"/>
                <a:gd name="connsiteY7" fmla="*/ 32358 h 446487"/>
                <a:gd name="connsiteX8" fmla="*/ 388289 w 647148"/>
                <a:gd name="connsiteY8" fmla="*/ 72807 h 446487"/>
                <a:gd name="connsiteX9" fmla="*/ 420646 w 647148"/>
                <a:gd name="connsiteY9" fmla="*/ 121344 h 446487"/>
                <a:gd name="connsiteX10" fmla="*/ 428736 w 647148"/>
                <a:gd name="connsiteY10" fmla="*/ 226510 h 446487"/>
                <a:gd name="connsiteX11" fmla="*/ 444914 w 647148"/>
                <a:gd name="connsiteY11" fmla="*/ 355944 h 446487"/>
                <a:gd name="connsiteX12" fmla="*/ 485361 w 647148"/>
                <a:gd name="connsiteY12" fmla="*/ 412572 h 446487"/>
                <a:gd name="connsiteX13" fmla="*/ 558165 w 647148"/>
                <a:gd name="connsiteY13" fmla="*/ 436841 h 446487"/>
                <a:gd name="connsiteX14" fmla="*/ 647148 w 647148"/>
                <a:gd name="connsiteY14" fmla="*/ 444930 h 44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148" h="446487">
                  <a:moveTo>
                    <a:pt x="0" y="88986"/>
                  </a:moveTo>
                  <a:cubicBezTo>
                    <a:pt x="32357" y="86289"/>
                    <a:pt x="65787" y="89587"/>
                    <a:pt x="97072" y="80896"/>
                  </a:cubicBezTo>
                  <a:cubicBezTo>
                    <a:pt x="115807" y="75692"/>
                    <a:pt x="145608" y="48538"/>
                    <a:pt x="145608" y="48538"/>
                  </a:cubicBezTo>
                  <a:cubicBezTo>
                    <a:pt x="151001" y="40448"/>
                    <a:pt x="154912" y="31144"/>
                    <a:pt x="161787" y="24269"/>
                  </a:cubicBezTo>
                  <a:cubicBezTo>
                    <a:pt x="182618" y="3437"/>
                    <a:pt x="197560" y="5788"/>
                    <a:pt x="226502" y="0"/>
                  </a:cubicBezTo>
                  <a:cubicBezTo>
                    <a:pt x="250770" y="2696"/>
                    <a:pt x="275618" y="2167"/>
                    <a:pt x="299306" y="8089"/>
                  </a:cubicBezTo>
                  <a:cubicBezTo>
                    <a:pt x="308738" y="10447"/>
                    <a:pt x="314878" y="19921"/>
                    <a:pt x="323574" y="24269"/>
                  </a:cubicBezTo>
                  <a:cubicBezTo>
                    <a:pt x="331201" y="28082"/>
                    <a:pt x="339753" y="29662"/>
                    <a:pt x="347842" y="32358"/>
                  </a:cubicBezTo>
                  <a:cubicBezTo>
                    <a:pt x="361324" y="45841"/>
                    <a:pt x="382260" y="54718"/>
                    <a:pt x="388289" y="72807"/>
                  </a:cubicBezTo>
                  <a:cubicBezTo>
                    <a:pt x="399996" y="107928"/>
                    <a:pt x="390349" y="91045"/>
                    <a:pt x="420646" y="121344"/>
                  </a:cubicBezTo>
                  <a:cubicBezTo>
                    <a:pt x="423343" y="156399"/>
                    <a:pt x="425118" y="191538"/>
                    <a:pt x="428736" y="226510"/>
                  </a:cubicBezTo>
                  <a:cubicBezTo>
                    <a:pt x="433210" y="269760"/>
                    <a:pt x="436387" y="313308"/>
                    <a:pt x="444914" y="355944"/>
                  </a:cubicBezTo>
                  <a:cubicBezTo>
                    <a:pt x="448171" y="372231"/>
                    <a:pt x="469678" y="404730"/>
                    <a:pt x="485361" y="412572"/>
                  </a:cubicBezTo>
                  <a:cubicBezTo>
                    <a:pt x="508241" y="424012"/>
                    <a:pt x="533897" y="428751"/>
                    <a:pt x="558165" y="436841"/>
                  </a:cubicBezTo>
                  <a:cubicBezTo>
                    <a:pt x="602895" y="451751"/>
                    <a:pt x="573913" y="444930"/>
                    <a:pt x="647148" y="444930"/>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 name="Freeform 61"/>
            <p:cNvSpPr/>
            <p:nvPr/>
          </p:nvSpPr>
          <p:spPr>
            <a:xfrm>
              <a:off x="5791201" y="817898"/>
              <a:ext cx="196906" cy="145614"/>
            </a:xfrm>
            <a:custGeom>
              <a:avLst/>
              <a:gdLst>
                <a:gd name="connsiteX0" fmla="*/ 132042 w 196906"/>
                <a:gd name="connsiteY0" fmla="*/ 80897 h 145614"/>
                <a:gd name="connsiteX1" fmla="*/ 99684 w 196906"/>
                <a:gd name="connsiteY1" fmla="*/ 16179 h 145614"/>
                <a:gd name="connsiteX2" fmla="*/ 51148 w 196906"/>
                <a:gd name="connsiteY2" fmla="*/ 0 h 145614"/>
                <a:gd name="connsiteX3" fmla="*/ 2612 w 196906"/>
                <a:gd name="connsiteY3" fmla="*/ 32359 h 145614"/>
                <a:gd name="connsiteX4" fmla="*/ 26880 w 196906"/>
                <a:gd name="connsiteY4" fmla="*/ 40448 h 145614"/>
                <a:gd name="connsiteX5" fmla="*/ 51148 w 196906"/>
                <a:gd name="connsiteY5" fmla="*/ 56628 h 145614"/>
                <a:gd name="connsiteX6" fmla="*/ 123953 w 196906"/>
                <a:gd name="connsiteY6" fmla="*/ 64717 h 145614"/>
                <a:gd name="connsiteX7" fmla="*/ 132042 w 196906"/>
                <a:gd name="connsiteY7" fmla="*/ 88986 h 145614"/>
                <a:gd name="connsiteX8" fmla="*/ 140131 w 196906"/>
                <a:gd name="connsiteY8" fmla="*/ 137524 h 145614"/>
                <a:gd name="connsiteX9" fmla="*/ 164399 w 196906"/>
                <a:gd name="connsiteY9" fmla="*/ 145614 h 145614"/>
                <a:gd name="connsiteX10" fmla="*/ 188667 w 196906"/>
                <a:gd name="connsiteY10" fmla="*/ 137524 h 145614"/>
                <a:gd name="connsiteX11" fmla="*/ 188667 w 196906"/>
                <a:gd name="connsiteY11" fmla="*/ 80897 h 145614"/>
                <a:gd name="connsiteX12" fmla="*/ 140131 w 196906"/>
                <a:gd name="connsiteY12" fmla="*/ 64717 h 145614"/>
                <a:gd name="connsiteX13" fmla="*/ 132042 w 196906"/>
                <a:gd name="connsiteY13" fmla="*/ 80897 h 1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906" h="145614">
                  <a:moveTo>
                    <a:pt x="132042" y="80897"/>
                  </a:moveTo>
                  <a:cubicBezTo>
                    <a:pt x="125794" y="49656"/>
                    <a:pt x="130277" y="33175"/>
                    <a:pt x="99684" y="16179"/>
                  </a:cubicBezTo>
                  <a:cubicBezTo>
                    <a:pt x="84776" y="7897"/>
                    <a:pt x="51148" y="0"/>
                    <a:pt x="51148" y="0"/>
                  </a:cubicBezTo>
                  <a:cubicBezTo>
                    <a:pt x="47916" y="647"/>
                    <a:pt x="-13216" y="700"/>
                    <a:pt x="2612" y="32359"/>
                  </a:cubicBezTo>
                  <a:cubicBezTo>
                    <a:pt x="6425" y="39986"/>
                    <a:pt x="18791" y="37752"/>
                    <a:pt x="26880" y="40448"/>
                  </a:cubicBezTo>
                  <a:cubicBezTo>
                    <a:pt x="34969" y="45841"/>
                    <a:pt x="41716" y="54270"/>
                    <a:pt x="51148" y="56628"/>
                  </a:cubicBezTo>
                  <a:cubicBezTo>
                    <a:pt x="74837" y="62550"/>
                    <a:pt x="101282" y="55648"/>
                    <a:pt x="123953" y="64717"/>
                  </a:cubicBezTo>
                  <a:cubicBezTo>
                    <a:pt x="131870" y="67884"/>
                    <a:pt x="130192" y="80662"/>
                    <a:pt x="132042" y="88986"/>
                  </a:cubicBezTo>
                  <a:cubicBezTo>
                    <a:pt x="135600" y="104998"/>
                    <a:pt x="131993" y="123282"/>
                    <a:pt x="140131" y="137524"/>
                  </a:cubicBezTo>
                  <a:cubicBezTo>
                    <a:pt x="144361" y="144928"/>
                    <a:pt x="156310" y="142917"/>
                    <a:pt x="164399" y="145614"/>
                  </a:cubicBezTo>
                  <a:cubicBezTo>
                    <a:pt x="172488" y="142917"/>
                    <a:pt x="182638" y="143554"/>
                    <a:pt x="188667" y="137524"/>
                  </a:cubicBezTo>
                  <a:cubicBezTo>
                    <a:pt x="199587" y="126604"/>
                    <a:pt x="199720" y="90371"/>
                    <a:pt x="188667" y="80897"/>
                  </a:cubicBezTo>
                  <a:cubicBezTo>
                    <a:pt x="175719" y="69798"/>
                    <a:pt x="140131" y="64717"/>
                    <a:pt x="140131" y="64717"/>
                  </a:cubicBezTo>
                  <a:lnTo>
                    <a:pt x="132042" y="80897"/>
                  </a:lnTo>
                  <a:close/>
                </a:path>
              </a:pathLst>
            </a:custGeom>
            <a:solidFill>
              <a:schemeClr val="accent3">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Freeform 62"/>
            <p:cNvSpPr/>
            <p:nvPr/>
          </p:nvSpPr>
          <p:spPr>
            <a:xfrm>
              <a:off x="5807051" y="913401"/>
              <a:ext cx="283127" cy="64717"/>
            </a:xfrm>
            <a:custGeom>
              <a:avLst/>
              <a:gdLst>
                <a:gd name="connsiteX0" fmla="*/ 0 w 283127"/>
                <a:gd name="connsiteY0" fmla="*/ 0 h 64717"/>
                <a:gd name="connsiteX1" fmla="*/ 64715 w 283127"/>
                <a:gd name="connsiteY1" fmla="*/ 40448 h 64717"/>
                <a:gd name="connsiteX2" fmla="*/ 97072 w 283127"/>
                <a:gd name="connsiteY2" fmla="*/ 56627 h 64717"/>
                <a:gd name="connsiteX3" fmla="*/ 194144 w 283127"/>
                <a:gd name="connsiteY3" fmla="*/ 64717 h 64717"/>
                <a:gd name="connsiteX4" fmla="*/ 283127 w 283127"/>
                <a:gd name="connsiteY4" fmla="*/ 56627 h 64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127" h="64717">
                  <a:moveTo>
                    <a:pt x="0" y="0"/>
                  </a:moveTo>
                  <a:cubicBezTo>
                    <a:pt x="68208" y="54567"/>
                    <a:pt x="13645" y="18560"/>
                    <a:pt x="64715" y="40448"/>
                  </a:cubicBezTo>
                  <a:cubicBezTo>
                    <a:pt x="75799" y="45198"/>
                    <a:pt x="85220" y="54405"/>
                    <a:pt x="97072" y="56627"/>
                  </a:cubicBezTo>
                  <a:cubicBezTo>
                    <a:pt x="128985" y="62611"/>
                    <a:pt x="161787" y="62020"/>
                    <a:pt x="194144" y="64717"/>
                  </a:cubicBezTo>
                  <a:cubicBezTo>
                    <a:pt x="266886" y="55624"/>
                    <a:pt x="237119" y="56627"/>
                    <a:pt x="283127" y="56627"/>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Freeform 63"/>
            <p:cNvSpPr/>
            <p:nvPr/>
          </p:nvSpPr>
          <p:spPr>
            <a:xfrm>
              <a:off x="5759268" y="894097"/>
              <a:ext cx="336733" cy="63501"/>
            </a:xfrm>
            <a:custGeom>
              <a:avLst/>
              <a:gdLst>
                <a:gd name="connsiteX0" fmla="*/ 0 w 412557"/>
                <a:gd name="connsiteY0" fmla="*/ 0 h 88986"/>
                <a:gd name="connsiteX1" fmla="*/ 40447 w 412557"/>
                <a:gd name="connsiteY1" fmla="*/ 32358 h 88986"/>
                <a:gd name="connsiteX2" fmla="*/ 64715 w 412557"/>
                <a:gd name="connsiteY2" fmla="*/ 40448 h 88986"/>
                <a:gd name="connsiteX3" fmla="*/ 88983 w 412557"/>
                <a:gd name="connsiteY3" fmla="*/ 64717 h 88986"/>
                <a:gd name="connsiteX4" fmla="*/ 121341 w 412557"/>
                <a:gd name="connsiteY4" fmla="*/ 72806 h 88986"/>
                <a:gd name="connsiteX5" fmla="*/ 169877 w 412557"/>
                <a:gd name="connsiteY5" fmla="*/ 88986 h 88986"/>
                <a:gd name="connsiteX6" fmla="*/ 339753 w 412557"/>
                <a:gd name="connsiteY6" fmla="*/ 80896 h 88986"/>
                <a:gd name="connsiteX7" fmla="*/ 388289 w 412557"/>
                <a:gd name="connsiteY7" fmla="*/ 64717 h 88986"/>
                <a:gd name="connsiteX8" fmla="*/ 412557 w 412557"/>
                <a:gd name="connsiteY8" fmla="*/ 40448 h 88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57" h="88986">
                  <a:moveTo>
                    <a:pt x="0" y="0"/>
                  </a:moveTo>
                  <a:cubicBezTo>
                    <a:pt x="13482" y="10786"/>
                    <a:pt x="25806" y="23207"/>
                    <a:pt x="40447" y="32358"/>
                  </a:cubicBezTo>
                  <a:cubicBezTo>
                    <a:pt x="47678" y="36877"/>
                    <a:pt x="57620" y="35718"/>
                    <a:pt x="64715" y="40448"/>
                  </a:cubicBezTo>
                  <a:cubicBezTo>
                    <a:pt x="74234" y="46794"/>
                    <a:pt x="79050" y="59041"/>
                    <a:pt x="88983" y="64717"/>
                  </a:cubicBezTo>
                  <a:cubicBezTo>
                    <a:pt x="98636" y="70233"/>
                    <a:pt x="110692" y="69611"/>
                    <a:pt x="121341" y="72806"/>
                  </a:cubicBezTo>
                  <a:cubicBezTo>
                    <a:pt x="137676" y="77707"/>
                    <a:pt x="169877" y="88986"/>
                    <a:pt x="169877" y="88986"/>
                  </a:cubicBezTo>
                  <a:cubicBezTo>
                    <a:pt x="226502" y="86289"/>
                    <a:pt x="283410" y="87157"/>
                    <a:pt x="339753" y="80896"/>
                  </a:cubicBezTo>
                  <a:cubicBezTo>
                    <a:pt x="356703" y="79013"/>
                    <a:pt x="388289" y="64717"/>
                    <a:pt x="388289" y="64717"/>
                  </a:cubicBezTo>
                  <a:lnTo>
                    <a:pt x="412557" y="40448"/>
                  </a:ln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65" name="Freeform 64"/>
            <p:cNvSpPr/>
            <p:nvPr/>
          </p:nvSpPr>
          <p:spPr>
            <a:xfrm>
              <a:off x="5875868" y="1338597"/>
              <a:ext cx="618067" cy="702896"/>
            </a:xfrm>
            <a:custGeom>
              <a:avLst/>
              <a:gdLst>
                <a:gd name="connsiteX0" fmla="*/ 0 w 618067"/>
                <a:gd name="connsiteY0" fmla="*/ 0 h 702896"/>
                <a:gd name="connsiteX1" fmla="*/ 46567 w 618067"/>
                <a:gd name="connsiteY1" fmla="*/ 21167 h 702896"/>
                <a:gd name="connsiteX2" fmla="*/ 59267 w 618067"/>
                <a:gd name="connsiteY2" fmla="*/ 25400 h 702896"/>
                <a:gd name="connsiteX3" fmla="*/ 173567 w 618067"/>
                <a:gd name="connsiteY3" fmla="*/ 38100 h 702896"/>
                <a:gd name="connsiteX4" fmla="*/ 194734 w 618067"/>
                <a:gd name="connsiteY4" fmla="*/ 42334 h 702896"/>
                <a:gd name="connsiteX5" fmla="*/ 207434 w 618067"/>
                <a:gd name="connsiteY5" fmla="*/ 50800 h 702896"/>
                <a:gd name="connsiteX6" fmla="*/ 228600 w 618067"/>
                <a:gd name="connsiteY6" fmla="*/ 71967 h 702896"/>
                <a:gd name="connsiteX7" fmla="*/ 258234 w 618067"/>
                <a:gd name="connsiteY7" fmla="*/ 105834 h 702896"/>
                <a:gd name="connsiteX8" fmla="*/ 266700 w 618067"/>
                <a:gd name="connsiteY8" fmla="*/ 118534 h 702896"/>
                <a:gd name="connsiteX9" fmla="*/ 292100 w 618067"/>
                <a:gd name="connsiteY9" fmla="*/ 135467 h 702896"/>
                <a:gd name="connsiteX10" fmla="*/ 317500 w 618067"/>
                <a:gd name="connsiteY10" fmla="*/ 156634 h 702896"/>
                <a:gd name="connsiteX11" fmla="*/ 330200 w 618067"/>
                <a:gd name="connsiteY11" fmla="*/ 165100 h 702896"/>
                <a:gd name="connsiteX12" fmla="*/ 436034 w 618067"/>
                <a:gd name="connsiteY12" fmla="*/ 177800 h 702896"/>
                <a:gd name="connsiteX13" fmla="*/ 448734 w 618067"/>
                <a:gd name="connsiteY13" fmla="*/ 190500 h 702896"/>
                <a:gd name="connsiteX14" fmla="*/ 474134 w 618067"/>
                <a:gd name="connsiteY14" fmla="*/ 232834 h 702896"/>
                <a:gd name="connsiteX15" fmla="*/ 478367 w 618067"/>
                <a:gd name="connsiteY15" fmla="*/ 245534 h 702896"/>
                <a:gd name="connsiteX16" fmla="*/ 482600 w 618067"/>
                <a:gd name="connsiteY16" fmla="*/ 279400 h 702896"/>
                <a:gd name="connsiteX17" fmla="*/ 499534 w 618067"/>
                <a:gd name="connsiteY17" fmla="*/ 304800 h 702896"/>
                <a:gd name="connsiteX18" fmla="*/ 503767 w 618067"/>
                <a:gd name="connsiteY18" fmla="*/ 317500 h 702896"/>
                <a:gd name="connsiteX19" fmla="*/ 537634 w 618067"/>
                <a:gd name="connsiteY19" fmla="*/ 330200 h 702896"/>
                <a:gd name="connsiteX20" fmla="*/ 554567 w 618067"/>
                <a:gd name="connsiteY20" fmla="*/ 334434 h 702896"/>
                <a:gd name="connsiteX21" fmla="*/ 596900 w 618067"/>
                <a:gd name="connsiteY21" fmla="*/ 347134 h 702896"/>
                <a:gd name="connsiteX22" fmla="*/ 609600 w 618067"/>
                <a:gd name="connsiteY22" fmla="*/ 359834 h 702896"/>
                <a:gd name="connsiteX23" fmla="*/ 618067 w 618067"/>
                <a:gd name="connsiteY23" fmla="*/ 385234 h 702896"/>
                <a:gd name="connsiteX24" fmla="*/ 613834 w 618067"/>
                <a:gd name="connsiteY24" fmla="*/ 397934 h 702896"/>
                <a:gd name="connsiteX25" fmla="*/ 584200 w 618067"/>
                <a:gd name="connsiteY25" fmla="*/ 414867 h 702896"/>
                <a:gd name="connsiteX26" fmla="*/ 575734 w 618067"/>
                <a:gd name="connsiteY26" fmla="*/ 427567 h 702896"/>
                <a:gd name="connsiteX27" fmla="*/ 563034 w 618067"/>
                <a:gd name="connsiteY27" fmla="*/ 436034 h 702896"/>
                <a:gd name="connsiteX28" fmla="*/ 546100 w 618067"/>
                <a:gd name="connsiteY28" fmla="*/ 457200 h 702896"/>
                <a:gd name="connsiteX29" fmla="*/ 541867 w 618067"/>
                <a:gd name="connsiteY29" fmla="*/ 469900 h 702896"/>
                <a:gd name="connsiteX30" fmla="*/ 524934 w 618067"/>
                <a:gd name="connsiteY30" fmla="*/ 495300 h 702896"/>
                <a:gd name="connsiteX31" fmla="*/ 520700 w 618067"/>
                <a:gd name="connsiteY31" fmla="*/ 508000 h 702896"/>
                <a:gd name="connsiteX32" fmla="*/ 508000 w 618067"/>
                <a:gd name="connsiteY32" fmla="*/ 516467 h 702896"/>
                <a:gd name="connsiteX33" fmla="*/ 503767 w 618067"/>
                <a:gd name="connsiteY33" fmla="*/ 529167 h 702896"/>
                <a:gd name="connsiteX34" fmla="*/ 491067 w 618067"/>
                <a:gd name="connsiteY34" fmla="*/ 533400 h 702896"/>
                <a:gd name="connsiteX35" fmla="*/ 465667 w 618067"/>
                <a:gd name="connsiteY35" fmla="*/ 550334 h 702896"/>
                <a:gd name="connsiteX36" fmla="*/ 452967 w 618067"/>
                <a:gd name="connsiteY36" fmla="*/ 558800 h 702896"/>
                <a:gd name="connsiteX37" fmla="*/ 414867 w 618067"/>
                <a:gd name="connsiteY37" fmla="*/ 592667 h 702896"/>
                <a:gd name="connsiteX38" fmla="*/ 393700 w 618067"/>
                <a:gd name="connsiteY38" fmla="*/ 609600 h 702896"/>
                <a:gd name="connsiteX39" fmla="*/ 385234 w 618067"/>
                <a:gd name="connsiteY39" fmla="*/ 622300 h 702896"/>
                <a:gd name="connsiteX40" fmla="*/ 372534 w 618067"/>
                <a:gd name="connsiteY40" fmla="*/ 635000 h 702896"/>
                <a:gd name="connsiteX41" fmla="*/ 359834 w 618067"/>
                <a:gd name="connsiteY41" fmla="*/ 660400 h 702896"/>
                <a:gd name="connsiteX42" fmla="*/ 334434 w 618067"/>
                <a:gd name="connsiteY42" fmla="*/ 677334 h 702896"/>
                <a:gd name="connsiteX43" fmla="*/ 304800 w 618067"/>
                <a:gd name="connsiteY43" fmla="*/ 694267 h 702896"/>
                <a:gd name="connsiteX44" fmla="*/ 292100 w 618067"/>
                <a:gd name="connsiteY44" fmla="*/ 702734 h 702896"/>
                <a:gd name="connsiteX45" fmla="*/ 279400 w 618067"/>
                <a:gd name="connsiteY45" fmla="*/ 698500 h 702896"/>
                <a:gd name="connsiteX46" fmla="*/ 254000 w 618067"/>
                <a:gd name="connsiteY46" fmla="*/ 656167 h 702896"/>
                <a:gd name="connsiteX47" fmla="*/ 241300 w 618067"/>
                <a:gd name="connsiteY47" fmla="*/ 647700 h 702896"/>
                <a:gd name="connsiteX48" fmla="*/ 228600 w 618067"/>
                <a:gd name="connsiteY48" fmla="*/ 635000 h 702896"/>
                <a:gd name="connsiteX49" fmla="*/ 211667 w 618067"/>
                <a:gd name="connsiteY49" fmla="*/ 609600 h 702896"/>
                <a:gd name="connsiteX50" fmla="*/ 203200 w 618067"/>
                <a:gd name="connsiteY50" fmla="*/ 596900 h 702896"/>
                <a:gd name="connsiteX51" fmla="*/ 177800 w 618067"/>
                <a:gd name="connsiteY51" fmla="*/ 575734 h 702896"/>
                <a:gd name="connsiteX52" fmla="*/ 148167 w 618067"/>
                <a:gd name="connsiteY52" fmla="*/ 541867 h 702896"/>
                <a:gd name="connsiteX53" fmla="*/ 135467 w 618067"/>
                <a:gd name="connsiteY53" fmla="*/ 516467 h 702896"/>
                <a:gd name="connsiteX54" fmla="*/ 131234 w 618067"/>
                <a:gd name="connsiteY54" fmla="*/ 516467 h 70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18067" h="702896">
                  <a:moveTo>
                    <a:pt x="0" y="0"/>
                  </a:moveTo>
                  <a:cubicBezTo>
                    <a:pt x="28818" y="17291"/>
                    <a:pt x="13363" y="10099"/>
                    <a:pt x="46567" y="21167"/>
                  </a:cubicBezTo>
                  <a:lnTo>
                    <a:pt x="59267" y="25400"/>
                  </a:lnTo>
                  <a:cubicBezTo>
                    <a:pt x="100901" y="53157"/>
                    <a:pt x="62010" y="30406"/>
                    <a:pt x="173567" y="38100"/>
                  </a:cubicBezTo>
                  <a:cubicBezTo>
                    <a:pt x="180745" y="38595"/>
                    <a:pt x="187678" y="40923"/>
                    <a:pt x="194734" y="42334"/>
                  </a:cubicBezTo>
                  <a:cubicBezTo>
                    <a:pt x="198967" y="45156"/>
                    <a:pt x="203836" y="47202"/>
                    <a:pt x="207434" y="50800"/>
                  </a:cubicBezTo>
                  <a:cubicBezTo>
                    <a:pt x="235660" y="79026"/>
                    <a:pt x="194729" y="49385"/>
                    <a:pt x="228600" y="71967"/>
                  </a:cubicBezTo>
                  <a:cubicBezTo>
                    <a:pt x="248356" y="101600"/>
                    <a:pt x="237067" y="91722"/>
                    <a:pt x="258234" y="105834"/>
                  </a:cubicBezTo>
                  <a:cubicBezTo>
                    <a:pt x="261056" y="110067"/>
                    <a:pt x="262871" y="115184"/>
                    <a:pt x="266700" y="118534"/>
                  </a:cubicBezTo>
                  <a:cubicBezTo>
                    <a:pt x="274358" y="125235"/>
                    <a:pt x="292100" y="135467"/>
                    <a:pt x="292100" y="135467"/>
                  </a:cubicBezTo>
                  <a:cubicBezTo>
                    <a:pt x="305399" y="155415"/>
                    <a:pt x="294364" y="143414"/>
                    <a:pt x="317500" y="156634"/>
                  </a:cubicBezTo>
                  <a:cubicBezTo>
                    <a:pt x="321917" y="159158"/>
                    <a:pt x="325551" y="163034"/>
                    <a:pt x="330200" y="165100"/>
                  </a:cubicBezTo>
                  <a:cubicBezTo>
                    <a:pt x="366647" y="181298"/>
                    <a:pt x="390078" y="175381"/>
                    <a:pt x="436034" y="177800"/>
                  </a:cubicBezTo>
                  <a:cubicBezTo>
                    <a:pt x="440267" y="182033"/>
                    <a:pt x="445058" y="185774"/>
                    <a:pt x="448734" y="190500"/>
                  </a:cubicBezTo>
                  <a:cubicBezTo>
                    <a:pt x="458309" y="202810"/>
                    <a:pt x="467851" y="218174"/>
                    <a:pt x="474134" y="232834"/>
                  </a:cubicBezTo>
                  <a:cubicBezTo>
                    <a:pt x="475892" y="236936"/>
                    <a:pt x="476956" y="241301"/>
                    <a:pt x="478367" y="245534"/>
                  </a:cubicBezTo>
                  <a:cubicBezTo>
                    <a:pt x="479778" y="256823"/>
                    <a:pt x="478774" y="268686"/>
                    <a:pt x="482600" y="279400"/>
                  </a:cubicBezTo>
                  <a:cubicBezTo>
                    <a:pt x="486023" y="288983"/>
                    <a:pt x="499534" y="304800"/>
                    <a:pt x="499534" y="304800"/>
                  </a:cubicBezTo>
                  <a:cubicBezTo>
                    <a:pt x="500945" y="309033"/>
                    <a:pt x="500979" y="314015"/>
                    <a:pt x="503767" y="317500"/>
                  </a:cubicBezTo>
                  <a:cubicBezTo>
                    <a:pt x="512248" y="328102"/>
                    <a:pt x="525911" y="327595"/>
                    <a:pt x="537634" y="330200"/>
                  </a:cubicBezTo>
                  <a:cubicBezTo>
                    <a:pt x="543314" y="331462"/>
                    <a:pt x="548994" y="332762"/>
                    <a:pt x="554567" y="334434"/>
                  </a:cubicBezTo>
                  <a:cubicBezTo>
                    <a:pt x="606099" y="349894"/>
                    <a:pt x="557871" y="337375"/>
                    <a:pt x="596900" y="347134"/>
                  </a:cubicBezTo>
                  <a:cubicBezTo>
                    <a:pt x="601133" y="351367"/>
                    <a:pt x="606692" y="354601"/>
                    <a:pt x="609600" y="359834"/>
                  </a:cubicBezTo>
                  <a:cubicBezTo>
                    <a:pt x="613934" y="367636"/>
                    <a:pt x="618067" y="385234"/>
                    <a:pt x="618067" y="385234"/>
                  </a:cubicBezTo>
                  <a:cubicBezTo>
                    <a:pt x="616656" y="389467"/>
                    <a:pt x="616691" y="394506"/>
                    <a:pt x="613834" y="397934"/>
                  </a:cubicBezTo>
                  <a:cubicBezTo>
                    <a:pt x="603977" y="409763"/>
                    <a:pt x="596861" y="410647"/>
                    <a:pt x="584200" y="414867"/>
                  </a:cubicBezTo>
                  <a:cubicBezTo>
                    <a:pt x="581378" y="419100"/>
                    <a:pt x="579331" y="423969"/>
                    <a:pt x="575734" y="427567"/>
                  </a:cubicBezTo>
                  <a:cubicBezTo>
                    <a:pt x="572136" y="431165"/>
                    <a:pt x="566212" y="432061"/>
                    <a:pt x="563034" y="436034"/>
                  </a:cubicBezTo>
                  <a:cubicBezTo>
                    <a:pt x="539667" y="465242"/>
                    <a:pt x="582493" y="432940"/>
                    <a:pt x="546100" y="457200"/>
                  </a:cubicBezTo>
                  <a:cubicBezTo>
                    <a:pt x="544689" y="461433"/>
                    <a:pt x="544034" y="465999"/>
                    <a:pt x="541867" y="469900"/>
                  </a:cubicBezTo>
                  <a:cubicBezTo>
                    <a:pt x="536925" y="478795"/>
                    <a:pt x="528152" y="485647"/>
                    <a:pt x="524934" y="495300"/>
                  </a:cubicBezTo>
                  <a:cubicBezTo>
                    <a:pt x="523523" y="499533"/>
                    <a:pt x="523488" y="504515"/>
                    <a:pt x="520700" y="508000"/>
                  </a:cubicBezTo>
                  <a:cubicBezTo>
                    <a:pt x="517522" y="511973"/>
                    <a:pt x="512233" y="513645"/>
                    <a:pt x="508000" y="516467"/>
                  </a:cubicBezTo>
                  <a:cubicBezTo>
                    <a:pt x="506589" y="520700"/>
                    <a:pt x="506922" y="526012"/>
                    <a:pt x="503767" y="529167"/>
                  </a:cubicBezTo>
                  <a:cubicBezTo>
                    <a:pt x="500612" y="532322"/>
                    <a:pt x="494968" y="531233"/>
                    <a:pt x="491067" y="533400"/>
                  </a:cubicBezTo>
                  <a:cubicBezTo>
                    <a:pt x="482172" y="538342"/>
                    <a:pt x="474134" y="544689"/>
                    <a:pt x="465667" y="550334"/>
                  </a:cubicBezTo>
                  <a:cubicBezTo>
                    <a:pt x="461434" y="553156"/>
                    <a:pt x="456565" y="555202"/>
                    <a:pt x="452967" y="558800"/>
                  </a:cubicBezTo>
                  <a:cubicBezTo>
                    <a:pt x="423969" y="587798"/>
                    <a:pt x="437530" y="577558"/>
                    <a:pt x="414867" y="592667"/>
                  </a:cubicBezTo>
                  <a:cubicBezTo>
                    <a:pt x="390600" y="629067"/>
                    <a:pt x="422913" y="586229"/>
                    <a:pt x="393700" y="609600"/>
                  </a:cubicBezTo>
                  <a:cubicBezTo>
                    <a:pt x="389727" y="612778"/>
                    <a:pt x="388491" y="618391"/>
                    <a:pt x="385234" y="622300"/>
                  </a:cubicBezTo>
                  <a:cubicBezTo>
                    <a:pt x="381401" y="626899"/>
                    <a:pt x="376767" y="630767"/>
                    <a:pt x="372534" y="635000"/>
                  </a:cubicBezTo>
                  <a:cubicBezTo>
                    <a:pt x="369514" y="644057"/>
                    <a:pt x="367556" y="653643"/>
                    <a:pt x="359834" y="660400"/>
                  </a:cubicBezTo>
                  <a:cubicBezTo>
                    <a:pt x="352176" y="667101"/>
                    <a:pt x="341629" y="670139"/>
                    <a:pt x="334434" y="677334"/>
                  </a:cubicBezTo>
                  <a:cubicBezTo>
                    <a:pt x="317620" y="694148"/>
                    <a:pt x="327542" y="688582"/>
                    <a:pt x="304800" y="694267"/>
                  </a:cubicBezTo>
                  <a:cubicBezTo>
                    <a:pt x="300567" y="697089"/>
                    <a:pt x="297119" y="701898"/>
                    <a:pt x="292100" y="702734"/>
                  </a:cubicBezTo>
                  <a:cubicBezTo>
                    <a:pt x="287698" y="703468"/>
                    <a:pt x="282555" y="701655"/>
                    <a:pt x="279400" y="698500"/>
                  </a:cubicBezTo>
                  <a:cubicBezTo>
                    <a:pt x="226089" y="645187"/>
                    <a:pt x="287408" y="696256"/>
                    <a:pt x="254000" y="656167"/>
                  </a:cubicBezTo>
                  <a:cubicBezTo>
                    <a:pt x="250743" y="652258"/>
                    <a:pt x="245209" y="650957"/>
                    <a:pt x="241300" y="647700"/>
                  </a:cubicBezTo>
                  <a:cubicBezTo>
                    <a:pt x="236701" y="643867"/>
                    <a:pt x="232276" y="639726"/>
                    <a:pt x="228600" y="635000"/>
                  </a:cubicBezTo>
                  <a:cubicBezTo>
                    <a:pt x="222353" y="626968"/>
                    <a:pt x="217311" y="618067"/>
                    <a:pt x="211667" y="609600"/>
                  </a:cubicBezTo>
                  <a:cubicBezTo>
                    <a:pt x="208845" y="605367"/>
                    <a:pt x="206798" y="600498"/>
                    <a:pt x="203200" y="596900"/>
                  </a:cubicBezTo>
                  <a:cubicBezTo>
                    <a:pt x="186902" y="580602"/>
                    <a:pt x="195481" y="587521"/>
                    <a:pt x="177800" y="575734"/>
                  </a:cubicBezTo>
                  <a:cubicBezTo>
                    <a:pt x="158045" y="546101"/>
                    <a:pt x="169334" y="555979"/>
                    <a:pt x="148167" y="541867"/>
                  </a:cubicBezTo>
                  <a:cubicBezTo>
                    <a:pt x="144724" y="531537"/>
                    <a:pt x="143674" y="524674"/>
                    <a:pt x="135467" y="516467"/>
                  </a:cubicBezTo>
                  <a:cubicBezTo>
                    <a:pt x="134469" y="515469"/>
                    <a:pt x="132645" y="516467"/>
                    <a:pt x="131234" y="516467"/>
                  </a:cubicBezTo>
                </a:path>
              </a:pathLst>
            </a:custGeom>
            <a:ln w="57150" cmpd="sng">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Freeform 65"/>
            <p:cNvSpPr/>
            <p:nvPr/>
          </p:nvSpPr>
          <p:spPr>
            <a:xfrm>
              <a:off x="5867402" y="1038032"/>
              <a:ext cx="55033" cy="23311"/>
            </a:xfrm>
            <a:custGeom>
              <a:avLst/>
              <a:gdLst>
                <a:gd name="connsiteX0" fmla="*/ 0 w 55033"/>
                <a:gd name="connsiteY0" fmla="*/ 0 h 23311"/>
                <a:gd name="connsiteX1" fmla="*/ 55033 w 55033"/>
                <a:gd name="connsiteY1" fmla="*/ 21166 h 23311"/>
              </a:gdLst>
              <a:ahLst/>
              <a:cxnLst>
                <a:cxn ang="0">
                  <a:pos x="connsiteX0" y="connsiteY0"/>
                </a:cxn>
                <a:cxn ang="0">
                  <a:pos x="connsiteX1" y="connsiteY1"/>
                </a:cxn>
              </a:cxnLst>
              <a:rect l="l" t="t" r="r" b="b"/>
              <a:pathLst>
                <a:path w="55033" h="23311">
                  <a:moveTo>
                    <a:pt x="0" y="0"/>
                  </a:moveTo>
                  <a:cubicBezTo>
                    <a:pt x="19960" y="33266"/>
                    <a:pt x="4472" y="21166"/>
                    <a:pt x="55033" y="21166"/>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 name="Freeform 66"/>
            <p:cNvSpPr/>
            <p:nvPr/>
          </p:nvSpPr>
          <p:spPr>
            <a:xfrm flipH="1">
              <a:off x="5668432" y="1002022"/>
              <a:ext cx="55033" cy="23311"/>
            </a:xfrm>
            <a:custGeom>
              <a:avLst/>
              <a:gdLst>
                <a:gd name="connsiteX0" fmla="*/ 0 w 55033"/>
                <a:gd name="connsiteY0" fmla="*/ 0 h 23311"/>
                <a:gd name="connsiteX1" fmla="*/ 55033 w 55033"/>
                <a:gd name="connsiteY1" fmla="*/ 21166 h 23311"/>
              </a:gdLst>
              <a:ahLst/>
              <a:cxnLst>
                <a:cxn ang="0">
                  <a:pos x="connsiteX0" y="connsiteY0"/>
                </a:cxn>
                <a:cxn ang="0">
                  <a:pos x="connsiteX1" y="connsiteY1"/>
                </a:cxn>
              </a:cxnLst>
              <a:rect l="l" t="t" r="r" b="b"/>
              <a:pathLst>
                <a:path w="55033" h="23311">
                  <a:moveTo>
                    <a:pt x="0" y="0"/>
                  </a:moveTo>
                  <a:cubicBezTo>
                    <a:pt x="19960" y="33266"/>
                    <a:pt x="4472" y="21166"/>
                    <a:pt x="55033" y="21166"/>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68" name="TextBox 67"/>
          <p:cNvSpPr txBox="1"/>
          <p:nvPr/>
        </p:nvSpPr>
        <p:spPr>
          <a:xfrm>
            <a:off x="6291104" y="4334569"/>
            <a:ext cx="906809" cy="307777"/>
          </a:xfrm>
          <a:prstGeom prst="rect">
            <a:avLst/>
          </a:prstGeom>
          <a:noFill/>
        </p:spPr>
        <p:txBody>
          <a:bodyPr wrap="square" rtlCol="0">
            <a:spAutoFit/>
          </a:bodyPr>
          <a:lstStyle/>
          <a:p>
            <a:r>
              <a:rPr lang="en-US" sz="1400" dirty="0" smtClean="0">
                <a:solidFill>
                  <a:srgbClr val="003366"/>
                </a:solidFill>
              </a:rPr>
              <a:t>Q-</a:t>
            </a:r>
            <a:r>
              <a:rPr lang="en-US" sz="1400" dirty="0" err="1" smtClean="0">
                <a:solidFill>
                  <a:srgbClr val="003366"/>
                </a:solidFill>
              </a:rPr>
              <a:t>ratore</a:t>
            </a:r>
            <a:endParaRPr lang="en-US" sz="1400" dirty="0">
              <a:solidFill>
                <a:srgbClr val="003366"/>
              </a:solidFill>
            </a:endParaRPr>
          </a:p>
        </p:txBody>
      </p:sp>
      <p:sp>
        <p:nvSpPr>
          <p:cNvPr id="69" name="Footer Placeholder 3"/>
          <p:cNvSpPr>
            <a:spLocks noGrp="1"/>
          </p:cNvSpPr>
          <p:nvPr>
            <p:ph type="ftr" sz="quarter" idx="10"/>
          </p:nvPr>
        </p:nvSpPr>
        <p:spPr>
          <a:xfrm>
            <a:off x="592138" y="6356350"/>
            <a:ext cx="2895600" cy="365125"/>
          </a:xfrm>
        </p:spPr>
        <p:txBody>
          <a:bodyPr/>
          <a:lstStyle/>
          <a:p>
            <a:pPr>
              <a:defRPr/>
            </a:pPr>
            <a:r>
              <a:rPr lang="en-US" dirty="0" smtClean="0"/>
              <a:t>3. How do we get there?</a:t>
            </a:r>
            <a:endParaRPr lang="en-US" dirty="0"/>
          </a:p>
        </p:txBody>
      </p:sp>
    </p:spTree>
    <p:extLst>
      <p:ext uri="{BB962C8B-B14F-4D97-AF65-F5344CB8AC3E}">
        <p14:creationId xmlns:p14="http://schemas.microsoft.com/office/powerpoint/2010/main" val="5410835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Prediction</a:t>
            </a:r>
            <a:endParaRPr lang="en-US" dirty="0"/>
          </a:p>
        </p:txBody>
      </p:sp>
      <p:sp>
        <p:nvSpPr>
          <p:cNvPr id="3" name="Content Placeholder 2"/>
          <p:cNvSpPr>
            <a:spLocks noGrp="1"/>
          </p:cNvSpPr>
          <p:nvPr>
            <p:ph idx="1"/>
          </p:nvPr>
        </p:nvSpPr>
        <p:spPr/>
        <p:txBody>
          <a:bodyPr/>
          <a:lstStyle/>
          <a:p>
            <a:r>
              <a:rPr lang="en-US" dirty="0" smtClean="0"/>
              <a:t>Identification of protein-coding genes, </a:t>
            </a:r>
            <a:r>
              <a:rPr lang="en-US" dirty="0" err="1" smtClean="0"/>
              <a:t>tRNAs</a:t>
            </a:r>
            <a:r>
              <a:rPr lang="en-US" dirty="0" smtClean="0"/>
              <a:t>, </a:t>
            </a:r>
            <a:r>
              <a:rPr lang="en-US" dirty="0" err="1" smtClean="0"/>
              <a:t>rRNAs</a:t>
            </a:r>
            <a:r>
              <a:rPr lang="en-US" dirty="0" smtClean="0"/>
              <a:t>, regulatory motifs, repetitive elements (masked), etc.</a:t>
            </a:r>
          </a:p>
          <a:p>
            <a:r>
              <a:rPr lang="en-US" i="1" dirty="0" smtClean="0"/>
              <a:t>- </a:t>
            </a:r>
            <a:r>
              <a:rPr lang="en-US" i="1" dirty="0" err="1" smtClean="0"/>
              <a:t>Ab</a:t>
            </a:r>
            <a:r>
              <a:rPr lang="en-US" i="1" dirty="0" smtClean="0"/>
              <a:t> initio</a:t>
            </a:r>
            <a:r>
              <a:rPr lang="en-US" dirty="0" smtClean="0"/>
              <a:t> (DNA composition)</a:t>
            </a:r>
            <a:r>
              <a:rPr lang="en-US" dirty="0"/>
              <a:t>: </a:t>
            </a:r>
            <a:r>
              <a:rPr lang="en-US" dirty="0" smtClean="0"/>
              <a:t>Augustus, GENSCAN</a:t>
            </a:r>
            <a:r>
              <a:rPr lang="en-US" dirty="0"/>
              <a:t>, </a:t>
            </a:r>
            <a:r>
              <a:rPr lang="en-US" dirty="0" err="1" smtClean="0"/>
              <a:t>geneid</a:t>
            </a:r>
            <a:r>
              <a:rPr lang="en-US" dirty="0" smtClean="0"/>
              <a:t>, </a:t>
            </a:r>
            <a:r>
              <a:rPr lang="en-US" dirty="0" err="1" smtClean="0"/>
              <a:t>fgenesh</a:t>
            </a:r>
            <a:endParaRPr lang="en-US" i="1" dirty="0"/>
          </a:p>
          <a:p>
            <a:r>
              <a:rPr lang="en-US" dirty="0" smtClean="0"/>
              <a:t>- Homology</a:t>
            </a:r>
            <a:r>
              <a:rPr lang="en-US" dirty="0"/>
              <a:t>-</a:t>
            </a:r>
            <a:r>
              <a:rPr lang="en-US" dirty="0" smtClean="0"/>
              <a:t>based: </a:t>
            </a:r>
            <a:r>
              <a:rPr lang="en-US" dirty="0" err="1"/>
              <a:t>E.g</a:t>
            </a:r>
            <a:r>
              <a:rPr lang="en-US" dirty="0"/>
              <a:t>: SGP2, </a:t>
            </a:r>
            <a:r>
              <a:rPr lang="en-US" dirty="0" err="1"/>
              <a:t>fgenesh</a:t>
            </a:r>
            <a:r>
              <a:rPr lang="en-US" dirty="0"/>
              <a:t>++</a:t>
            </a:r>
          </a:p>
          <a:p>
            <a:endParaRPr lang="en-US" dirty="0" smtClean="0"/>
          </a:p>
          <a:p>
            <a:pPr marL="0" indent="0"/>
            <a:endParaRPr lang="en-US" dirty="0" smtClean="0"/>
          </a:p>
          <a:p>
            <a:endParaRPr lang="en-US" dirty="0" smtClean="0"/>
          </a:p>
        </p:txBody>
      </p:sp>
      <p:sp>
        <p:nvSpPr>
          <p:cNvPr id="5" name="Slide Number Placeholder 4"/>
          <p:cNvSpPr>
            <a:spLocks noGrp="1"/>
          </p:cNvSpPr>
          <p:nvPr>
            <p:ph type="sldNum" sz="quarter" idx="11"/>
          </p:nvPr>
        </p:nvSpPr>
        <p:spPr/>
        <p:txBody>
          <a:bodyPr/>
          <a:lstStyle/>
          <a:p>
            <a:pPr>
              <a:defRPr/>
            </a:pPr>
            <a:fld id="{FE84A2BA-7E53-9E4C-9F94-3E442F04675F}" type="slidenum">
              <a:rPr lang="en-US" smtClean="0"/>
              <a:pPr>
                <a:defRPr/>
              </a:pPr>
              <a:t>22</a:t>
            </a:fld>
            <a:endParaRPr lang="en-US" dirty="0"/>
          </a:p>
        </p:txBody>
      </p:sp>
      <p:pic>
        <p:nvPicPr>
          <p:cNvPr id="6" name="Picture 5" descr="gene-prediction-F2_larg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75193" y="4005252"/>
            <a:ext cx="5166722" cy="1876974"/>
          </a:xfrm>
          <a:prstGeom prst="rect">
            <a:avLst/>
          </a:prstGeom>
        </p:spPr>
      </p:pic>
      <p:sp>
        <p:nvSpPr>
          <p:cNvPr id="7" name="TextBox 6"/>
          <p:cNvSpPr txBox="1"/>
          <p:nvPr/>
        </p:nvSpPr>
        <p:spPr>
          <a:xfrm>
            <a:off x="5208374" y="5804317"/>
            <a:ext cx="3122400" cy="230832"/>
          </a:xfrm>
          <a:prstGeom prst="rect">
            <a:avLst/>
          </a:prstGeom>
          <a:noFill/>
        </p:spPr>
        <p:txBody>
          <a:bodyPr wrap="square" rtlCol="0">
            <a:spAutoFit/>
          </a:bodyPr>
          <a:lstStyle/>
          <a:p>
            <a:pPr algn="r"/>
            <a:r>
              <a:rPr lang="de-DE" sz="900" i="1" dirty="0" err="1">
                <a:solidFill>
                  <a:srgbClr val="003366"/>
                </a:solidFill>
              </a:rPr>
              <a:t>Nucleic</a:t>
            </a:r>
            <a:r>
              <a:rPr lang="de-DE" sz="900" i="1" dirty="0">
                <a:solidFill>
                  <a:srgbClr val="003366"/>
                </a:solidFill>
              </a:rPr>
              <a:t> </a:t>
            </a:r>
            <a:r>
              <a:rPr lang="de-DE" sz="900" i="1" dirty="0" err="1">
                <a:solidFill>
                  <a:srgbClr val="003366"/>
                </a:solidFill>
              </a:rPr>
              <a:t>Acids</a:t>
            </a:r>
            <a:r>
              <a:rPr lang="de-DE" sz="900" i="1" dirty="0">
                <a:solidFill>
                  <a:srgbClr val="003366"/>
                </a:solidFill>
              </a:rPr>
              <a:t> </a:t>
            </a:r>
            <a:r>
              <a:rPr lang="de-DE" sz="900" dirty="0" smtClean="0">
                <a:solidFill>
                  <a:srgbClr val="003366"/>
                </a:solidFill>
              </a:rPr>
              <a:t>2003</a:t>
            </a:r>
            <a:r>
              <a:rPr lang="de-DE" sz="900" i="1" dirty="0" smtClean="0">
                <a:solidFill>
                  <a:srgbClr val="003366"/>
                </a:solidFill>
              </a:rPr>
              <a:t> </a:t>
            </a:r>
            <a:r>
              <a:rPr lang="de-DE" sz="900" dirty="0" smtClean="0">
                <a:solidFill>
                  <a:srgbClr val="003366"/>
                </a:solidFill>
              </a:rPr>
              <a:t>vol</a:t>
            </a:r>
            <a:r>
              <a:rPr lang="de-DE" sz="900" dirty="0">
                <a:solidFill>
                  <a:srgbClr val="003366"/>
                </a:solidFill>
              </a:rPr>
              <a:t>. 31 </a:t>
            </a:r>
            <a:r>
              <a:rPr lang="de-DE" sz="900" dirty="0" err="1">
                <a:solidFill>
                  <a:srgbClr val="003366"/>
                </a:solidFill>
              </a:rPr>
              <a:t>no</a:t>
            </a:r>
            <a:r>
              <a:rPr lang="de-DE" sz="900" dirty="0">
                <a:solidFill>
                  <a:srgbClr val="003366"/>
                </a:solidFill>
              </a:rPr>
              <a:t>. 13 3738-3741</a:t>
            </a:r>
            <a:endParaRPr lang="en-US" sz="900" dirty="0">
              <a:solidFill>
                <a:srgbClr val="003366"/>
              </a:solidFill>
            </a:endParaRPr>
          </a:p>
        </p:txBody>
      </p:sp>
      <p:sp>
        <p:nvSpPr>
          <p:cNvPr id="8" name="Footer Placeholder 3"/>
          <p:cNvSpPr>
            <a:spLocks noGrp="1"/>
          </p:cNvSpPr>
          <p:nvPr>
            <p:ph type="ftr" sz="quarter" idx="10"/>
          </p:nvPr>
        </p:nvSpPr>
        <p:spPr>
          <a:xfrm>
            <a:off x="592138" y="6356350"/>
            <a:ext cx="2895600" cy="365125"/>
          </a:xfrm>
        </p:spPr>
        <p:txBody>
          <a:bodyPr/>
          <a:lstStyle/>
          <a:p>
            <a:pPr>
              <a:defRPr/>
            </a:pPr>
            <a:r>
              <a:rPr lang="en-US" smtClean="0"/>
              <a:t>3. How do we get there?</a:t>
            </a:r>
            <a:endParaRPr lang="en-US" dirty="0"/>
          </a:p>
        </p:txBody>
      </p:sp>
    </p:spTree>
    <p:extLst>
      <p:ext uri="{BB962C8B-B14F-4D97-AF65-F5344CB8AC3E}">
        <p14:creationId xmlns:p14="http://schemas.microsoft.com/office/powerpoint/2010/main" val="40656888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043246" y="4615462"/>
            <a:ext cx="6556511" cy="1321624"/>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 name="Title 1"/>
          <p:cNvSpPr>
            <a:spLocks noGrp="1"/>
          </p:cNvSpPr>
          <p:nvPr>
            <p:ph type="title"/>
          </p:nvPr>
        </p:nvSpPr>
        <p:spPr/>
        <p:txBody>
          <a:bodyPr/>
          <a:lstStyle/>
          <a:p>
            <a:r>
              <a:rPr lang="en-US" dirty="0" smtClean="0"/>
              <a:t>Gene Annotation</a:t>
            </a:r>
            <a:endParaRPr lang="en-US" dirty="0"/>
          </a:p>
        </p:txBody>
      </p:sp>
      <p:sp>
        <p:nvSpPr>
          <p:cNvPr id="3" name="Content Placeholder 2"/>
          <p:cNvSpPr>
            <a:spLocks noGrp="1"/>
          </p:cNvSpPr>
          <p:nvPr>
            <p:ph idx="1"/>
          </p:nvPr>
        </p:nvSpPr>
        <p:spPr>
          <a:xfrm>
            <a:off x="682625" y="1183313"/>
            <a:ext cx="7781925" cy="2871610"/>
          </a:xfrm>
        </p:spPr>
        <p:txBody>
          <a:bodyPr/>
          <a:lstStyle/>
          <a:p>
            <a:r>
              <a:rPr lang="en-US" dirty="0" smtClean="0"/>
              <a:t>Integration of data from prediction tools to generate a consensus set of predictions or gene models.</a:t>
            </a:r>
          </a:p>
          <a:p>
            <a:pPr>
              <a:buFont typeface="Arial"/>
              <a:buChar char="•"/>
            </a:pPr>
            <a:r>
              <a:rPr lang="en-US" sz="2100" dirty="0" smtClean="0"/>
              <a:t>Models may be organized using:</a:t>
            </a:r>
            <a:endParaRPr lang="en-US" sz="2100" dirty="0"/>
          </a:p>
          <a:p>
            <a:pPr lvl="2">
              <a:buFontTx/>
              <a:buChar char="-"/>
            </a:pPr>
            <a:r>
              <a:rPr lang="en-US" sz="2100" dirty="0" smtClean="0"/>
              <a:t>automatic integration of predicted sets; </a:t>
            </a:r>
            <a:r>
              <a:rPr lang="en-US" sz="2100" dirty="0" err="1" smtClean="0"/>
              <a:t>e.g</a:t>
            </a:r>
            <a:r>
              <a:rPr lang="en-US" sz="2100" dirty="0" smtClean="0"/>
              <a:t>: GLEAN</a:t>
            </a:r>
          </a:p>
          <a:p>
            <a:pPr lvl="2">
              <a:buFontTx/>
              <a:buChar char="-"/>
            </a:pPr>
            <a:r>
              <a:rPr lang="en-US" sz="2100" dirty="0" smtClean="0"/>
              <a:t>packaging necessary tools into pipeline; </a:t>
            </a:r>
            <a:r>
              <a:rPr lang="en-US" sz="2100" dirty="0" err="1" smtClean="0"/>
              <a:t>e.g</a:t>
            </a:r>
            <a:r>
              <a:rPr lang="en-US" sz="2100" dirty="0" smtClean="0"/>
              <a:t>: MAKER</a:t>
            </a:r>
          </a:p>
          <a:p>
            <a:pPr>
              <a:buFont typeface="Arial"/>
              <a:buChar char="•"/>
            </a:pPr>
            <a:r>
              <a:rPr lang="en-US" sz="2100" dirty="0" smtClean="0"/>
              <a:t>All available biological evidence (e.g. </a:t>
            </a:r>
            <a:r>
              <a:rPr lang="en-US" sz="2100" dirty="0" err="1" smtClean="0"/>
              <a:t>transcriptomes</a:t>
            </a:r>
            <a:r>
              <a:rPr lang="en-US" sz="2100" dirty="0" smtClean="0"/>
              <a:t>) further informs the annotation process.</a:t>
            </a:r>
          </a:p>
        </p:txBody>
      </p:sp>
      <p:sp>
        <p:nvSpPr>
          <p:cNvPr id="5" name="Slide Number Placeholder 4"/>
          <p:cNvSpPr>
            <a:spLocks noGrp="1"/>
          </p:cNvSpPr>
          <p:nvPr>
            <p:ph type="sldNum" sz="quarter" idx="11"/>
          </p:nvPr>
        </p:nvSpPr>
        <p:spPr/>
        <p:txBody>
          <a:bodyPr/>
          <a:lstStyle/>
          <a:p>
            <a:pPr>
              <a:defRPr/>
            </a:pPr>
            <a:fld id="{FE84A2BA-7E53-9E4C-9F94-3E442F04675F}" type="slidenum">
              <a:rPr lang="en-US" smtClean="0"/>
              <a:pPr>
                <a:defRPr/>
              </a:pPr>
              <a:t>23</a:t>
            </a:fld>
            <a:endParaRPr lang="en-US" dirty="0"/>
          </a:p>
        </p:txBody>
      </p:sp>
      <p:sp>
        <p:nvSpPr>
          <p:cNvPr id="6" name="Footer Placeholder 3"/>
          <p:cNvSpPr>
            <a:spLocks noGrp="1"/>
          </p:cNvSpPr>
          <p:nvPr>
            <p:ph type="ftr" sz="quarter" idx="10"/>
          </p:nvPr>
        </p:nvSpPr>
        <p:spPr>
          <a:xfrm>
            <a:off x="592138" y="6356350"/>
            <a:ext cx="2895600" cy="365125"/>
          </a:xfrm>
        </p:spPr>
        <p:txBody>
          <a:bodyPr/>
          <a:lstStyle/>
          <a:p>
            <a:pPr>
              <a:defRPr/>
            </a:pPr>
            <a:r>
              <a:rPr lang="en-US" smtClean="0"/>
              <a:t>3. How do we get there?</a:t>
            </a:r>
            <a:endParaRPr lang="en-US" dirty="0"/>
          </a:p>
        </p:txBody>
      </p:sp>
      <p:grpSp>
        <p:nvGrpSpPr>
          <p:cNvPr id="9" name="Group 8"/>
          <p:cNvGrpSpPr/>
          <p:nvPr/>
        </p:nvGrpSpPr>
        <p:grpSpPr>
          <a:xfrm>
            <a:off x="6892792" y="4679156"/>
            <a:ext cx="706965" cy="1146561"/>
            <a:chOff x="5486400" y="762000"/>
            <a:chExt cx="1143000" cy="1723158"/>
          </a:xfrm>
        </p:grpSpPr>
        <p:pic>
          <p:nvPicPr>
            <p:cNvPr id="10" name="Picture 9" descr="superdot.png"/>
            <p:cNvPicPr>
              <a:picLocks noChangeAspect="1"/>
            </p:cNvPicPr>
            <p:nvPr/>
          </p:nvPicPr>
          <p:blipFill>
            <a:blip r:embed="rId2" cstate="print"/>
            <a:stretch>
              <a:fillRect/>
            </a:stretch>
          </p:blipFill>
          <p:spPr>
            <a:xfrm flipH="1">
              <a:off x="5486400" y="762000"/>
              <a:ext cx="1143000" cy="1723158"/>
            </a:xfrm>
            <a:prstGeom prst="rect">
              <a:avLst/>
            </a:prstGeom>
          </p:spPr>
        </p:pic>
        <p:sp>
          <p:nvSpPr>
            <p:cNvPr id="11" name="Freeform 10"/>
            <p:cNvSpPr/>
            <p:nvPr/>
          </p:nvSpPr>
          <p:spPr>
            <a:xfrm>
              <a:off x="5829301" y="851765"/>
              <a:ext cx="605367" cy="427566"/>
            </a:xfrm>
            <a:custGeom>
              <a:avLst/>
              <a:gdLst>
                <a:gd name="connsiteX0" fmla="*/ 0 w 605367"/>
                <a:gd name="connsiteY0" fmla="*/ 59266 h 427566"/>
                <a:gd name="connsiteX1" fmla="*/ 50800 w 605367"/>
                <a:gd name="connsiteY1" fmla="*/ 55033 h 427566"/>
                <a:gd name="connsiteX2" fmla="*/ 76200 w 605367"/>
                <a:gd name="connsiteY2" fmla="*/ 38100 h 427566"/>
                <a:gd name="connsiteX3" fmla="*/ 105833 w 605367"/>
                <a:gd name="connsiteY3" fmla="*/ 29633 h 427566"/>
                <a:gd name="connsiteX4" fmla="*/ 118533 w 605367"/>
                <a:gd name="connsiteY4" fmla="*/ 16933 h 427566"/>
                <a:gd name="connsiteX5" fmla="*/ 143933 w 605367"/>
                <a:gd name="connsiteY5" fmla="*/ 0 h 427566"/>
                <a:gd name="connsiteX6" fmla="*/ 190500 w 605367"/>
                <a:gd name="connsiteY6" fmla="*/ 4233 h 427566"/>
                <a:gd name="connsiteX7" fmla="*/ 211667 w 605367"/>
                <a:gd name="connsiteY7" fmla="*/ 12700 h 427566"/>
                <a:gd name="connsiteX8" fmla="*/ 254000 w 605367"/>
                <a:gd name="connsiteY8" fmla="*/ 21166 h 427566"/>
                <a:gd name="connsiteX9" fmla="*/ 270933 w 605367"/>
                <a:gd name="connsiteY9" fmla="*/ 29633 h 427566"/>
                <a:gd name="connsiteX10" fmla="*/ 283633 w 605367"/>
                <a:gd name="connsiteY10" fmla="*/ 33866 h 427566"/>
                <a:gd name="connsiteX11" fmla="*/ 304800 w 605367"/>
                <a:gd name="connsiteY11" fmla="*/ 59266 h 427566"/>
                <a:gd name="connsiteX12" fmla="*/ 330200 w 605367"/>
                <a:gd name="connsiteY12" fmla="*/ 80433 h 427566"/>
                <a:gd name="connsiteX13" fmla="*/ 338667 w 605367"/>
                <a:gd name="connsiteY13" fmla="*/ 105833 h 427566"/>
                <a:gd name="connsiteX14" fmla="*/ 347133 w 605367"/>
                <a:gd name="connsiteY14" fmla="*/ 139700 h 427566"/>
                <a:gd name="connsiteX15" fmla="*/ 359833 w 605367"/>
                <a:gd name="connsiteY15" fmla="*/ 177800 h 427566"/>
                <a:gd name="connsiteX16" fmla="*/ 372533 w 605367"/>
                <a:gd name="connsiteY16" fmla="*/ 249766 h 427566"/>
                <a:gd name="connsiteX17" fmla="*/ 381000 w 605367"/>
                <a:gd name="connsiteY17" fmla="*/ 262466 h 427566"/>
                <a:gd name="connsiteX18" fmla="*/ 389467 w 605367"/>
                <a:gd name="connsiteY18" fmla="*/ 287866 h 427566"/>
                <a:gd name="connsiteX19" fmla="*/ 393700 w 605367"/>
                <a:gd name="connsiteY19" fmla="*/ 300566 h 427566"/>
                <a:gd name="connsiteX20" fmla="*/ 397933 w 605367"/>
                <a:gd name="connsiteY20" fmla="*/ 317500 h 427566"/>
                <a:gd name="connsiteX21" fmla="*/ 406400 w 605367"/>
                <a:gd name="connsiteY21" fmla="*/ 334433 h 427566"/>
                <a:gd name="connsiteX22" fmla="*/ 410633 w 605367"/>
                <a:gd name="connsiteY22" fmla="*/ 347133 h 427566"/>
                <a:gd name="connsiteX23" fmla="*/ 427567 w 605367"/>
                <a:gd name="connsiteY23" fmla="*/ 376766 h 427566"/>
                <a:gd name="connsiteX24" fmla="*/ 457200 w 605367"/>
                <a:gd name="connsiteY24" fmla="*/ 406400 h 427566"/>
                <a:gd name="connsiteX25" fmla="*/ 469900 w 605367"/>
                <a:gd name="connsiteY25" fmla="*/ 414866 h 427566"/>
                <a:gd name="connsiteX26" fmla="*/ 482600 w 605367"/>
                <a:gd name="connsiteY26" fmla="*/ 419100 h 427566"/>
                <a:gd name="connsiteX27" fmla="*/ 503767 w 605367"/>
                <a:gd name="connsiteY27" fmla="*/ 423333 h 427566"/>
                <a:gd name="connsiteX28" fmla="*/ 520700 w 605367"/>
                <a:gd name="connsiteY28" fmla="*/ 427566 h 427566"/>
                <a:gd name="connsiteX29" fmla="*/ 605367 w 605367"/>
                <a:gd name="connsiteY29" fmla="*/ 423333 h 42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5367" h="427566">
                  <a:moveTo>
                    <a:pt x="0" y="59266"/>
                  </a:moveTo>
                  <a:cubicBezTo>
                    <a:pt x="16933" y="57855"/>
                    <a:pt x="34428" y="59581"/>
                    <a:pt x="50800" y="55033"/>
                  </a:cubicBezTo>
                  <a:cubicBezTo>
                    <a:pt x="60604" y="52310"/>
                    <a:pt x="66328" y="40568"/>
                    <a:pt x="76200" y="38100"/>
                  </a:cubicBezTo>
                  <a:cubicBezTo>
                    <a:pt x="97462" y="32784"/>
                    <a:pt x="87613" y="35706"/>
                    <a:pt x="105833" y="29633"/>
                  </a:cubicBezTo>
                  <a:cubicBezTo>
                    <a:pt x="110066" y="25400"/>
                    <a:pt x="113807" y="20609"/>
                    <a:pt x="118533" y="16933"/>
                  </a:cubicBezTo>
                  <a:cubicBezTo>
                    <a:pt x="126565" y="10686"/>
                    <a:pt x="143933" y="0"/>
                    <a:pt x="143933" y="0"/>
                  </a:cubicBezTo>
                  <a:cubicBezTo>
                    <a:pt x="159455" y="1411"/>
                    <a:pt x="175181" y="1361"/>
                    <a:pt x="190500" y="4233"/>
                  </a:cubicBezTo>
                  <a:cubicBezTo>
                    <a:pt x="197969" y="5633"/>
                    <a:pt x="204458" y="10297"/>
                    <a:pt x="211667" y="12700"/>
                  </a:cubicBezTo>
                  <a:cubicBezTo>
                    <a:pt x="224296" y="16910"/>
                    <a:pt x="241496" y="19082"/>
                    <a:pt x="254000" y="21166"/>
                  </a:cubicBezTo>
                  <a:cubicBezTo>
                    <a:pt x="259644" y="23988"/>
                    <a:pt x="265133" y="27147"/>
                    <a:pt x="270933" y="29633"/>
                  </a:cubicBezTo>
                  <a:cubicBezTo>
                    <a:pt x="275034" y="31391"/>
                    <a:pt x="279920" y="31391"/>
                    <a:pt x="283633" y="33866"/>
                  </a:cubicBezTo>
                  <a:cubicBezTo>
                    <a:pt x="297545" y="43141"/>
                    <a:pt x="295039" y="47553"/>
                    <a:pt x="304800" y="59266"/>
                  </a:cubicBezTo>
                  <a:cubicBezTo>
                    <a:pt x="314986" y="71489"/>
                    <a:pt x="317713" y="72108"/>
                    <a:pt x="330200" y="80433"/>
                  </a:cubicBezTo>
                  <a:cubicBezTo>
                    <a:pt x="333022" y="88900"/>
                    <a:pt x="336503" y="97175"/>
                    <a:pt x="338667" y="105833"/>
                  </a:cubicBezTo>
                  <a:cubicBezTo>
                    <a:pt x="341489" y="117122"/>
                    <a:pt x="343453" y="128661"/>
                    <a:pt x="347133" y="139700"/>
                  </a:cubicBezTo>
                  <a:lnTo>
                    <a:pt x="359833" y="177800"/>
                  </a:lnTo>
                  <a:cubicBezTo>
                    <a:pt x="363045" y="216342"/>
                    <a:pt x="358496" y="221691"/>
                    <a:pt x="372533" y="249766"/>
                  </a:cubicBezTo>
                  <a:cubicBezTo>
                    <a:pt x="374808" y="254317"/>
                    <a:pt x="378178" y="258233"/>
                    <a:pt x="381000" y="262466"/>
                  </a:cubicBezTo>
                  <a:lnTo>
                    <a:pt x="389467" y="287866"/>
                  </a:lnTo>
                  <a:cubicBezTo>
                    <a:pt x="390878" y="292099"/>
                    <a:pt x="392618" y="296237"/>
                    <a:pt x="393700" y="300566"/>
                  </a:cubicBezTo>
                  <a:cubicBezTo>
                    <a:pt x="395111" y="306211"/>
                    <a:pt x="395890" y="312052"/>
                    <a:pt x="397933" y="317500"/>
                  </a:cubicBezTo>
                  <a:cubicBezTo>
                    <a:pt x="400149" y="323409"/>
                    <a:pt x="403914" y="328633"/>
                    <a:pt x="406400" y="334433"/>
                  </a:cubicBezTo>
                  <a:cubicBezTo>
                    <a:pt x="408158" y="338534"/>
                    <a:pt x="408875" y="343032"/>
                    <a:pt x="410633" y="347133"/>
                  </a:cubicBezTo>
                  <a:cubicBezTo>
                    <a:pt x="417077" y="362170"/>
                    <a:pt x="419065" y="364013"/>
                    <a:pt x="427567" y="376766"/>
                  </a:cubicBezTo>
                  <a:cubicBezTo>
                    <a:pt x="435017" y="399119"/>
                    <a:pt x="428088" y="386992"/>
                    <a:pt x="457200" y="406400"/>
                  </a:cubicBezTo>
                  <a:cubicBezTo>
                    <a:pt x="461433" y="409222"/>
                    <a:pt x="465073" y="413257"/>
                    <a:pt x="469900" y="414866"/>
                  </a:cubicBezTo>
                  <a:cubicBezTo>
                    <a:pt x="474133" y="416277"/>
                    <a:pt x="478271" y="418018"/>
                    <a:pt x="482600" y="419100"/>
                  </a:cubicBezTo>
                  <a:cubicBezTo>
                    <a:pt x="489581" y="420845"/>
                    <a:pt x="496743" y="421772"/>
                    <a:pt x="503767" y="423333"/>
                  </a:cubicBezTo>
                  <a:cubicBezTo>
                    <a:pt x="509447" y="424595"/>
                    <a:pt x="515056" y="426155"/>
                    <a:pt x="520700" y="427566"/>
                  </a:cubicBezTo>
                  <a:lnTo>
                    <a:pt x="605367" y="423333"/>
                  </a:lnTo>
                </a:path>
              </a:pathLst>
            </a:custGeom>
            <a:ln>
              <a:solidFill>
                <a:srgbClr val="6165E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5734247" y="872953"/>
              <a:ext cx="372110" cy="129434"/>
            </a:xfrm>
            <a:custGeom>
              <a:avLst/>
              <a:gdLst>
                <a:gd name="connsiteX0" fmla="*/ 0 w 372110"/>
                <a:gd name="connsiteY0" fmla="*/ 0 h 129434"/>
                <a:gd name="connsiteX1" fmla="*/ 32357 w 372110"/>
                <a:gd name="connsiteY1" fmla="*/ 64717 h 129434"/>
                <a:gd name="connsiteX2" fmla="*/ 80893 w 372110"/>
                <a:gd name="connsiteY2" fmla="*/ 80896 h 129434"/>
                <a:gd name="connsiteX3" fmla="*/ 105161 w 372110"/>
                <a:gd name="connsiteY3" fmla="*/ 88986 h 129434"/>
                <a:gd name="connsiteX4" fmla="*/ 129430 w 372110"/>
                <a:gd name="connsiteY4" fmla="*/ 105165 h 129434"/>
                <a:gd name="connsiteX5" fmla="*/ 258859 w 372110"/>
                <a:gd name="connsiteY5" fmla="*/ 129434 h 129434"/>
                <a:gd name="connsiteX6" fmla="*/ 339753 w 372110"/>
                <a:gd name="connsiteY6" fmla="*/ 121344 h 129434"/>
                <a:gd name="connsiteX7" fmla="*/ 372110 w 372110"/>
                <a:gd name="connsiteY7" fmla="*/ 113255 h 12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2110" h="129434">
                  <a:moveTo>
                    <a:pt x="0" y="0"/>
                  </a:moveTo>
                  <a:cubicBezTo>
                    <a:pt x="2898" y="7244"/>
                    <a:pt x="19434" y="56640"/>
                    <a:pt x="32357" y="64717"/>
                  </a:cubicBezTo>
                  <a:cubicBezTo>
                    <a:pt x="46818" y="73756"/>
                    <a:pt x="64714" y="75503"/>
                    <a:pt x="80893" y="80896"/>
                  </a:cubicBezTo>
                  <a:cubicBezTo>
                    <a:pt x="88982" y="83593"/>
                    <a:pt x="98066" y="84256"/>
                    <a:pt x="105161" y="88986"/>
                  </a:cubicBezTo>
                  <a:cubicBezTo>
                    <a:pt x="113251" y="94379"/>
                    <a:pt x="120545" y="101216"/>
                    <a:pt x="129430" y="105165"/>
                  </a:cubicBezTo>
                  <a:cubicBezTo>
                    <a:pt x="179725" y="127518"/>
                    <a:pt x="199053" y="123453"/>
                    <a:pt x="258859" y="129434"/>
                  </a:cubicBezTo>
                  <a:cubicBezTo>
                    <a:pt x="285824" y="126737"/>
                    <a:pt x="312926" y="125176"/>
                    <a:pt x="339753" y="121344"/>
                  </a:cubicBezTo>
                  <a:cubicBezTo>
                    <a:pt x="350759" y="119772"/>
                    <a:pt x="372110" y="113255"/>
                    <a:pt x="372110" y="113255"/>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5871766" y="816325"/>
              <a:ext cx="574344" cy="486688"/>
            </a:xfrm>
            <a:custGeom>
              <a:avLst/>
              <a:gdLst>
                <a:gd name="connsiteX0" fmla="*/ 0 w 574344"/>
                <a:gd name="connsiteY0" fmla="*/ 72807 h 486688"/>
                <a:gd name="connsiteX1" fmla="*/ 32357 w 574344"/>
                <a:gd name="connsiteY1" fmla="*/ 32359 h 486688"/>
                <a:gd name="connsiteX2" fmla="*/ 48536 w 574344"/>
                <a:gd name="connsiteY2" fmla="*/ 16179 h 486688"/>
                <a:gd name="connsiteX3" fmla="*/ 97072 w 574344"/>
                <a:gd name="connsiteY3" fmla="*/ 0 h 486688"/>
                <a:gd name="connsiteX4" fmla="*/ 218412 w 574344"/>
                <a:gd name="connsiteY4" fmla="*/ 8090 h 486688"/>
                <a:gd name="connsiteX5" fmla="*/ 234591 w 574344"/>
                <a:gd name="connsiteY5" fmla="*/ 32359 h 486688"/>
                <a:gd name="connsiteX6" fmla="*/ 250770 w 574344"/>
                <a:gd name="connsiteY6" fmla="*/ 80897 h 486688"/>
                <a:gd name="connsiteX7" fmla="*/ 266948 w 574344"/>
                <a:gd name="connsiteY7" fmla="*/ 137524 h 486688"/>
                <a:gd name="connsiteX8" fmla="*/ 275038 w 574344"/>
                <a:gd name="connsiteY8" fmla="*/ 380214 h 486688"/>
                <a:gd name="connsiteX9" fmla="*/ 291217 w 574344"/>
                <a:gd name="connsiteY9" fmla="*/ 404482 h 486688"/>
                <a:gd name="connsiteX10" fmla="*/ 315485 w 574344"/>
                <a:gd name="connsiteY10" fmla="*/ 436841 h 486688"/>
                <a:gd name="connsiteX11" fmla="*/ 355931 w 574344"/>
                <a:gd name="connsiteY11" fmla="*/ 461110 h 486688"/>
                <a:gd name="connsiteX12" fmla="*/ 574344 w 574344"/>
                <a:gd name="connsiteY12" fmla="*/ 485379 h 48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4344" h="486688">
                  <a:moveTo>
                    <a:pt x="0" y="72807"/>
                  </a:moveTo>
                  <a:cubicBezTo>
                    <a:pt x="10786" y="59324"/>
                    <a:pt x="21121" y="45469"/>
                    <a:pt x="32357" y="32359"/>
                  </a:cubicBezTo>
                  <a:cubicBezTo>
                    <a:pt x="37321" y="26568"/>
                    <a:pt x="41714" y="19590"/>
                    <a:pt x="48536" y="16179"/>
                  </a:cubicBezTo>
                  <a:cubicBezTo>
                    <a:pt x="63789" y="8552"/>
                    <a:pt x="97072" y="0"/>
                    <a:pt x="97072" y="0"/>
                  </a:cubicBezTo>
                  <a:cubicBezTo>
                    <a:pt x="137519" y="2697"/>
                    <a:pt x="178953" y="-1195"/>
                    <a:pt x="218412" y="8090"/>
                  </a:cubicBezTo>
                  <a:cubicBezTo>
                    <a:pt x="227876" y="10317"/>
                    <a:pt x="230642" y="23474"/>
                    <a:pt x="234591" y="32359"/>
                  </a:cubicBezTo>
                  <a:cubicBezTo>
                    <a:pt x="241517" y="47944"/>
                    <a:pt x="245377" y="64718"/>
                    <a:pt x="250770" y="80897"/>
                  </a:cubicBezTo>
                  <a:cubicBezTo>
                    <a:pt x="262374" y="115711"/>
                    <a:pt x="256792" y="96895"/>
                    <a:pt x="266948" y="137524"/>
                  </a:cubicBezTo>
                  <a:cubicBezTo>
                    <a:pt x="269645" y="218421"/>
                    <a:pt x="267710" y="299605"/>
                    <a:pt x="275038" y="380214"/>
                  </a:cubicBezTo>
                  <a:cubicBezTo>
                    <a:pt x="275918" y="389896"/>
                    <a:pt x="285566" y="396571"/>
                    <a:pt x="291217" y="404482"/>
                  </a:cubicBezTo>
                  <a:cubicBezTo>
                    <a:pt x="299054" y="415453"/>
                    <a:pt x="305339" y="427962"/>
                    <a:pt x="315485" y="436841"/>
                  </a:cubicBezTo>
                  <a:cubicBezTo>
                    <a:pt x="327317" y="447195"/>
                    <a:pt x="341105" y="455877"/>
                    <a:pt x="355931" y="461110"/>
                  </a:cubicBezTo>
                  <a:cubicBezTo>
                    <a:pt x="452485" y="495189"/>
                    <a:pt x="467864" y="485379"/>
                    <a:pt x="574344" y="485379"/>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5944570" y="832504"/>
              <a:ext cx="501540" cy="412572"/>
            </a:xfrm>
            <a:custGeom>
              <a:avLst/>
              <a:gdLst>
                <a:gd name="connsiteX0" fmla="*/ 0 w 501540"/>
                <a:gd name="connsiteY0" fmla="*/ 145614 h 412572"/>
                <a:gd name="connsiteX1" fmla="*/ 8089 w 501540"/>
                <a:gd name="connsiteY1" fmla="*/ 105166 h 412572"/>
                <a:gd name="connsiteX2" fmla="*/ 32357 w 501540"/>
                <a:gd name="connsiteY2" fmla="*/ 16180 h 412572"/>
                <a:gd name="connsiteX3" fmla="*/ 48536 w 501540"/>
                <a:gd name="connsiteY3" fmla="*/ 0 h 412572"/>
                <a:gd name="connsiteX4" fmla="*/ 177966 w 501540"/>
                <a:gd name="connsiteY4" fmla="*/ 8090 h 412572"/>
                <a:gd name="connsiteX5" fmla="*/ 186055 w 501540"/>
                <a:gd name="connsiteY5" fmla="*/ 32359 h 412572"/>
                <a:gd name="connsiteX6" fmla="*/ 194144 w 501540"/>
                <a:gd name="connsiteY6" fmla="*/ 177973 h 412572"/>
                <a:gd name="connsiteX7" fmla="*/ 210323 w 501540"/>
                <a:gd name="connsiteY7" fmla="*/ 275048 h 412572"/>
                <a:gd name="connsiteX8" fmla="*/ 242681 w 501540"/>
                <a:gd name="connsiteY8" fmla="*/ 339766 h 412572"/>
                <a:gd name="connsiteX9" fmla="*/ 266949 w 501540"/>
                <a:gd name="connsiteY9" fmla="*/ 355945 h 412572"/>
                <a:gd name="connsiteX10" fmla="*/ 315485 w 501540"/>
                <a:gd name="connsiteY10" fmla="*/ 404483 h 412572"/>
                <a:gd name="connsiteX11" fmla="*/ 364021 w 501540"/>
                <a:gd name="connsiteY11" fmla="*/ 412572 h 412572"/>
                <a:gd name="connsiteX12" fmla="*/ 461093 w 501540"/>
                <a:gd name="connsiteY12" fmla="*/ 404483 h 412572"/>
                <a:gd name="connsiteX13" fmla="*/ 501540 w 501540"/>
                <a:gd name="connsiteY13" fmla="*/ 396393 h 41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540" h="412572">
                  <a:moveTo>
                    <a:pt x="0" y="145614"/>
                  </a:moveTo>
                  <a:cubicBezTo>
                    <a:pt x="2696" y="132131"/>
                    <a:pt x="5829" y="118729"/>
                    <a:pt x="8089" y="105166"/>
                  </a:cubicBezTo>
                  <a:cubicBezTo>
                    <a:pt x="15720" y="59381"/>
                    <a:pt x="9021" y="51186"/>
                    <a:pt x="32357" y="16180"/>
                  </a:cubicBezTo>
                  <a:cubicBezTo>
                    <a:pt x="36588" y="9834"/>
                    <a:pt x="43143" y="5393"/>
                    <a:pt x="48536" y="0"/>
                  </a:cubicBezTo>
                  <a:cubicBezTo>
                    <a:pt x="91679" y="2697"/>
                    <a:pt x="135888" y="-1811"/>
                    <a:pt x="177966" y="8090"/>
                  </a:cubicBezTo>
                  <a:cubicBezTo>
                    <a:pt x="186266" y="10043"/>
                    <a:pt x="185247" y="23870"/>
                    <a:pt x="186055" y="32359"/>
                  </a:cubicBezTo>
                  <a:cubicBezTo>
                    <a:pt x="190664" y="80753"/>
                    <a:pt x="190553" y="129493"/>
                    <a:pt x="194144" y="177973"/>
                  </a:cubicBezTo>
                  <a:cubicBezTo>
                    <a:pt x="201374" y="275577"/>
                    <a:pt x="195142" y="221914"/>
                    <a:pt x="210323" y="275048"/>
                  </a:cubicBezTo>
                  <a:cubicBezTo>
                    <a:pt x="220552" y="310851"/>
                    <a:pt x="213114" y="310198"/>
                    <a:pt x="242681" y="339766"/>
                  </a:cubicBezTo>
                  <a:cubicBezTo>
                    <a:pt x="249556" y="346641"/>
                    <a:pt x="259683" y="349486"/>
                    <a:pt x="266949" y="355945"/>
                  </a:cubicBezTo>
                  <a:cubicBezTo>
                    <a:pt x="284050" y="371146"/>
                    <a:pt x="292916" y="400722"/>
                    <a:pt x="315485" y="404483"/>
                  </a:cubicBezTo>
                  <a:lnTo>
                    <a:pt x="364021" y="412572"/>
                  </a:lnTo>
                  <a:cubicBezTo>
                    <a:pt x="396378" y="409876"/>
                    <a:pt x="428874" y="408510"/>
                    <a:pt x="461093" y="404483"/>
                  </a:cubicBezTo>
                  <a:cubicBezTo>
                    <a:pt x="531044" y="395739"/>
                    <a:pt x="473848" y="396393"/>
                    <a:pt x="501540" y="396393"/>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a:off x="5807051" y="824415"/>
              <a:ext cx="647148" cy="446487"/>
            </a:xfrm>
            <a:custGeom>
              <a:avLst/>
              <a:gdLst>
                <a:gd name="connsiteX0" fmla="*/ 0 w 647148"/>
                <a:gd name="connsiteY0" fmla="*/ 88986 h 446487"/>
                <a:gd name="connsiteX1" fmla="*/ 97072 w 647148"/>
                <a:gd name="connsiteY1" fmla="*/ 80896 h 446487"/>
                <a:gd name="connsiteX2" fmla="*/ 145608 w 647148"/>
                <a:gd name="connsiteY2" fmla="*/ 48538 h 446487"/>
                <a:gd name="connsiteX3" fmla="*/ 161787 w 647148"/>
                <a:gd name="connsiteY3" fmla="*/ 24269 h 446487"/>
                <a:gd name="connsiteX4" fmla="*/ 226502 w 647148"/>
                <a:gd name="connsiteY4" fmla="*/ 0 h 446487"/>
                <a:gd name="connsiteX5" fmla="*/ 299306 w 647148"/>
                <a:gd name="connsiteY5" fmla="*/ 8089 h 446487"/>
                <a:gd name="connsiteX6" fmla="*/ 323574 w 647148"/>
                <a:gd name="connsiteY6" fmla="*/ 24269 h 446487"/>
                <a:gd name="connsiteX7" fmla="*/ 347842 w 647148"/>
                <a:gd name="connsiteY7" fmla="*/ 32358 h 446487"/>
                <a:gd name="connsiteX8" fmla="*/ 388289 w 647148"/>
                <a:gd name="connsiteY8" fmla="*/ 72807 h 446487"/>
                <a:gd name="connsiteX9" fmla="*/ 420646 w 647148"/>
                <a:gd name="connsiteY9" fmla="*/ 121344 h 446487"/>
                <a:gd name="connsiteX10" fmla="*/ 428736 w 647148"/>
                <a:gd name="connsiteY10" fmla="*/ 226510 h 446487"/>
                <a:gd name="connsiteX11" fmla="*/ 444914 w 647148"/>
                <a:gd name="connsiteY11" fmla="*/ 355944 h 446487"/>
                <a:gd name="connsiteX12" fmla="*/ 485361 w 647148"/>
                <a:gd name="connsiteY12" fmla="*/ 412572 h 446487"/>
                <a:gd name="connsiteX13" fmla="*/ 558165 w 647148"/>
                <a:gd name="connsiteY13" fmla="*/ 436841 h 446487"/>
                <a:gd name="connsiteX14" fmla="*/ 647148 w 647148"/>
                <a:gd name="connsiteY14" fmla="*/ 444930 h 44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148" h="446487">
                  <a:moveTo>
                    <a:pt x="0" y="88986"/>
                  </a:moveTo>
                  <a:cubicBezTo>
                    <a:pt x="32357" y="86289"/>
                    <a:pt x="65787" y="89587"/>
                    <a:pt x="97072" y="80896"/>
                  </a:cubicBezTo>
                  <a:cubicBezTo>
                    <a:pt x="115807" y="75692"/>
                    <a:pt x="145608" y="48538"/>
                    <a:pt x="145608" y="48538"/>
                  </a:cubicBezTo>
                  <a:cubicBezTo>
                    <a:pt x="151001" y="40448"/>
                    <a:pt x="154912" y="31144"/>
                    <a:pt x="161787" y="24269"/>
                  </a:cubicBezTo>
                  <a:cubicBezTo>
                    <a:pt x="182618" y="3437"/>
                    <a:pt x="197560" y="5788"/>
                    <a:pt x="226502" y="0"/>
                  </a:cubicBezTo>
                  <a:cubicBezTo>
                    <a:pt x="250770" y="2696"/>
                    <a:pt x="275618" y="2167"/>
                    <a:pt x="299306" y="8089"/>
                  </a:cubicBezTo>
                  <a:cubicBezTo>
                    <a:pt x="308738" y="10447"/>
                    <a:pt x="314878" y="19921"/>
                    <a:pt x="323574" y="24269"/>
                  </a:cubicBezTo>
                  <a:cubicBezTo>
                    <a:pt x="331201" y="28082"/>
                    <a:pt x="339753" y="29662"/>
                    <a:pt x="347842" y="32358"/>
                  </a:cubicBezTo>
                  <a:cubicBezTo>
                    <a:pt x="361324" y="45841"/>
                    <a:pt x="382260" y="54718"/>
                    <a:pt x="388289" y="72807"/>
                  </a:cubicBezTo>
                  <a:cubicBezTo>
                    <a:pt x="399996" y="107928"/>
                    <a:pt x="390349" y="91045"/>
                    <a:pt x="420646" y="121344"/>
                  </a:cubicBezTo>
                  <a:cubicBezTo>
                    <a:pt x="423343" y="156399"/>
                    <a:pt x="425118" y="191538"/>
                    <a:pt x="428736" y="226510"/>
                  </a:cubicBezTo>
                  <a:cubicBezTo>
                    <a:pt x="433210" y="269760"/>
                    <a:pt x="436387" y="313308"/>
                    <a:pt x="444914" y="355944"/>
                  </a:cubicBezTo>
                  <a:cubicBezTo>
                    <a:pt x="448171" y="372231"/>
                    <a:pt x="469678" y="404730"/>
                    <a:pt x="485361" y="412572"/>
                  </a:cubicBezTo>
                  <a:cubicBezTo>
                    <a:pt x="508241" y="424012"/>
                    <a:pt x="533897" y="428751"/>
                    <a:pt x="558165" y="436841"/>
                  </a:cubicBezTo>
                  <a:cubicBezTo>
                    <a:pt x="602895" y="451751"/>
                    <a:pt x="573913" y="444930"/>
                    <a:pt x="647148" y="444930"/>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a:off x="5791201" y="817898"/>
              <a:ext cx="196906" cy="145614"/>
            </a:xfrm>
            <a:custGeom>
              <a:avLst/>
              <a:gdLst>
                <a:gd name="connsiteX0" fmla="*/ 132042 w 196906"/>
                <a:gd name="connsiteY0" fmla="*/ 80897 h 145614"/>
                <a:gd name="connsiteX1" fmla="*/ 99684 w 196906"/>
                <a:gd name="connsiteY1" fmla="*/ 16179 h 145614"/>
                <a:gd name="connsiteX2" fmla="*/ 51148 w 196906"/>
                <a:gd name="connsiteY2" fmla="*/ 0 h 145614"/>
                <a:gd name="connsiteX3" fmla="*/ 2612 w 196906"/>
                <a:gd name="connsiteY3" fmla="*/ 32359 h 145614"/>
                <a:gd name="connsiteX4" fmla="*/ 26880 w 196906"/>
                <a:gd name="connsiteY4" fmla="*/ 40448 h 145614"/>
                <a:gd name="connsiteX5" fmla="*/ 51148 w 196906"/>
                <a:gd name="connsiteY5" fmla="*/ 56628 h 145614"/>
                <a:gd name="connsiteX6" fmla="*/ 123953 w 196906"/>
                <a:gd name="connsiteY6" fmla="*/ 64717 h 145614"/>
                <a:gd name="connsiteX7" fmla="*/ 132042 w 196906"/>
                <a:gd name="connsiteY7" fmla="*/ 88986 h 145614"/>
                <a:gd name="connsiteX8" fmla="*/ 140131 w 196906"/>
                <a:gd name="connsiteY8" fmla="*/ 137524 h 145614"/>
                <a:gd name="connsiteX9" fmla="*/ 164399 w 196906"/>
                <a:gd name="connsiteY9" fmla="*/ 145614 h 145614"/>
                <a:gd name="connsiteX10" fmla="*/ 188667 w 196906"/>
                <a:gd name="connsiteY10" fmla="*/ 137524 h 145614"/>
                <a:gd name="connsiteX11" fmla="*/ 188667 w 196906"/>
                <a:gd name="connsiteY11" fmla="*/ 80897 h 145614"/>
                <a:gd name="connsiteX12" fmla="*/ 140131 w 196906"/>
                <a:gd name="connsiteY12" fmla="*/ 64717 h 145614"/>
                <a:gd name="connsiteX13" fmla="*/ 132042 w 196906"/>
                <a:gd name="connsiteY13" fmla="*/ 80897 h 1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906" h="145614">
                  <a:moveTo>
                    <a:pt x="132042" y="80897"/>
                  </a:moveTo>
                  <a:cubicBezTo>
                    <a:pt x="125794" y="49656"/>
                    <a:pt x="130277" y="33175"/>
                    <a:pt x="99684" y="16179"/>
                  </a:cubicBezTo>
                  <a:cubicBezTo>
                    <a:pt x="84776" y="7897"/>
                    <a:pt x="51148" y="0"/>
                    <a:pt x="51148" y="0"/>
                  </a:cubicBezTo>
                  <a:cubicBezTo>
                    <a:pt x="47916" y="647"/>
                    <a:pt x="-13216" y="700"/>
                    <a:pt x="2612" y="32359"/>
                  </a:cubicBezTo>
                  <a:cubicBezTo>
                    <a:pt x="6425" y="39986"/>
                    <a:pt x="18791" y="37752"/>
                    <a:pt x="26880" y="40448"/>
                  </a:cubicBezTo>
                  <a:cubicBezTo>
                    <a:pt x="34969" y="45841"/>
                    <a:pt x="41716" y="54270"/>
                    <a:pt x="51148" y="56628"/>
                  </a:cubicBezTo>
                  <a:cubicBezTo>
                    <a:pt x="74837" y="62550"/>
                    <a:pt x="101282" y="55648"/>
                    <a:pt x="123953" y="64717"/>
                  </a:cubicBezTo>
                  <a:cubicBezTo>
                    <a:pt x="131870" y="67884"/>
                    <a:pt x="130192" y="80662"/>
                    <a:pt x="132042" y="88986"/>
                  </a:cubicBezTo>
                  <a:cubicBezTo>
                    <a:pt x="135600" y="104998"/>
                    <a:pt x="131993" y="123282"/>
                    <a:pt x="140131" y="137524"/>
                  </a:cubicBezTo>
                  <a:cubicBezTo>
                    <a:pt x="144361" y="144928"/>
                    <a:pt x="156310" y="142917"/>
                    <a:pt x="164399" y="145614"/>
                  </a:cubicBezTo>
                  <a:cubicBezTo>
                    <a:pt x="172488" y="142917"/>
                    <a:pt x="182638" y="143554"/>
                    <a:pt x="188667" y="137524"/>
                  </a:cubicBezTo>
                  <a:cubicBezTo>
                    <a:pt x="199587" y="126604"/>
                    <a:pt x="199720" y="90371"/>
                    <a:pt x="188667" y="80897"/>
                  </a:cubicBezTo>
                  <a:cubicBezTo>
                    <a:pt x="175719" y="69798"/>
                    <a:pt x="140131" y="64717"/>
                    <a:pt x="140131" y="64717"/>
                  </a:cubicBezTo>
                  <a:lnTo>
                    <a:pt x="132042" y="80897"/>
                  </a:lnTo>
                  <a:close/>
                </a:path>
              </a:pathLst>
            </a:custGeom>
            <a:solidFill>
              <a:schemeClr val="accent3">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reeform 16"/>
            <p:cNvSpPr/>
            <p:nvPr/>
          </p:nvSpPr>
          <p:spPr>
            <a:xfrm>
              <a:off x="5807051" y="913401"/>
              <a:ext cx="283127" cy="64717"/>
            </a:xfrm>
            <a:custGeom>
              <a:avLst/>
              <a:gdLst>
                <a:gd name="connsiteX0" fmla="*/ 0 w 283127"/>
                <a:gd name="connsiteY0" fmla="*/ 0 h 64717"/>
                <a:gd name="connsiteX1" fmla="*/ 64715 w 283127"/>
                <a:gd name="connsiteY1" fmla="*/ 40448 h 64717"/>
                <a:gd name="connsiteX2" fmla="*/ 97072 w 283127"/>
                <a:gd name="connsiteY2" fmla="*/ 56627 h 64717"/>
                <a:gd name="connsiteX3" fmla="*/ 194144 w 283127"/>
                <a:gd name="connsiteY3" fmla="*/ 64717 h 64717"/>
                <a:gd name="connsiteX4" fmla="*/ 283127 w 283127"/>
                <a:gd name="connsiteY4" fmla="*/ 56627 h 64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127" h="64717">
                  <a:moveTo>
                    <a:pt x="0" y="0"/>
                  </a:moveTo>
                  <a:cubicBezTo>
                    <a:pt x="68208" y="54567"/>
                    <a:pt x="13645" y="18560"/>
                    <a:pt x="64715" y="40448"/>
                  </a:cubicBezTo>
                  <a:cubicBezTo>
                    <a:pt x="75799" y="45198"/>
                    <a:pt x="85220" y="54405"/>
                    <a:pt x="97072" y="56627"/>
                  </a:cubicBezTo>
                  <a:cubicBezTo>
                    <a:pt x="128985" y="62611"/>
                    <a:pt x="161787" y="62020"/>
                    <a:pt x="194144" y="64717"/>
                  </a:cubicBezTo>
                  <a:cubicBezTo>
                    <a:pt x="266886" y="55624"/>
                    <a:pt x="237119" y="56627"/>
                    <a:pt x="283127" y="56627"/>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5759268" y="894097"/>
              <a:ext cx="336733" cy="63501"/>
            </a:xfrm>
            <a:custGeom>
              <a:avLst/>
              <a:gdLst>
                <a:gd name="connsiteX0" fmla="*/ 0 w 412557"/>
                <a:gd name="connsiteY0" fmla="*/ 0 h 88986"/>
                <a:gd name="connsiteX1" fmla="*/ 40447 w 412557"/>
                <a:gd name="connsiteY1" fmla="*/ 32358 h 88986"/>
                <a:gd name="connsiteX2" fmla="*/ 64715 w 412557"/>
                <a:gd name="connsiteY2" fmla="*/ 40448 h 88986"/>
                <a:gd name="connsiteX3" fmla="*/ 88983 w 412557"/>
                <a:gd name="connsiteY3" fmla="*/ 64717 h 88986"/>
                <a:gd name="connsiteX4" fmla="*/ 121341 w 412557"/>
                <a:gd name="connsiteY4" fmla="*/ 72806 h 88986"/>
                <a:gd name="connsiteX5" fmla="*/ 169877 w 412557"/>
                <a:gd name="connsiteY5" fmla="*/ 88986 h 88986"/>
                <a:gd name="connsiteX6" fmla="*/ 339753 w 412557"/>
                <a:gd name="connsiteY6" fmla="*/ 80896 h 88986"/>
                <a:gd name="connsiteX7" fmla="*/ 388289 w 412557"/>
                <a:gd name="connsiteY7" fmla="*/ 64717 h 88986"/>
                <a:gd name="connsiteX8" fmla="*/ 412557 w 412557"/>
                <a:gd name="connsiteY8" fmla="*/ 40448 h 88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57" h="88986">
                  <a:moveTo>
                    <a:pt x="0" y="0"/>
                  </a:moveTo>
                  <a:cubicBezTo>
                    <a:pt x="13482" y="10786"/>
                    <a:pt x="25806" y="23207"/>
                    <a:pt x="40447" y="32358"/>
                  </a:cubicBezTo>
                  <a:cubicBezTo>
                    <a:pt x="47678" y="36877"/>
                    <a:pt x="57620" y="35718"/>
                    <a:pt x="64715" y="40448"/>
                  </a:cubicBezTo>
                  <a:cubicBezTo>
                    <a:pt x="74234" y="46794"/>
                    <a:pt x="79050" y="59041"/>
                    <a:pt x="88983" y="64717"/>
                  </a:cubicBezTo>
                  <a:cubicBezTo>
                    <a:pt x="98636" y="70233"/>
                    <a:pt x="110692" y="69611"/>
                    <a:pt x="121341" y="72806"/>
                  </a:cubicBezTo>
                  <a:cubicBezTo>
                    <a:pt x="137676" y="77707"/>
                    <a:pt x="169877" y="88986"/>
                    <a:pt x="169877" y="88986"/>
                  </a:cubicBezTo>
                  <a:cubicBezTo>
                    <a:pt x="226502" y="86289"/>
                    <a:pt x="283410" y="87157"/>
                    <a:pt x="339753" y="80896"/>
                  </a:cubicBezTo>
                  <a:cubicBezTo>
                    <a:pt x="356703" y="79013"/>
                    <a:pt x="388289" y="64717"/>
                    <a:pt x="388289" y="64717"/>
                  </a:cubicBezTo>
                  <a:lnTo>
                    <a:pt x="412557" y="40448"/>
                  </a:ln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9" name="Freeform 18"/>
            <p:cNvSpPr/>
            <p:nvPr/>
          </p:nvSpPr>
          <p:spPr>
            <a:xfrm>
              <a:off x="5875868" y="1338597"/>
              <a:ext cx="618067" cy="702896"/>
            </a:xfrm>
            <a:custGeom>
              <a:avLst/>
              <a:gdLst>
                <a:gd name="connsiteX0" fmla="*/ 0 w 618067"/>
                <a:gd name="connsiteY0" fmla="*/ 0 h 702896"/>
                <a:gd name="connsiteX1" fmla="*/ 46567 w 618067"/>
                <a:gd name="connsiteY1" fmla="*/ 21167 h 702896"/>
                <a:gd name="connsiteX2" fmla="*/ 59267 w 618067"/>
                <a:gd name="connsiteY2" fmla="*/ 25400 h 702896"/>
                <a:gd name="connsiteX3" fmla="*/ 173567 w 618067"/>
                <a:gd name="connsiteY3" fmla="*/ 38100 h 702896"/>
                <a:gd name="connsiteX4" fmla="*/ 194734 w 618067"/>
                <a:gd name="connsiteY4" fmla="*/ 42334 h 702896"/>
                <a:gd name="connsiteX5" fmla="*/ 207434 w 618067"/>
                <a:gd name="connsiteY5" fmla="*/ 50800 h 702896"/>
                <a:gd name="connsiteX6" fmla="*/ 228600 w 618067"/>
                <a:gd name="connsiteY6" fmla="*/ 71967 h 702896"/>
                <a:gd name="connsiteX7" fmla="*/ 258234 w 618067"/>
                <a:gd name="connsiteY7" fmla="*/ 105834 h 702896"/>
                <a:gd name="connsiteX8" fmla="*/ 266700 w 618067"/>
                <a:gd name="connsiteY8" fmla="*/ 118534 h 702896"/>
                <a:gd name="connsiteX9" fmla="*/ 292100 w 618067"/>
                <a:gd name="connsiteY9" fmla="*/ 135467 h 702896"/>
                <a:gd name="connsiteX10" fmla="*/ 317500 w 618067"/>
                <a:gd name="connsiteY10" fmla="*/ 156634 h 702896"/>
                <a:gd name="connsiteX11" fmla="*/ 330200 w 618067"/>
                <a:gd name="connsiteY11" fmla="*/ 165100 h 702896"/>
                <a:gd name="connsiteX12" fmla="*/ 436034 w 618067"/>
                <a:gd name="connsiteY12" fmla="*/ 177800 h 702896"/>
                <a:gd name="connsiteX13" fmla="*/ 448734 w 618067"/>
                <a:gd name="connsiteY13" fmla="*/ 190500 h 702896"/>
                <a:gd name="connsiteX14" fmla="*/ 474134 w 618067"/>
                <a:gd name="connsiteY14" fmla="*/ 232834 h 702896"/>
                <a:gd name="connsiteX15" fmla="*/ 478367 w 618067"/>
                <a:gd name="connsiteY15" fmla="*/ 245534 h 702896"/>
                <a:gd name="connsiteX16" fmla="*/ 482600 w 618067"/>
                <a:gd name="connsiteY16" fmla="*/ 279400 h 702896"/>
                <a:gd name="connsiteX17" fmla="*/ 499534 w 618067"/>
                <a:gd name="connsiteY17" fmla="*/ 304800 h 702896"/>
                <a:gd name="connsiteX18" fmla="*/ 503767 w 618067"/>
                <a:gd name="connsiteY18" fmla="*/ 317500 h 702896"/>
                <a:gd name="connsiteX19" fmla="*/ 537634 w 618067"/>
                <a:gd name="connsiteY19" fmla="*/ 330200 h 702896"/>
                <a:gd name="connsiteX20" fmla="*/ 554567 w 618067"/>
                <a:gd name="connsiteY20" fmla="*/ 334434 h 702896"/>
                <a:gd name="connsiteX21" fmla="*/ 596900 w 618067"/>
                <a:gd name="connsiteY21" fmla="*/ 347134 h 702896"/>
                <a:gd name="connsiteX22" fmla="*/ 609600 w 618067"/>
                <a:gd name="connsiteY22" fmla="*/ 359834 h 702896"/>
                <a:gd name="connsiteX23" fmla="*/ 618067 w 618067"/>
                <a:gd name="connsiteY23" fmla="*/ 385234 h 702896"/>
                <a:gd name="connsiteX24" fmla="*/ 613834 w 618067"/>
                <a:gd name="connsiteY24" fmla="*/ 397934 h 702896"/>
                <a:gd name="connsiteX25" fmla="*/ 584200 w 618067"/>
                <a:gd name="connsiteY25" fmla="*/ 414867 h 702896"/>
                <a:gd name="connsiteX26" fmla="*/ 575734 w 618067"/>
                <a:gd name="connsiteY26" fmla="*/ 427567 h 702896"/>
                <a:gd name="connsiteX27" fmla="*/ 563034 w 618067"/>
                <a:gd name="connsiteY27" fmla="*/ 436034 h 702896"/>
                <a:gd name="connsiteX28" fmla="*/ 546100 w 618067"/>
                <a:gd name="connsiteY28" fmla="*/ 457200 h 702896"/>
                <a:gd name="connsiteX29" fmla="*/ 541867 w 618067"/>
                <a:gd name="connsiteY29" fmla="*/ 469900 h 702896"/>
                <a:gd name="connsiteX30" fmla="*/ 524934 w 618067"/>
                <a:gd name="connsiteY30" fmla="*/ 495300 h 702896"/>
                <a:gd name="connsiteX31" fmla="*/ 520700 w 618067"/>
                <a:gd name="connsiteY31" fmla="*/ 508000 h 702896"/>
                <a:gd name="connsiteX32" fmla="*/ 508000 w 618067"/>
                <a:gd name="connsiteY32" fmla="*/ 516467 h 702896"/>
                <a:gd name="connsiteX33" fmla="*/ 503767 w 618067"/>
                <a:gd name="connsiteY33" fmla="*/ 529167 h 702896"/>
                <a:gd name="connsiteX34" fmla="*/ 491067 w 618067"/>
                <a:gd name="connsiteY34" fmla="*/ 533400 h 702896"/>
                <a:gd name="connsiteX35" fmla="*/ 465667 w 618067"/>
                <a:gd name="connsiteY35" fmla="*/ 550334 h 702896"/>
                <a:gd name="connsiteX36" fmla="*/ 452967 w 618067"/>
                <a:gd name="connsiteY36" fmla="*/ 558800 h 702896"/>
                <a:gd name="connsiteX37" fmla="*/ 414867 w 618067"/>
                <a:gd name="connsiteY37" fmla="*/ 592667 h 702896"/>
                <a:gd name="connsiteX38" fmla="*/ 393700 w 618067"/>
                <a:gd name="connsiteY38" fmla="*/ 609600 h 702896"/>
                <a:gd name="connsiteX39" fmla="*/ 385234 w 618067"/>
                <a:gd name="connsiteY39" fmla="*/ 622300 h 702896"/>
                <a:gd name="connsiteX40" fmla="*/ 372534 w 618067"/>
                <a:gd name="connsiteY40" fmla="*/ 635000 h 702896"/>
                <a:gd name="connsiteX41" fmla="*/ 359834 w 618067"/>
                <a:gd name="connsiteY41" fmla="*/ 660400 h 702896"/>
                <a:gd name="connsiteX42" fmla="*/ 334434 w 618067"/>
                <a:gd name="connsiteY42" fmla="*/ 677334 h 702896"/>
                <a:gd name="connsiteX43" fmla="*/ 304800 w 618067"/>
                <a:gd name="connsiteY43" fmla="*/ 694267 h 702896"/>
                <a:gd name="connsiteX44" fmla="*/ 292100 w 618067"/>
                <a:gd name="connsiteY44" fmla="*/ 702734 h 702896"/>
                <a:gd name="connsiteX45" fmla="*/ 279400 w 618067"/>
                <a:gd name="connsiteY45" fmla="*/ 698500 h 702896"/>
                <a:gd name="connsiteX46" fmla="*/ 254000 w 618067"/>
                <a:gd name="connsiteY46" fmla="*/ 656167 h 702896"/>
                <a:gd name="connsiteX47" fmla="*/ 241300 w 618067"/>
                <a:gd name="connsiteY47" fmla="*/ 647700 h 702896"/>
                <a:gd name="connsiteX48" fmla="*/ 228600 w 618067"/>
                <a:gd name="connsiteY48" fmla="*/ 635000 h 702896"/>
                <a:gd name="connsiteX49" fmla="*/ 211667 w 618067"/>
                <a:gd name="connsiteY49" fmla="*/ 609600 h 702896"/>
                <a:gd name="connsiteX50" fmla="*/ 203200 w 618067"/>
                <a:gd name="connsiteY50" fmla="*/ 596900 h 702896"/>
                <a:gd name="connsiteX51" fmla="*/ 177800 w 618067"/>
                <a:gd name="connsiteY51" fmla="*/ 575734 h 702896"/>
                <a:gd name="connsiteX52" fmla="*/ 148167 w 618067"/>
                <a:gd name="connsiteY52" fmla="*/ 541867 h 702896"/>
                <a:gd name="connsiteX53" fmla="*/ 135467 w 618067"/>
                <a:gd name="connsiteY53" fmla="*/ 516467 h 702896"/>
                <a:gd name="connsiteX54" fmla="*/ 131234 w 618067"/>
                <a:gd name="connsiteY54" fmla="*/ 516467 h 70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18067" h="702896">
                  <a:moveTo>
                    <a:pt x="0" y="0"/>
                  </a:moveTo>
                  <a:cubicBezTo>
                    <a:pt x="28818" y="17291"/>
                    <a:pt x="13363" y="10099"/>
                    <a:pt x="46567" y="21167"/>
                  </a:cubicBezTo>
                  <a:lnTo>
                    <a:pt x="59267" y="25400"/>
                  </a:lnTo>
                  <a:cubicBezTo>
                    <a:pt x="100901" y="53157"/>
                    <a:pt x="62010" y="30406"/>
                    <a:pt x="173567" y="38100"/>
                  </a:cubicBezTo>
                  <a:cubicBezTo>
                    <a:pt x="180745" y="38595"/>
                    <a:pt x="187678" y="40923"/>
                    <a:pt x="194734" y="42334"/>
                  </a:cubicBezTo>
                  <a:cubicBezTo>
                    <a:pt x="198967" y="45156"/>
                    <a:pt x="203836" y="47202"/>
                    <a:pt x="207434" y="50800"/>
                  </a:cubicBezTo>
                  <a:cubicBezTo>
                    <a:pt x="235660" y="79026"/>
                    <a:pt x="194729" y="49385"/>
                    <a:pt x="228600" y="71967"/>
                  </a:cubicBezTo>
                  <a:cubicBezTo>
                    <a:pt x="248356" y="101600"/>
                    <a:pt x="237067" y="91722"/>
                    <a:pt x="258234" y="105834"/>
                  </a:cubicBezTo>
                  <a:cubicBezTo>
                    <a:pt x="261056" y="110067"/>
                    <a:pt x="262871" y="115184"/>
                    <a:pt x="266700" y="118534"/>
                  </a:cubicBezTo>
                  <a:cubicBezTo>
                    <a:pt x="274358" y="125235"/>
                    <a:pt x="292100" y="135467"/>
                    <a:pt x="292100" y="135467"/>
                  </a:cubicBezTo>
                  <a:cubicBezTo>
                    <a:pt x="305399" y="155415"/>
                    <a:pt x="294364" y="143414"/>
                    <a:pt x="317500" y="156634"/>
                  </a:cubicBezTo>
                  <a:cubicBezTo>
                    <a:pt x="321917" y="159158"/>
                    <a:pt x="325551" y="163034"/>
                    <a:pt x="330200" y="165100"/>
                  </a:cubicBezTo>
                  <a:cubicBezTo>
                    <a:pt x="366647" y="181298"/>
                    <a:pt x="390078" y="175381"/>
                    <a:pt x="436034" y="177800"/>
                  </a:cubicBezTo>
                  <a:cubicBezTo>
                    <a:pt x="440267" y="182033"/>
                    <a:pt x="445058" y="185774"/>
                    <a:pt x="448734" y="190500"/>
                  </a:cubicBezTo>
                  <a:cubicBezTo>
                    <a:pt x="458309" y="202810"/>
                    <a:pt x="467851" y="218174"/>
                    <a:pt x="474134" y="232834"/>
                  </a:cubicBezTo>
                  <a:cubicBezTo>
                    <a:pt x="475892" y="236936"/>
                    <a:pt x="476956" y="241301"/>
                    <a:pt x="478367" y="245534"/>
                  </a:cubicBezTo>
                  <a:cubicBezTo>
                    <a:pt x="479778" y="256823"/>
                    <a:pt x="478774" y="268686"/>
                    <a:pt x="482600" y="279400"/>
                  </a:cubicBezTo>
                  <a:cubicBezTo>
                    <a:pt x="486023" y="288983"/>
                    <a:pt x="499534" y="304800"/>
                    <a:pt x="499534" y="304800"/>
                  </a:cubicBezTo>
                  <a:cubicBezTo>
                    <a:pt x="500945" y="309033"/>
                    <a:pt x="500979" y="314015"/>
                    <a:pt x="503767" y="317500"/>
                  </a:cubicBezTo>
                  <a:cubicBezTo>
                    <a:pt x="512248" y="328102"/>
                    <a:pt x="525911" y="327595"/>
                    <a:pt x="537634" y="330200"/>
                  </a:cubicBezTo>
                  <a:cubicBezTo>
                    <a:pt x="543314" y="331462"/>
                    <a:pt x="548994" y="332762"/>
                    <a:pt x="554567" y="334434"/>
                  </a:cubicBezTo>
                  <a:cubicBezTo>
                    <a:pt x="606099" y="349894"/>
                    <a:pt x="557871" y="337375"/>
                    <a:pt x="596900" y="347134"/>
                  </a:cubicBezTo>
                  <a:cubicBezTo>
                    <a:pt x="601133" y="351367"/>
                    <a:pt x="606692" y="354601"/>
                    <a:pt x="609600" y="359834"/>
                  </a:cubicBezTo>
                  <a:cubicBezTo>
                    <a:pt x="613934" y="367636"/>
                    <a:pt x="618067" y="385234"/>
                    <a:pt x="618067" y="385234"/>
                  </a:cubicBezTo>
                  <a:cubicBezTo>
                    <a:pt x="616656" y="389467"/>
                    <a:pt x="616691" y="394506"/>
                    <a:pt x="613834" y="397934"/>
                  </a:cubicBezTo>
                  <a:cubicBezTo>
                    <a:pt x="603977" y="409763"/>
                    <a:pt x="596861" y="410647"/>
                    <a:pt x="584200" y="414867"/>
                  </a:cubicBezTo>
                  <a:cubicBezTo>
                    <a:pt x="581378" y="419100"/>
                    <a:pt x="579331" y="423969"/>
                    <a:pt x="575734" y="427567"/>
                  </a:cubicBezTo>
                  <a:cubicBezTo>
                    <a:pt x="572136" y="431165"/>
                    <a:pt x="566212" y="432061"/>
                    <a:pt x="563034" y="436034"/>
                  </a:cubicBezTo>
                  <a:cubicBezTo>
                    <a:pt x="539667" y="465242"/>
                    <a:pt x="582493" y="432940"/>
                    <a:pt x="546100" y="457200"/>
                  </a:cubicBezTo>
                  <a:cubicBezTo>
                    <a:pt x="544689" y="461433"/>
                    <a:pt x="544034" y="465999"/>
                    <a:pt x="541867" y="469900"/>
                  </a:cubicBezTo>
                  <a:cubicBezTo>
                    <a:pt x="536925" y="478795"/>
                    <a:pt x="528152" y="485647"/>
                    <a:pt x="524934" y="495300"/>
                  </a:cubicBezTo>
                  <a:cubicBezTo>
                    <a:pt x="523523" y="499533"/>
                    <a:pt x="523488" y="504515"/>
                    <a:pt x="520700" y="508000"/>
                  </a:cubicBezTo>
                  <a:cubicBezTo>
                    <a:pt x="517522" y="511973"/>
                    <a:pt x="512233" y="513645"/>
                    <a:pt x="508000" y="516467"/>
                  </a:cubicBezTo>
                  <a:cubicBezTo>
                    <a:pt x="506589" y="520700"/>
                    <a:pt x="506922" y="526012"/>
                    <a:pt x="503767" y="529167"/>
                  </a:cubicBezTo>
                  <a:cubicBezTo>
                    <a:pt x="500612" y="532322"/>
                    <a:pt x="494968" y="531233"/>
                    <a:pt x="491067" y="533400"/>
                  </a:cubicBezTo>
                  <a:cubicBezTo>
                    <a:pt x="482172" y="538342"/>
                    <a:pt x="474134" y="544689"/>
                    <a:pt x="465667" y="550334"/>
                  </a:cubicBezTo>
                  <a:cubicBezTo>
                    <a:pt x="461434" y="553156"/>
                    <a:pt x="456565" y="555202"/>
                    <a:pt x="452967" y="558800"/>
                  </a:cubicBezTo>
                  <a:cubicBezTo>
                    <a:pt x="423969" y="587798"/>
                    <a:pt x="437530" y="577558"/>
                    <a:pt x="414867" y="592667"/>
                  </a:cubicBezTo>
                  <a:cubicBezTo>
                    <a:pt x="390600" y="629067"/>
                    <a:pt x="422913" y="586229"/>
                    <a:pt x="393700" y="609600"/>
                  </a:cubicBezTo>
                  <a:cubicBezTo>
                    <a:pt x="389727" y="612778"/>
                    <a:pt x="388491" y="618391"/>
                    <a:pt x="385234" y="622300"/>
                  </a:cubicBezTo>
                  <a:cubicBezTo>
                    <a:pt x="381401" y="626899"/>
                    <a:pt x="376767" y="630767"/>
                    <a:pt x="372534" y="635000"/>
                  </a:cubicBezTo>
                  <a:cubicBezTo>
                    <a:pt x="369514" y="644057"/>
                    <a:pt x="367556" y="653643"/>
                    <a:pt x="359834" y="660400"/>
                  </a:cubicBezTo>
                  <a:cubicBezTo>
                    <a:pt x="352176" y="667101"/>
                    <a:pt x="341629" y="670139"/>
                    <a:pt x="334434" y="677334"/>
                  </a:cubicBezTo>
                  <a:cubicBezTo>
                    <a:pt x="317620" y="694148"/>
                    <a:pt x="327542" y="688582"/>
                    <a:pt x="304800" y="694267"/>
                  </a:cubicBezTo>
                  <a:cubicBezTo>
                    <a:pt x="300567" y="697089"/>
                    <a:pt x="297119" y="701898"/>
                    <a:pt x="292100" y="702734"/>
                  </a:cubicBezTo>
                  <a:cubicBezTo>
                    <a:pt x="287698" y="703468"/>
                    <a:pt x="282555" y="701655"/>
                    <a:pt x="279400" y="698500"/>
                  </a:cubicBezTo>
                  <a:cubicBezTo>
                    <a:pt x="226089" y="645187"/>
                    <a:pt x="287408" y="696256"/>
                    <a:pt x="254000" y="656167"/>
                  </a:cubicBezTo>
                  <a:cubicBezTo>
                    <a:pt x="250743" y="652258"/>
                    <a:pt x="245209" y="650957"/>
                    <a:pt x="241300" y="647700"/>
                  </a:cubicBezTo>
                  <a:cubicBezTo>
                    <a:pt x="236701" y="643867"/>
                    <a:pt x="232276" y="639726"/>
                    <a:pt x="228600" y="635000"/>
                  </a:cubicBezTo>
                  <a:cubicBezTo>
                    <a:pt x="222353" y="626968"/>
                    <a:pt x="217311" y="618067"/>
                    <a:pt x="211667" y="609600"/>
                  </a:cubicBezTo>
                  <a:cubicBezTo>
                    <a:pt x="208845" y="605367"/>
                    <a:pt x="206798" y="600498"/>
                    <a:pt x="203200" y="596900"/>
                  </a:cubicBezTo>
                  <a:cubicBezTo>
                    <a:pt x="186902" y="580602"/>
                    <a:pt x="195481" y="587521"/>
                    <a:pt x="177800" y="575734"/>
                  </a:cubicBezTo>
                  <a:cubicBezTo>
                    <a:pt x="158045" y="546101"/>
                    <a:pt x="169334" y="555979"/>
                    <a:pt x="148167" y="541867"/>
                  </a:cubicBezTo>
                  <a:cubicBezTo>
                    <a:pt x="144724" y="531537"/>
                    <a:pt x="143674" y="524674"/>
                    <a:pt x="135467" y="516467"/>
                  </a:cubicBezTo>
                  <a:cubicBezTo>
                    <a:pt x="134469" y="515469"/>
                    <a:pt x="132645" y="516467"/>
                    <a:pt x="131234" y="516467"/>
                  </a:cubicBezTo>
                </a:path>
              </a:pathLst>
            </a:custGeom>
            <a:ln w="57150" cmpd="sng">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5867402" y="1038032"/>
              <a:ext cx="55033" cy="23311"/>
            </a:xfrm>
            <a:custGeom>
              <a:avLst/>
              <a:gdLst>
                <a:gd name="connsiteX0" fmla="*/ 0 w 55033"/>
                <a:gd name="connsiteY0" fmla="*/ 0 h 23311"/>
                <a:gd name="connsiteX1" fmla="*/ 55033 w 55033"/>
                <a:gd name="connsiteY1" fmla="*/ 21166 h 23311"/>
              </a:gdLst>
              <a:ahLst/>
              <a:cxnLst>
                <a:cxn ang="0">
                  <a:pos x="connsiteX0" y="connsiteY0"/>
                </a:cxn>
                <a:cxn ang="0">
                  <a:pos x="connsiteX1" y="connsiteY1"/>
                </a:cxn>
              </a:cxnLst>
              <a:rect l="l" t="t" r="r" b="b"/>
              <a:pathLst>
                <a:path w="55033" h="23311">
                  <a:moveTo>
                    <a:pt x="0" y="0"/>
                  </a:moveTo>
                  <a:cubicBezTo>
                    <a:pt x="19960" y="33266"/>
                    <a:pt x="4472" y="21166"/>
                    <a:pt x="55033" y="21166"/>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flipH="1">
              <a:off x="5668432" y="1002022"/>
              <a:ext cx="55033" cy="23311"/>
            </a:xfrm>
            <a:custGeom>
              <a:avLst/>
              <a:gdLst>
                <a:gd name="connsiteX0" fmla="*/ 0 w 55033"/>
                <a:gd name="connsiteY0" fmla="*/ 0 h 23311"/>
                <a:gd name="connsiteX1" fmla="*/ 55033 w 55033"/>
                <a:gd name="connsiteY1" fmla="*/ 21166 h 23311"/>
              </a:gdLst>
              <a:ahLst/>
              <a:cxnLst>
                <a:cxn ang="0">
                  <a:pos x="connsiteX0" y="connsiteY0"/>
                </a:cxn>
                <a:cxn ang="0">
                  <a:pos x="connsiteX1" y="connsiteY1"/>
                </a:cxn>
              </a:cxnLst>
              <a:rect l="l" t="t" r="r" b="b"/>
              <a:pathLst>
                <a:path w="55033" h="23311">
                  <a:moveTo>
                    <a:pt x="0" y="0"/>
                  </a:moveTo>
                  <a:cubicBezTo>
                    <a:pt x="19960" y="33266"/>
                    <a:pt x="4472" y="21166"/>
                    <a:pt x="55033" y="21166"/>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2" name="TextBox 21"/>
          <p:cNvSpPr txBox="1"/>
          <p:nvPr/>
        </p:nvSpPr>
        <p:spPr>
          <a:xfrm>
            <a:off x="1043246" y="4702737"/>
            <a:ext cx="6044027" cy="1200329"/>
          </a:xfrm>
          <a:prstGeom prst="rect">
            <a:avLst/>
          </a:prstGeom>
          <a:noFill/>
        </p:spPr>
        <p:txBody>
          <a:bodyPr wrap="square" rtlCol="0">
            <a:spAutoFit/>
          </a:bodyPr>
          <a:lstStyle/>
          <a:p>
            <a:r>
              <a:rPr lang="en-US" dirty="0">
                <a:solidFill>
                  <a:srgbClr val="003366"/>
                </a:solidFill>
              </a:rPr>
              <a:t>In some cases algorithms and metrics used to </a:t>
            </a:r>
            <a:r>
              <a:rPr lang="en-US" dirty="0" smtClean="0">
                <a:solidFill>
                  <a:srgbClr val="003366"/>
                </a:solidFill>
              </a:rPr>
              <a:t>generate consensus </a:t>
            </a:r>
            <a:r>
              <a:rPr lang="en-US" dirty="0">
                <a:solidFill>
                  <a:srgbClr val="003366"/>
                </a:solidFill>
              </a:rPr>
              <a:t>sets may actually reduce the accuracy of the </a:t>
            </a:r>
            <a:r>
              <a:rPr lang="en-US" dirty="0" smtClean="0">
                <a:solidFill>
                  <a:srgbClr val="003366"/>
                </a:solidFill>
              </a:rPr>
              <a:t>gene’s </a:t>
            </a:r>
            <a:r>
              <a:rPr lang="en-US" dirty="0">
                <a:solidFill>
                  <a:srgbClr val="003366"/>
                </a:solidFill>
              </a:rPr>
              <a:t>representation; in such cases it is usually better to </a:t>
            </a:r>
            <a:r>
              <a:rPr lang="en-US" dirty="0" smtClean="0">
                <a:solidFill>
                  <a:srgbClr val="003366"/>
                </a:solidFill>
              </a:rPr>
              <a:t>use an </a:t>
            </a:r>
            <a:r>
              <a:rPr lang="en-US" i="1" dirty="0" err="1" smtClean="0">
                <a:solidFill>
                  <a:srgbClr val="003366"/>
                </a:solidFill>
              </a:rPr>
              <a:t>ab</a:t>
            </a:r>
            <a:r>
              <a:rPr lang="en-US" i="1" dirty="0" smtClean="0">
                <a:solidFill>
                  <a:srgbClr val="003366"/>
                </a:solidFill>
              </a:rPr>
              <a:t> initio</a:t>
            </a:r>
            <a:r>
              <a:rPr lang="en-US" dirty="0" smtClean="0">
                <a:solidFill>
                  <a:srgbClr val="003366"/>
                </a:solidFill>
              </a:rPr>
              <a:t> </a:t>
            </a:r>
            <a:r>
              <a:rPr lang="en-US" dirty="0">
                <a:solidFill>
                  <a:srgbClr val="003366"/>
                </a:solidFill>
              </a:rPr>
              <a:t>model to create a new annotation</a:t>
            </a:r>
            <a:r>
              <a:rPr lang="en-US" dirty="0" smtClean="0">
                <a:solidFill>
                  <a:srgbClr val="003366"/>
                </a:solidFill>
              </a:rPr>
              <a:t>.</a:t>
            </a:r>
            <a:endParaRPr lang="en-US" dirty="0">
              <a:solidFill>
                <a:srgbClr val="003366"/>
              </a:solidFill>
            </a:endParaRPr>
          </a:p>
        </p:txBody>
      </p:sp>
    </p:spTree>
    <p:extLst>
      <p:ext uri="{BB962C8B-B14F-4D97-AF65-F5344CB8AC3E}">
        <p14:creationId xmlns:p14="http://schemas.microsoft.com/office/powerpoint/2010/main" val="26849402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Manual Genome Annotation</a:t>
            </a:r>
            <a:endParaRPr lang="en-US" sz="3000" dirty="0"/>
          </a:p>
        </p:txBody>
      </p:sp>
      <p:sp>
        <p:nvSpPr>
          <p:cNvPr id="3" name="Content Placeholder 2"/>
          <p:cNvSpPr>
            <a:spLocks noGrp="1"/>
          </p:cNvSpPr>
          <p:nvPr>
            <p:ph idx="1"/>
          </p:nvPr>
        </p:nvSpPr>
        <p:spPr/>
        <p:txBody>
          <a:bodyPr/>
          <a:lstStyle/>
          <a:p>
            <a:pPr>
              <a:buFont typeface="Arial"/>
              <a:buChar char="•"/>
            </a:pPr>
            <a:r>
              <a:rPr lang="en-US" dirty="0" smtClean="0"/>
              <a:t>Identifies </a:t>
            </a:r>
            <a:r>
              <a:rPr lang="en-US" dirty="0"/>
              <a:t>elements that best represent the underlying biology</a:t>
            </a:r>
            <a:r>
              <a:rPr lang="en-US" dirty="0" smtClean="0"/>
              <a:t>.</a:t>
            </a:r>
            <a:endParaRPr lang="en-US" dirty="0"/>
          </a:p>
          <a:p>
            <a:pPr>
              <a:buFont typeface="Arial"/>
              <a:buChar char="•"/>
            </a:pPr>
            <a:r>
              <a:rPr lang="en-US" dirty="0" smtClean="0"/>
              <a:t>Eliminates </a:t>
            </a:r>
            <a:r>
              <a:rPr lang="en-US" dirty="0"/>
              <a:t>elements that reflect the systemic errors of automated genome analyses</a:t>
            </a:r>
            <a:r>
              <a:rPr lang="en-US" dirty="0" smtClean="0"/>
              <a:t>.</a:t>
            </a:r>
            <a:endParaRPr lang="en-US" dirty="0"/>
          </a:p>
          <a:p>
            <a:pPr>
              <a:buFont typeface="Arial"/>
              <a:buChar char="•"/>
            </a:pPr>
            <a:r>
              <a:rPr lang="en-US" dirty="0" smtClean="0"/>
              <a:t>Determines </a:t>
            </a:r>
            <a:r>
              <a:rPr lang="en-US" dirty="0"/>
              <a:t>functional roles through comparative analysis of </a:t>
            </a:r>
            <a:r>
              <a:rPr lang="en-US" dirty="0" smtClean="0"/>
              <a:t>well-studied</a:t>
            </a:r>
            <a:r>
              <a:rPr lang="en-US" dirty="0"/>
              <a:t>, </a:t>
            </a:r>
            <a:r>
              <a:rPr lang="en-US" dirty="0" err="1"/>
              <a:t>phylogenetically</a:t>
            </a:r>
            <a:r>
              <a:rPr lang="en-US" dirty="0"/>
              <a:t> similar genome elements using literature, databases, and the researcher’s experience.</a:t>
            </a:r>
          </a:p>
        </p:txBody>
      </p:sp>
      <p:sp>
        <p:nvSpPr>
          <p:cNvPr id="5" name="Slide Number Placeholder 4"/>
          <p:cNvSpPr>
            <a:spLocks noGrp="1"/>
          </p:cNvSpPr>
          <p:nvPr>
            <p:ph type="sldNum" sz="quarter" idx="11"/>
          </p:nvPr>
        </p:nvSpPr>
        <p:spPr/>
        <p:txBody>
          <a:bodyPr/>
          <a:lstStyle/>
          <a:p>
            <a:pPr>
              <a:defRPr/>
            </a:pPr>
            <a:fld id="{FE84A2BA-7E53-9E4C-9F94-3E442F04675F}" type="slidenum">
              <a:rPr lang="en-US" smtClean="0"/>
              <a:pPr>
                <a:defRPr/>
              </a:pPr>
              <a:t>24</a:t>
            </a:fld>
            <a:endParaRPr lang="en-US" dirty="0"/>
          </a:p>
        </p:txBody>
      </p:sp>
      <p:sp>
        <p:nvSpPr>
          <p:cNvPr id="6" name="Footer Placeholder 3"/>
          <p:cNvSpPr>
            <a:spLocks noGrp="1"/>
          </p:cNvSpPr>
          <p:nvPr>
            <p:ph type="ftr" sz="quarter" idx="10"/>
          </p:nvPr>
        </p:nvSpPr>
        <p:spPr>
          <a:xfrm>
            <a:off x="592138" y="6356350"/>
            <a:ext cx="2895600" cy="365125"/>
          </a:xfrm>
        </p:spPr>
        <p:txBody>
          <a:bodyPr/>
          <a:lstStyle/>
          <a:p>
            <a:pPr>
              <a:defRPr/>
            </a:pPr>
            <a:r>
              <a:rPr lang="en-US" smtClean="0"/>
              <a:t>3. How do we get there?</a:t>
            </a:r>
            <a:endParaRPr lang="en-US" dirty="0"/>
          </a:p>
        </p:txBody>
      </p:sp>
    </p:spTree>
    <p:extLst>
      <p:ext uri="{BB962C8B-B14F-4D97-AF65-F5344CB8AC3E}">
        <p14:creationId xmlns:p14="http://schemas.microsoft.com/office/powerpoint/2010/main" val="22023713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Curation </a:t>
            </a:r>
            <a:r>
              <a:rPr lang="en-US" sz="3000" dirty="0"/>
              <a:t>Process </a:t>
            </a:r>
            <a:r>
              <a:rPr lang="en-US" sz="3000" dirty="0" smtClean="0"/>
              <a:t>is Necessary</a:t>
            </a:r>
            <a:endParaRPr lang="en-US" sz="3000"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A computationally predicted consensus gene set is generated using multiple lines of evidence.</a:t>
            </a:r>
            <a:endParaRPr lang="en-US" dirty="0"/>
          </a:p>
          <a:p>
            <a:pPr marL="457200" indent="-457200">
              <a:buFont typeface="+mj-lt"/>
              <a:buAutoNum type="arabicPeriod"/>
            </a:pPr>
            <a:r>
              <a:rPr lang="en-US" dirty="0" smtClean="0"/>
              <a:t>Manual annotation takes place.</a:t>
            </a:r>
          </a:p>
          <a:p>
            <a:pPr marL="457200" indent="-457200">
              <a:buFont typeface="+mj-lt"/>
              <a:buAutoNum type="arabicPeriod"/>
            </a:pPr>
            <a:r>
              <a:rPr lang="en-US" dirty="0" smtClean="0"/>
              <a:t>Ideally consensus </a:t>
            </a:r>
            <a:r>
              <a:rPr lang="en-US" dirty="0"/>
              <a:t>computational predictions </a:t>
            </a:r>
            <a:r>
              <a:rPr lang="en-US" dirty="0" smtClean="0"/>
              <a:t>will be integrated with manual </a:t>
            </a:r>
            <a:r>
              <a:rPr lang="en-US" dirty="0"/>
              <a:t>annotations to produce an updated Official Gene Set (OGS</a:t>
            </a:r>
            <a:r>
              <a:rPr lang="en-US" dirty="0" smtClean="0"/>
              <a:t>).</a:t>
            </a:r>
          </a:p>
          <a:p>
            <a:pPr marL="0" indent="0" algn="r"/>
            <a:r>
              <a:rPr lang="en-US" b="1" i="1" dirty="0" smtClean="0">
                <a:solidFill>
                  <a:schemeClr val="accent6">
                    <a:lumMod val="60000"/>
                    <a:lumOff val="40000"/>
                  </a:schemeClr>
                </a:solidFill>
                <a:latin typeface="Times New Roman"/>
                <a:cs typeface="Times New Roman"/>
              </a:rPr>
              <a:t>Otherwise, “incorrect </a:t>
            </a:r>
            <a:r>
              <a:rPr lang="en-US" b="1" i="1" dirty="0">
                <a:solidFill>
                  <a:schemeClr val="accent6">
                    <a:lumMod val="60000"/>
                    <a:lumOff val="40000"/>
                  </a:schemeClr>
                </a:solidFill>
                <a:latin typeface="Times New Roman"/>
                <a:cs typeface="Times New Roman"/>
              </a:rPr>
              <a:t>and incomplete genome annotations will poison every experiment that uses </a:t>
            </a:r>
            <a:r>
              <a:rPr lang="en-US" b="1" i="1" dirty="0" smtClean="0">
                <a:solidFill>
                  <a:schemeClr val="accent6">
                    <a:lumMod val="60000"/>
                    <a:lumOff val="40000"/>
                  </a:schemeClr>
                </a:solidFill>
                <a:latin typeface="Times New Roman"/>
                <a:cs typeface="Times New Roman"/>
              </a:rPr>
              <a:t>them”.</a:t>
            </a:r>
          </a:p>
          <a:p>
            <a:pPr marL="0" indent="0" algn="r"/>
            <a:r>
              <a:rPr lang="en-US" sz="1600" b="1" dirty="0" smtClean="0">
                <a:solidFill>
                  <a:schemeClr val="accent6">
                    <a:lumMod val="60000"/>
                    <a:lumOff val="40000"/>
                  </a:schemeClr>
                </a:solidFill>
                <a:latin typeface="Times New Roman"/>
                <a:cs typeface="Times New Roman"/>
              </a:rPr>
              <a:t>- M. </a:t>
            </a:r>
            <a:r>
              <a:rPr lang="en-US" sz="1600" b="1" dirty="0" err="1" smtClean="0">
                <a:solidFill>
                  <a:schemeClr val="accent6">
                    <a:lumMod val="60000"/>
                    <a:lumOff val="40000"/>
                  </a:schemeClr>
                </a:solidFill>
                <a:latin typeface="Times New Roman"/>
                <a:cs typeface="Times New Roman"/>
              </a:rPr>
              <a:t>Yandell</a:t>
            </a:r>
            <a:r>
              <a:rPr lang="en-US" sz="1600" b="1" dirty="0">
                <a:solidFill>
                  <a:schemeClr val="accent6">
                    <a:lumMod val="60000"/>
                    <a:lumOff val="40000"/>
                  </a:schemeClr>
                </a:solidFill>
                <a:latin typeface="Times New Roman"/>
                <a:cs typeface="Times New Roman"/>
              </a:rPr>
              <a:t>.</a:t>
            </a:r>
          </a:p>
        </p:txBody>
      </p:sp>
      <p:sp>
        <p:nvSpPr>
          <p:cNvPr id="5" name="Slide Number Placeholder 4"/>
          <p:cNvSpPr>
            <a:spLocks noGrp="1"/>
          </p:cNvSpPr>
          <p:nvPr>
            <p:ph type="sldNum" sz="quarter" idx="11"/>
          </p:nvPr>
        </p:nvSpPr>
        <p:spPr/>
        <p:txBody>
          <a:bodyPr/>
          <a:lstStyle/>
          <a:p>
            <a:pPr>
              <a:defRPr/>
            </a:pPr>
            <a:fld id="{FE84A2BA-7E53-9E4C-9F94-3E442F04675F}" type="slidenum">
              <a:rPr lang="en-US" smtClean="0"/>
              <a:pPr>
                <a:defRPr/>
              </a:pPr>
              <a:t>25</a:t>
            </a:fld>
            <a:endParaRPr lang="en-US" dirty="0"/>
          </a:p>
        </p:txBody>
      </p:sp>
      <p:sp>
        <p:nvSpPr>
          <p:cNvPr id="6" name="Footer Placeholder 3"/>
          <p:cNvSpPr>
            <a:spLocks noGrp="1"/>
          </p:cNvSpPr>
          <p:nvPr>
            <p:ph type="ftr" sz="quarter" idx="10"/>
          </p:nvPr>
        </p:nvSpPr>
        <p:spPr>
          <a:xfrm>
            <a:off x="592138" y="6356350"/>
            <a:ext cx="2895600" cy="365125"/>
          </a:xfrm>
        </p:spPr>
        <p:txBody>
          <a:bodyPr/>
          <a:lstStyle/>
          <a:p>
            <a:pPr>
              <a:defRPr/>
            </a:pPr>
            <a:r>
              <a:rPr lang="en-US" smtClean="0"/>
              <a:t>3. How do we get there?</a:t>
            </a:r>
            <a:endParaRPr lang="en-US" dirty="0"/>
          </a:p>
        </p:txBody>
      </p:sp>
    </p:spTree>
    <p:extLst>
      <p:ext uri="{BB962C8B-B14F-4D97-AF65-F5344CB8AC3E}">
        <p14:creationId xmlns:p14="http://schemas.microsoft.com/office/powerpoint/2010/main" val="3948699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1D4980"/>
        </a:solidFill>
        <a:effectLst/>
      </p:bgPr>
    </p:bg>
    <p:spTree>
      <p:nvGrpSpPr>
        <p:cNvPr id="1" name=""/>
        <p:cNvGrpSpPr/>
        <p:nvPr/>
      </p:nvGrpSpPr>
      <p:grpSpPr>
        <a:xfrm>
          <a:off x="0" y="0"/>
          <a:ext cx="0" cy="0"/>
          <a:chOff x="0" y="0"/>
          <a:chExt cx="0" cy="0"/>
        </a:xfrm>
      </p:grpSpPr>
      <p:sp>
        <p:nvSpPr>
          <p:cNvPr id="9" name="TextBox 8"/>
          <p:cNvSpPr txBox="1"/>
          <p:nvPr/>
        </p:nvSpPr>
        <p:spPr>
          <a:xfrm>
            <a:off x="744360" y="3075057"/>
            <a:ext cx="7655280" cy="707886"/>
          </a:xfrm>
          <a:prstGeom prst="rect">
            <a:avLst/>
          </a:prstGeom>
          <a:noFill/>
        </p:spPr>
        <p:txBody>
          <a:bodyPr wrap="square" rtlCol="0">
            <a:spAutoFit/>
          </a:bodyPr>
          <a:lstStyle/>
          <a:p>
            <a:pPr algn="ctr"/>
            <a:r>
              <a:rPr lang="en-US" sz="4000" dirty="0" smtClean="0">
                <a:solidFill>
                  <a:schemeClr val="bg1"/>
                </a:solidFill>
              </a:rPr>
              <a:t>Web Apollo</a:t>
            </a:r>
            <a:endParaRPr lang="en-US" sz="4000" dirty="0">
              <a:solidFill>
                <a:schemeClr val="bg1"/>
              </a:solidFill>
            </a:endParaRPr>
          </a:p>
        </p:txBody>
      </p:sp>
      <p:grpSp>
        <p:nvGrpSpPr>
          <p:cNvPr id="10" name="Group 9"/>
          <p:cNvGrpSpPr/>
          <p:nvPr/>
        </p:nvGrpSpPr>
        <p:grpSpPr>
          <a:xfrm>
            <a:off x="6160128" y="3658299"/>
            <a:ext cx="868557" cy="1360027"/>
            <a:chOff x="5486400" y="762000"/>
            <a:chExt cx="1143000" cy="1723158"/>
          </a:xfrm>
        </p:grpSpPr>
        <p:pic>
          <p:nvPicPr>
            <p:cNvPr id="11" name="Picture 10" descr="superdot.png"/>
            <p:cNvPicPr>
              <a:picLocks noChangeAspect="1"/>
            </p:cNvPicPr>
            <p:nvPr/>
          </p:nvPicPr>
          <p:blipFill>
            <a:blip r:embed="rId3" cstate="print"/>
            <a:stretch>
              <a:fillRect/>
            </a:stretch>
          </p:blipFill>
          <p:spPr>
            <a:xfrm flipH="1">
              <a:off x="5486400" y="762000"/>
              <a:ext cx="1143000" cy="1723158"/>
            </a:xfrm>
            <a:prstGeom prst="rect">
              <a:avLst/>
            </a:prstGeom>
          </p:spPr>
        </p:pic>
        <p:sp>
          <p:nvSpPr>
            <p:cNvPr id="12" name="Freeform 11"/>
            <p:cNvSpPr/>
            <p:nvPr/>
          </p:nvSpPr>
          <p:spPr>
            <a:xfrm>
              <a:off x="5829301" y="851765"/>
              <a:ext cx="605367" cy="427566"/>
            </a:xfrm>
            <a:custGeom>
              <a:avLst/>
              <a:gdLst>
                <a:gd name="connsiteX0" fmla="*/ 0 w 605367"/>
                <a:gd name="connsiteY0" fmla="*/ 59266 h 427566"/>
                <a:gd name="connsiteX1" fmla="*/ 50800 w 605367"/>
                <a:gd name="connsiteY1" fmla="*/ 55033 h 427566"/>
                <a:gd name="connsiteX2" fmla="*/ 76200 w 605367"/>
                <a:gd name="connsiteY2" fmla="*/ 38100 h 427566"/>
                <a:gd name="connsiteX3" fmla="*/ 105833 w 605367"/>
                <a:gd name="connsiteY3" fmla="*/ 29633 h 427566"/>
                <a:gd name="connsiteX4" fmla="*/ 118533 w 605367"/>
                <a:gd name="connsiteY4" fmla="*/ 16933 h 427566"/>
                <a:gd name="connsiteX5" fmla="*/ 143933 w 605367"/>
                <a:gd name="connsiteY5" fmla="*/ 0 h 427566"/>
                <a:gd name="connsiteX6" fmla="*/ 190500 w 605367"/>
                <a:gd name="connsiteY6" fmla="*/ 4233 h 427566"/>
                <a:gd name="connsiteX7" fmla="*/ 211667 w 605367"/>
                <a:gd name="connsiteY7" fmla="*/ 12700 h 427566"/>
                <a:gd name="connsiteX8" fmla="*/ 254000 w 605367"/>
                <a:gd name="connsiteY8" fmla="*/ 21166 h 427566"/>
                <a:gd name="connsiteX9" fmla="*/ 270933 w 605367"/>
                <a:gd name="connsiteY9" fmla="*/ 29633 h 427566"/>
                <a:gd name="connsiteX10" fmla="*/ 283633 w 605367"/>
                <a:gd name="connsiteY10" fmla="*/ 33866 h 427566"/>
                <a:gd name="connsiteX11" fmla="*/ 304800 w 605367"/>
                <a:gd name="connsiteY11" fmla="*/ 59266 h 427566"/>
                <a:gd name="connsiteX12" fmla="*/ 330200 w 605367"/>
                <a:gd name="connsiteY12" fmla="*/ 80433 h 427566"/>
                <a:gd name="connsiteX13" fmla="*/ 338667 w 605367"/>
                <a:gd name="connsiteY13" fmla="*/ 105833 h 427566"/>
                <a:gd name="connsiteX14" fmla="*/ 347133 w 605367"/>
                <a:gd name="connsiteY14" fmla="*/ 139700 h 427566"/>
                <a:gd name="connsiteX15" fmla="*/ 359833 w 605367"/>
                <a:gd name="connsiteY15" fmla="*/ 177800 h 427566"/>
                <a:gd name="connsiteX16" fmla="*/ 372533 w 605367"/>
                <a:gd name="connsiteY16" fmla="*/ 249766 h 427566"/>
                <a:gd name="connsiteX17" fmla="*/ 381000 w 605367"/>
                <a:gd name="connsiteY17" fmla="*/ 262466 h 427566"/>
                <a:gd name="connsiteX18" fmla="*/ 389467 w 605367"/>
                <a:gd name="connsiteY18" fmla="*/ 287866 h 427566"/>
                <a:gd name="connsiteX19" fmla="*/ 393700 w 605367"/>
                <a:gd name="connsiteY19" fmla="*/ 300566 h 427566"/>
                <a:gd name="connsiteX20" fmla="*/ 397933 w 605367"/>
                <a:gd name="connsiteY20" fmla="*/ 317500 h 427566"/>
                <a:gd name="connsiteX21" fmla="*/ 406400 w 605367"/>
                <a:gd name="connsiteY21" fmla="*/ 334433 h 427566"/>
                <a:gd name="connsiteX22" fmla="*/ 410633 w 605367"/>
                <a:gd name="connsiteY22" fmla="*/ 347133 h 427566"/>
                <a:gd name="connsiteX23" fmla="*/ 427567 w 605367"/>
                <a:gd name="connsiteY23" fmla="*/ 376766 h 427566"/>
                <a:gd name="connsiteX24" fmla="*/ 457200 w 605367"/>
                <a:gd name="connsiteY24" fmla="*/ 406400 h 427566"/>
                <a:gd name="connsiteX25" fmla="*/ 469900 w 605367"/>
                <a:gd name="connsiteY25" fmla="*/ 414866 h 427566"/>
                <a:gd name="connsiteX26" fmla="*/ 482600 w 605367"/>
                <a:gd name="connsiteY26" fmla="*/ 419100 h 427566"/>
                <a:gd name="connsiteX27" fmla="*/ 503767 w 605367"/>
                <a:gd name="connsiteY27" fmla="*/ 423333 h 427566"/>
                <a:gd name="connsiteX28" fmla="*/ 520700 w 605367"/>
                <a:gd name="connsiteY28" fmla="*/ 427566 h 427566"/>
                <a:gd name="connsiteX29" fmla="*/ 605367 w 605367"/>
                <a:gd name="connsiteY29" fmla="*/ 423333 h 42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5367" h="427566">
                  <a:moveTo>
                    <a:pt x="0" y="59266"/>
                  </a:moveTo>
                  <a:cubicBezTo>
                    <a:pt x="16933" y="57855"/>
                    <a:pt x="34428" y="59581"/>
                    <a:pt x="50800" y="55033"/>
                  </a:cubicBezTo>
                  <a:cubicBezTo>
                    <a:pt x="60604" y="52310"/>
                    <a:pt x="66328" y="40568"/>
                    <a:pt x="76200" y="38100"/>
                  </a:cubicBezTo>
                  <a:cubicBezTo>
                    <a:pt x="97462" y="32784"/>
                    <a:pt x="87613" y="35706"/>
                    <a:pt x="105833" y="29633"/>
                  </a:cubicBezTo>
                  <a:cubicBezTo>
                    <a:pt x="110066" y="25400"/>
                    <a:pt x="113807" y="20609"/>
                    <a:pt x="118533" y="16933"/>
                  </a:cubicBezTo>
                  <a:cubicBezTo>
                    <a:pt x="126565" y="10686"/>
                    <a:pt x="143933" y="0"/>
                    <a:pt x="143933" y="0"/>
                  </a:cubicBezTo>
                  <a:cubicBezTo>
                    <a:pt x="159455" y="1411"/>
                    <a:pt x="175181" y="1361"/>
                    <a:pt x="190500" y="4233"/>
                  </a:cubicBezTo>
                  <a:cubicBezTo>
                    <a:pt x="197969" y="5633"/>
                    <a:pt x="204458" y="10297"/>
                    <a:pt x="211667" y="12700"/>
                  </a:cubicBezTo>
                  <a:cubicBezTo>
                    <a:pt x="224296" y="16910"/>
                    <a:pt x="241496" y="19082"/>
                    <a:pt x="254000" y="21166"/>
                  </a:cubicBezTo>
                  <a:cubicBezTo>
                    <a:pt x="259644" y="23988"/>
                    <a:pt x="265133" y="27147"/>
                    <a:pt x="270933" y="29633"/>
                  </a:cubicBezTo>
                  <a:cubicBezTo>
                    <a:pt x="275034" y="31391"/>
                    <a:pt x="279920" y="31391"/>
                    <a:pt x="283633" y="33866"/>
                  </a:cubicBezTo>
                  <a:cubicBezTo>
                    <a:pt x="297545" y="43141"/>
                    <a:pt x="295039" y="47553"/>
                    <a:pt x="304800" y="59266"/>
                  </a:cubicBezTo>
                  <a:cubicBezTo>
                    <a:pt x="314986" y="71489"/>
                    <a:pt x="317713" y="72108"/>
                    <a:pt x="330200" y="80433"/>
                  </a:cubicBezTo>
                  <a:cubicBezTo>
                    <a:pt x="333022" y="88900"/>
                    <a:pt x="336503" y="97175"/>
                    <a:pt x="338667" y="105833"/>
                  </a:cubicBezTo>
                  <a:cubicBezTo>
                    <a:pt x="341489" y="117122"/>
                    <a:pt x="343453" y="128661"/>
                    <a:pt x="347133" y="139700"/>
                  </a:cubicBezTo>
                  <a:lnTo>
                    <a:pt x="359833" y="177800"/>
                  </a:lnTo>
                  <a:cubicBezTo>
                    <a:pt x="363045" y="216342"/>
                    <a:pt x="358496" y="221691"/>
                    <a:pt x="372533" y="249766"/>
                  </a:cubicBezTo>
                  <a:cubicBezTo>
                    <a:pt x="374808" y="254317"/>
                    <a:pt x="378178" y="258233"/>
                    <a:pt x="381000" y="262466"/>
                  </a:cubicBezTo>
                  <a:lnTo>
                    <a:pt x="389467" y="287866"/>
                  </a:lnTo>
                  <a:cubicBezTo>
                    <a:pt x="390878" y="292099"/>
                    <a:pt x="392618" y="296237"/>
                    <a:pt x="393700" y="300566"/>
                  </a:cubicBezTo>
                  <a:cubicBezTo>
                    <a:pt x="395111" y="306211"/>
                    <a:pt x="395890" y="312052"/>
                    <a:pt x="397933" y="317500"/>
                  </a:cubicBezTo>
                  <a:cubicBezTo>
                    <a:pt x="400149" y="323409"/>
                    <a:pt x="403914" y="328633"/>
                    <a:pt x="406400" y="334433"/>
                  </a:cubicBezTo>
                  <a:cubicBezTo>
                    <a:pt x="408158" y="338534"/>
                    <a:pt x="408875" y="343032"/>
                    <a:pt x="410633" y="347133"/>
                  </a:cubicBezTo>
                  <a:cubicBezTo>
                    <a:pt x="417077" y="362170"/>
                    <a:pt x="419065" y="364013"/>
                    <a:pt x="427567" y="376766"/>
                  </a:cubicBezTo>
                  <a:cubicBezTo>
                    <a:pt x="435017" y="399119"/>
                    <a:pt x="428088" y="386992"/>
                    <a:pt x="457200" y="406400"/>
                  </a:cubicBezTo>
                  <a:cubicBezTo>
                    <a:pt x="461433" y="409222"/>
                    <a:pt x="465073" y="413257"/>
                    <a:pt x="469900" y="414866"/>
                  </a:cubicBezTo>
                  <a:cubicBezTo>
                    <a:pt x="474133" y="416277"/>
                    <a:pt x="478271" y="418018"/>
                    <a:pt x="482600" y="419100"/>
                  </a:cubicBezTo>
                  <a:cubicBezTo>
                    <a:pt x="489581" y="420845"/>
                    <a:pt x="496743" y="421772"/>
                    <a:pt x="503767" y="423333"/>
                  </a:cubicBezTo>
                  <a:cubicBezTo>
                    <a:pt x="509447" y="424595"/>
                    <a:pt x="515056" y="426155"/>
                    <a:pt x="520700" y="427566"/>
                  </a:cubicBezTo>
                  <a:lnTo>
                    <a:pt x="605367" y="423333"/>
                  </a:lnTo>
                </a:path>
              </a:pathLst>
            </a:custGeom>
            <a:ln>
              <a:solidFill>
                <a:srgbClr val="6165E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5734247" y="872953"/>
              <a:ext cx="372110" cy="129434"/>
            </a:xfrm>
            <a:custGeom>
              <a:avLst/>
              <a:gdLst>
                <a:gd name="connsiteX0" fmla="*/ 0 w 372110"/>
                <a:gd name="connsiteY0" fmla="*/ 0 h 129434"/>
                <a:gd name="connsiteX1" fmla="*/ 32357 w 372110"/>
                <a:gd name="connsiteY1" fmla="*/ 64717 h 129434"/>
                <a:gd name="connsiteX2" fmla="*/ 80893 w 372110"/>
                <a:gd name="connsiteY2" fmla="*/ 80896 h 129434"/>
                <a:gd name="connsiteX3" fmla="*/ 105161 w 372110"/>
                <a:gd name="connsiteY3" fmla="*/ 88986 h 129434"/>
                <a:gd name="connsiteX4" fmla="*/ 129430 w 372110"/>
                <a:gd name="connsiteY4" fmla="*/ 105165 h 129434"/>
                <a:gd name="connsiteX5" fmla="*/ 258859 w 372110"/>
                <a:gd name="connsiteY5" fmla="*/ 129434 h 129434"/>
                <a:gd name="connsiteX6" fmla="*/ 339753 w 372110"/>
                <a:gd name="connsiteY6" fmla="*/ 121344 h 129434"/>
                <a:gd name="connsiteX7" fmla="*/ 372110 w 372110"/>
                <a:gd name="connsiteY7" fmla="*/ 113255 h 12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2110" h="129434">
                  <a:moveTo>
                    <a:pt x="0" y="0"/>
                  </a:moveTo>
                  <a:cubicBezTo>
                    <a:pt x="2898" y="7244"/>
                    <a:pt x="19434" y="56640"/>
                    <a:pt x="32357" y="64717"/>
                  </a:cubicBezTo>
                  <a:cubicBezTo>
                    <a:pt x="46818" y="73756"/>
                    <a:pt x="64714" y="75503"/>
                    <a:pt x="80893" y="80896"/>
                  </a:cubicBezTo>
                  <a:cubicBezTo>
                    <a:pt x="88982" y="83593"/>
                    <a:pt x="98066" y="84256"/>
                    <a:pt x="105161" y="88986"/>
                  </a:cubicBezTo>
                  <a:cubicBezTo>
                    <a:pt x="113251" y="94379"/>
                    <a:pt x="120545" y="101216"/>
                    <a:pt x="129430" y="105165"/>
                  </a:cubicBezTo>
                  <a:cubicBezTo>
                    <a:pt x="179725" y="127518"/>
                    <a:pt x="199053" y="123453"/>
                    <a:pt x="258859" y="129434"/>
                  </a:cubicBezTo>
                  <a:cubicBezTo>
                    <a:pt x="285824" y="126737"/>
                    <a:pt x="312926" y="125176"/>
                    <a:pt x="339753" y="121344"/>
                  </a:cubicBezTo>
                  <a:cubicBezTo>
                    <a:pt x="350759" y="119772"/>
                    <a:pt x="372110" y="113255"/>
                    <a:pt x="372110" y="113255"/>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5871766" y="816325"/>
              <a:ext cx="574344" cy="486688"/>
            </a:xfrm>
            <a:custGeom>
              <a:avLst/>
              <a:gdLst>
                <a:gd name="connsiteX0" fmla="*/ 0 w 574344"/>
                <a:gd name="connsiteY0" fmla="*/ 72807 h 486688"/>
                <a:gd name="connsiteX1" fmla="*/ 32357 w 574344"/>
                <a:gd name="connsiteY1" fmla="*/ 32359 h 486688"/>
                <a:gd name="connsiteX2" fmla="*/ 48536 w 574344"/>
                <a:gd name="connsiteY2" fmla="*/ 16179 h 486688"/>
                <a:gd name="connsiteX3" fmla="*/ 97072 w 574344"/>
                <a:gd name="connsiteY3" fmla="*/ 0 h 486688"/>
                <a:gd name="connsiteX4" fmla="*/ 218412 w 574344"/>
                <a:gd name="connsiteY4" fmla="*/ 8090 h 486688"/>
                <a:gd name="connsiteX5" fmla="*/ 234591 w 574344"/>
                <a:gd name="connsiteY5" fmla="*/ 32359 h 486688"/>
                <a:gd name="connsiteX6" fmla="*/ 250770 w 574344"/>
                <a:gd name="connsiteY6" fmla="*/ 80897 h 486688"/>
                <a:gd name="connsiteX7" fmla="*/ 266948 w 574344"/>
                <a:gd name="connsiteY7" fmla="*/ 137524 h 486688"/>
                <a:gd name="connsiteX8" fmla="*/ 275038 w 574344"/>
                <a:gd name="connsiteY8" fmla="*/ 380214 h 486688"/>
                <a:gd name="connsiteX9" fmla="*/ 291217 w 574344"/>
                <a:gd name="connsiteY9" fmla="*/ 404482 h 486688"/>
                <a:gd name="connsiteX10" fmla="*/ 315485 w 574344"/>
                <a:gd name="connsiteY10" fmla="*/ 436841 h 486688"/>
                <a:gd name="connsiteX11" fmla="*/ 355931 w 574344"/>
                <a:gd name="connsiteY11" fmla="*/ 461110 h 486688"/>
                <a:gd name="connsiteX12" fmla="*/ 574344 w 574344"/>
                <a:gd name="connsiteY12" fmla="*/ 485379 h 48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4344" h="486688">
                  <a:moveTo>
                    <a:pt x="0" y="72807"/>
                  </a:moveTo>
                  <a:cubicBezTo>
                    <a:pt x="10786" y="59324"/>
                    <a:pt x="21121" y="45469"/>
                    <a:pt x="32357" y="32359"/>
                  </a:cubicBezTo>
                  <a:cubicBezTo>
                    <a:pt x="37321" y="26568"/>
                    <a:pt x="41714" y="19590"/>
                    <a:pt x="48536" y="16179"/>
                  </a:cubicBezTo>
                  <a:cubicBezTo>
                    <a:pt x="63789" y="8552"/>
                    <a:pt x="97072" y="0"/>
                    <a:pt x="97072" y="0"/>
                  </a:cubicBezTo>
                  <a:cubicBezTo>
                    <a:pt x="137519" y="2697"/>
                    <a:pt x="178953" y="-1195"/>
                    <a:pt x="218412" y="8090"/>
                  </a:cubicBezTo>
                  <a:cubicBezTo>
                    <a:pt x="227876" y="10317"/>
                    <a:pt x="230642" y="23474"/>
                    <a:pt x="234591" y="32359"/>
                  </a:cubicBezTo>
                  <a:cubicBezTo>
                    <a:pt x="241517" y="47944"/>
                    <a:pt x="245377" y="64718"/>
                    <a:pt x="250770" y="80897"/>
                  </a:cubicBezTo>
                  <a:cubicBezTo>
                    <a:pt x="262374" y="115711"/>
                    <a:pt x="256792" y="96895"/>
                    <a:pt x="266948" y="137524"/>
                  </a:cubicBezTo>
                  <a:cubicBezTo>
                    <a:pt x="269645" y="218421"/>
                    <a:pt x="267710" y="299605"/>
                    <a:pt x="275038" y="380214"/>
                  </a:cubicBezTo>
                  <a:cubicBezTo>
                    <a:pt x="275918" y="389896"/>
                    <a:pt x="285566" y="396571"/>
                    <a:pt x="291217" y="404482"/>
                  </a:cubicBezTo>
                  <a:cubicBezTo>
                    <a:pt x="299054" y="415453"/>
                    <a:pt x="305339" y="427962"/>
                    <a:pt x="315485" y="436841"/>
                  </a:cubicBezTo>
                  <a:cubicBezTo>
                    <a:pt x="327317" y="447195"/>
                    <a:pt x="341105" y="455877"/>
                    <a:pt x="355931" y="461110"/>
                  </a:cubicBezTo>
                  <a:cubicBezTo>
                    <a:pt x="452485" y="495189"/>
                    <a:pt x="467864" y="485379"/>
                    <a:pt x="574344" y="485379"/>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a:off x="5944570" y="832504"/>
              <a:ext cx="501540" cy="412572"/>
            </a:xfrm>
            <a:custGeom>
              <a:avLst/>
              <a:gdLst>
                <a:gd name="connsiteX0" fmla="*/ 0 w 501540"/>
                <a:gd name="connsiteY0" fmla="*/ 145614 h 412572"/>
                <a:gd name="connsiteX1" fmla="*/ 8089 w 501540"/>
                <a:gd name="connsiteY1" fmla="*/ 105166 h 412572"/>
                <a:gd name="connsiteX2" fmla="*/ 32357 w 501540"/>
                <a:gd name="connsiteY2" fmla="*/ 16180 h 412572"/>
                <a:gd name="connsiteX3" fmla="*/ 48536 w 501540"/>
                <a:gd name="connsiteY3" fmla="*/ 0 h 412572"/>
                <a:gd name="connsiteX4" fmla="*/ 177966 w 501540"/>
                <a:gd name="connsiteY4" fmla="*/ 8090 h 412572"/>
                <a:gd name="connsiteX5" fmla="*/ 186055 w 501540"/>
                <a:gd name="connsiteY5" fmla="*/ 32359 h 412572"/>
                <a:gd name="connsiteX6" fmla="*/ 194144 w 501540"/>
                <a:gd name="connsiteY6" fmla="*/ 177973 h 412572"/>
                <a:gd name="connsiteX7" fmla="*/ 210323 w 501540"/>
                <a:gd name="connsiteY7" fmla="*/ 275048 h 412572"/>
                <a:gd name="connsiteX8" fmla="*/ 242681 w 501540"/>
                <a:gd name="connsiteY8" fmla="*/ 339766 h 412572"/>
                <a:gd name="connsiteX9" fmla="*/ 266949 w 501540"/>
                <a:gd name="connsiteY9" fmla="*/ 355945 h 412572"/>
                <a:gd name="connsiteX10" fmla="*/ 315485 w 501540"/>
                <a:gd name="connsiteY10" fmla="*/ 404483 h 412572"/>
                <a:gd name="connsiteX11" fmla="*/ 364021 w 501540"/>
                <a:gd name="connsiteY11" fmla="*/ 412572 h 412572"/>
                <a:gd name="connsiteX12" fmla="*/ 461093 w 501540"/>
                <a:gd name="connsiteY12" fmla="*/ 404483 h 412572"/>
                <a:gd name="connsiteX13" fmla="*/ 501540 w 501540"/>
                <a:gd name="connsiteY13" fmla="*/ 396393 h 41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540" h="412572">
                  <a:moveTo>
                    <a:pt x="0" y="145614"/>
                  </a:moveTo>
                  <a:cubicBezTo>
                    <a:pt x="2696" y="132131"/>
                    <a:pt x="5829" y="118729"/>
                    <a:pt x="8089" y="105166"/>
                  </a:cubicBezTo>
                  <a:cubicBezTo>
                    <a:pt x="15720" y="59381"/>
                    <a:pt x="9021" y="51186"/>
                    <a:pt x="32357" y="16180"/>
                  </a:cubicBezTo>
                  <a:cubicBezTo>
                    <a:pt x="36588" y="9834"/>
                    <a:pt x="43143" y="5393"/>
                    <a:pt x="48536" y="0"/>
                  </a:cubicBezTo>
                  <a:cubicBezTo>
                    <a:pt x="91679" y="2697"/>
                    <a:pt x="135888" y="-1811"/>
                    <a:pt x="177966" y="8090"/>
                  </a:cubicBezTo>
                  <a:cubicBezTo>
                    <a:pt x="186266" y="10043"/>
                    <a:pt x="185247" y="23870"/>
                    <a:pt x="186055" y="32359"/>
                  </a:cubicBezTo>
                  <a:cubicBezTo>
                    <a:pt x="190664" y="80753"/>
                    <a:pt x="190553" y="129493"/>
                    <a:pt x="194144" y="177973"/>
                  </a:cubicBezTo>
                  <a:cubicBezTo>
                    <a:pt x="201374" y="275577"/>
                    <a:pt x="195142" y="221914"/>
                    <a:pt x="210323" y="275048"/>
                  </a:cubicBezTo>
                  <a:cubicBezTo>
                    <a:pt x="220552" y="310851"/>
                    <a:pt x="213114" y="310198"/>
                    <a:pt x="242681" y="339766"/>
                  </a:cubicBezTo>
                  <a:cubicBezTo>
                    <a:pt x="249556" y="346641"/>
                    <a:pt x="259683" y="349486"/>
                    <a:pt x="266949" y="355945"/>
                  </a:cubicBezTo>
                  <a:cubicBezTo>
                    <a:pt x="284050" y="371146"/>
                    <a:pt x="292916" y="400722"/>
                    <a:pt x="315485" y="404483"/>
                  </a:cubicBezTo>
                  <a:lnTo>
                    <a:pt x="364021" y="412572"/>
                  </a:lnTo>
                  <a:cubicBezTo>
                    <a:pt x="396378" y="409876"/>
                    <a:pt x="428874" y="408510"/>
                    <a:pt x="461093" y="404483"/>
                  </a:cubicBezTo>
                  <a:cubicBezTo>
                    <a:pt x="531044" y="395739"/>
                    <a:pt x="473848" y="396393"/>
                    <a:pt x="501540" y="396393"/>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a:off x="5807051" y="824415"/>
              <a:ext cx="647148" cy="446487"/>
            </a:xfrm>
            <a:custGeom>
              <a:avLst/>
              <a:gdLst>
                <a:gd name="connsiteX0" fmla="*/ 0 w 647148"/>
                <a:gd name="connsiteY0" fmla="*/ 88986 h 446487"/>
                <a:gd name="connsiteX1" fmla="*/ 97072 w 647148"/>
                <a:gd name="connsiteY1" fmla="*/ 80896 h 446487"/>
                <a:gd name="connsiteX2" fmla="*/ 145608 w 647148"/>
                <a:gd name="connsiteY2" fmla="*/ 48538 h 446487"/>
                <a:gd name="connsiteX3" fmla="*/ 161787 w 647148"/>
                <a:gd name="connsiteY3" fmla="*/ 24269 h 446487"/>
                <a:gd name="connsiteX4" fmla="*/ 226502 w 647148"/>
                <a:gd name="connsiteY4" fmla="*/ 0 h 446487"/>
                <a:gd name="connsiteX5" fmla="*/ 299306 w 647148"/>
                <a:gd name="connsiteY5" fmla="*/ 8089 h 446487"/>
                <a:gd name="connsiteX6" fmla="*/ 323574 w 647148"/>
                <a:gd name="connsiteY6" fmla="*/ 24269 h 446487"/>
                <a:gd name="connsiteX7" fmla="*/ 347842 w 647148"/>
                <a:gd name="connsiteY7" fmla="*/ 32358 h 446487"/>
                <a:gd name="connsiteX8" fmla="*/ 388289 w 647148"/>
                <a:gd name="connsiteY8" fmla="*/ 72807 h 446487"/>
                <a:gd name="connsiteX9" fmla="*/ 420646 w 647148"/>
                <a:gd name="connsiteY9" fmla="*/ 121344 h 446487"/>
                <a:gd name="connsiteX10" fmla="*/ 428736 w 647148"/>
                <a:gd name="connsiteY10" fmla="*/ 226510 h 446487"/>
                <a:gd name="connsiteX11" fmla="*/ 444914 w 647148"/>
                <a:gd name="connsiteY11" fmla="*/ 355944 h 446487"/>
                <a:gd name="connsiteX12" fmla="*/ 485361 w 647148"/>
                <a:gd name="connsiteY12" fmla="*/ 412572 h 446487"/>
                <a:gd name="connsiteX13" fmla="*/ 558165 w 647148"/>
                <a:gd name="connsiteY13" fmla="*/ 436841 h 446487"/>
                <a:gd name="connsiteX14" fmla="*/ 647148 w 647148"/>
                <a:gd name="connsiteY14" fmla="*/ 444930 h 44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148" h="446487">
                  <a:moveTo>
                    <a:pt x="0" y="88986"/>
                  </a:moveTo>
                  <a:cubicBezTo>
                    <a:pt x="32357" y="86289"/>
                    <a:pt x="65787" y="89587"/>
                    <a:pt x="97072" y="80896"/>
                  </a:cubicBezTo>
                  <a:cubicBezTo>
                    <a:pt x="115807" y="75692"/>
                    <a:pt x="145608" y="48538"/>
                    <a:pt x="145608" y="48538"/>
                  </a:cubicBezTo>
                  <a:cubicBezTo>
                    <a:pt x="151001" y="40448"/>
                    <a:pt x="154912" y="31144"/>
                    <a:pt x="161787" y="24269"/>
                  </a:cubicBezTo>
                  <a:cubicBezTo>
                    <a:pt x="182618" y="3437"/>
                    <a:pt x="197560" y="5788"/>
                    <a:pt x="226502" y="0"/>
                  </a:cubicBezTo>
                  <a:cubicBezTo>
                    <a:pt x="250770" y="2696"/>
                    <a:pt x="275618" y="2167"/>
                    <a:pt x="299306" y="8089"/>
                  </a:cubicBezTo>
                  <a:cubicBezTo>
                    <a:pt x="308738" y="10447"/>
                    <a:pt x="314878" y="19921"/>
                    <a:pt x="323574" y="24269"/>
                  </a:cubicBezTo>
                  <a:cubicBezTo>
                    <a:pt x="331201" y="28082"/>
                    <a:pt x="339753" y="29662"/>
                    <a:pt x="347842" y="32358"/>
                  </a:cubicBezTo>
                  <a:cubicBezTo>
                    <a:pt x="361324" y="45841"/>
                    <a:pt x="382260" y="54718"/>
                    <a:pt x="388289" y="72807"/>
                  </a:cubicBezTo>
                  <a:cubicBezTo>
                    <a:pt x="399996" y="107928"/>
                    <a:pt x="390349" y="91045"/>
                    <a:pt x="420646" y="121344"/>
                  </a:cubicBezTo>
                  <a:cubicBezTo>
                    <a:pt x="423343" y="156399"/>
                    <a:pt x="425118" y="191538"/>
                    <a:pt x="428736" y="226510"/>
                  </a:cubicBezTo>
                  <a:cubicBezTo>
                    <a:pt x="433210" y="269760"/>
                    <a:pt x="436387" y="313308"/>
                    <a:pt x="444914" y="355944"/>
                  </a:cubicBezTo>
                  <a:cubicBezTo>
                    <a:pt x="448171" y="372231"/>
                    <a:pt x="469678" y="404730"/>
                    <a:pt x="485361" y="412572"/>
                  </a:cubicBezTo>
                  <a:cubicBezTo>
                    <a:pt x="508241" y="424012"/>
                    <a:pt x="533897" y="428751"/>
                    <a:pt x="558165" y="436841"/>
                  </a:cubicBezTo>
                  <a:cubicBezTo>
                    <a:pt x="602895" y="451751"/>
                    <a:pt x="573913" y="444930"/>
                    <a:pt x="647148" y="444930"/>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5791201" y="817898"/>
              <a:ext cx="196906" cy="145614"/>
            </a:xfrm>
            <a:custGeom>
              <a:avLst/>
              <a:gdLst>
                <a:gd name="connsiteX0" fmla="*/ 132042 w 196906"/>
                <a:gd name="connsiteY0" fmla="*/ 80897 h 145614"/>
                <a:gd name="connsiteX1" fmla="*/ 99684 w 196906"/>
                <a:gd name="connsiteY1" fmla="*/ 16179 h 145614"/>
                <a:gd name="connsiteX2" fmla="*/ 51148 w 196906"/>
                <a:gd name="connsiteY2" fmla="*/ 0 h 145614"/>
                <a:gd name="connsiteX3" fmla="*/ 2612 w 196906"/>
                <a:gd name="connsiteY3" fmla="*/ 32359 h 145614"/>
                <a:gd name="connsiteX4" fmla="*/ 26880 w 196906"/>
                <a:gd name="connsiteY4" fmla="*/ 40448 h 145614"/>
                <a:gd name="connsiteX5" fmla="*/ 51148 w 196906"/>
                <a:gd name="connsiteY5" fmla="*/ 56628 h 145614"/>
                <a:gd name="connsiteX6" fmla="*/ 123953 w 196906"/>
                <a:gd name="connsiteY6" fmla="*/ 64717 h 145614"/>
                <a:gd name="connsiteX7" fmla="*/ 132042 w 196906"/>
                <a:gd name="connsiteY7" fmla="*/ 88986 h 145614"/>
                <a:gd name="connsiteX8" fmla="*/ 140131 w 196906"/>
                <a:gd name="connsiteY8" fmla="*/ 137524 h 145614"/>
                <a:gd name="connsiteX9" fmla="*/ 164399 w 196906"/>
                <a:gd name="connsiteY9" fmla="*/ 145614 h 145614"/>
                <a:gd name="connsiteX10" fmla="*/ 188667 w 196906"/>
                <a:gd name="connsiteY10" fmla="*/ 137524 h 145614"/>
                <a:gd name="connsiteX11" fmla="*/ 188667 w 196906"/>
                <a:gd name="connsiteY11" fmla="*/ 80897 h 145614"/>
                <a:gd name="connsiteX12" fmla="*/ 140131 w 196906"/>
                <a:gd name="connsiteY12" fmla="*/ 64717 h 145614"/>
                <a:gd name="connsiteX13" fmla="*/ 132042 w 196906"/>
                <a:gd name="connsiteY13" fmla="*/ 80897 h 1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906" h="145614">
                  <a:moveTo>
                    <a:pt x="132042" y="80897"/>
                  </a:moveTo>
                  <a:cubicBezTo>
                    <a:pt x="125794" y="49656"/>
                    <a:pt x="130277" y="33175"/>
                    <a:pt x="99684" y="16179"/>
                  </a:cubicBezTo>
                  <a:cubicBezTo>
                    <a:pt x="84776" y="7897"/>
                    <a:pt x="51148" y="0"/>
                    <a:pt x="51148" y="0"/>
                  </a:cubicBezTo>
                  <a:cubicBezTo>
                    <a:pt x="47916" y="647"/>
                    <a:pt x="-13216" y="700"/>
                    <a:pt x="2612" y="32359"/>
                  </a:cubicBezTo>
                  <a:cubicBezTo>
                    <a:pt x="6425" y="39986"/>
                    <a:pt x="18791" y="37752"/>
                    <a:pt x="26880" y="40448"/>
                  </a:cubicBezTo>
                  <a:cubicBezTo>
                    <a:pt x="34969" y="45841"/>
                    <a:pt x="41716" y="54270"/>
                    <a:pt x="51148" y="56628"/>
                  </a:cubicBezTo>
                  <a:cubicBezTo>
                    <a:pt x="74837" y="62550"/>
                    <a:pt x="101282" y="55648"/>
                    <a:pt x="123953" y="64717"/>
                  </a:cubicBezTo>
                  <a:cubicBezTo>
                    <a:pt x="131870" y="67884"/>
                    <a:pt x="130192" y="80662"/>
                    <a:pt x="132042" y="88986"/>
                  </a:cubicBezTo>
                  <a:cubicBezTo>
                    <a:pt x="135600" y="104998"/>
                    <a:pt x="131993" y="123282"/>
                    <a:pt x="140131" y="137524"/>
                  </a:cubicBezTo>
                  <a:cubicBezTo>
                    <a:pt x="144361" y="144928"/>
                    <a:pt x="156310" y="142917"/>
                    <a:pt x="164399" y="145614"/>
                  </a:cubicBezTo>
                  <a:cubicBezTo>
                    <a:pt x="172488" y="142917"/>
                    <a:pt x="182638" y="143554"/>
                    <a:pt x="188667" y="137524"/>
                  </a:cubicBezTo>
                  <a:cubicBezTo>
                    <a:pt x="199587" y="126604"/>
                    <a:pt x="199720" y="90371"/>
                    <a:pt x="188667" y="80897"/>
                  </a:cubicBezTo>
                  <a:cubicBezTo>
                    <a:pt x="175719" y="69798"/>
                    <a:pt x="140131" y="64717"/>
                    <a:pt x="140131" y="64717"/>
                  </a:cubicBezTo>
                  <a:lnTo>
                    <a:pt x="132042" y="80897"/>
                  </a:lnTo>
                  <a:close/>
                </a:path>
              </a:pathLst>
            </a:custGeom>
            <a:solidFill>
              <a:schemeClr val="accent3">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17"/>
            <p:cNvSpPr/>
            <p:nvPr/>
          </p:nvSpPr>
          <p:spPr>
            <a:xfrm>
              <a:off x="5807051" y="913401"/>
              <a:ext cx="283127" cy="64717"/>
            </a:xfrm>
            <a:custGeom>
              <a:avLst/>
              <a:gdLst>
                <a:gd name="connsiteX0" fmla="*/ 0 w 283127"/>
                <a:gd name="connsiteY0" fmla="*/ 0 h 64717"/>
                <a:gd name="connsiteX1" fmla="*/ 64715 w 283127"/>
                <a:gd name="connsiteY1" fmla="*/ 40448 h 64717"/>
                <a:gd name="connsiteX2" fmla="*/ 97072 w 283127"/>
                <a:gd name="connsiteY2" fmla="*/ 56627 h 64717"/>
                <a:gd name="connsiteX3" fmla="*/ 194144 w 283127"/>
                <a:gd name="connsiteY3" fmla="*/ 64717 h 64717"/>
                <a:gd name="connsiteX4" fmla="*/ 283127 w 283127"/>
                <a:gd name="connsiteY4" fmla="*/ 56627 h 64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127" h="64717">
                  <a:moveTo>
                    <a:pt x="0" y="0"/>
                  </a:moveTo>
                  <a:cubicBezTo>
                    <a:pt x="68208" y="54567"/>
                    <a:pt x="13645" y="18560"/>
                    <a:pt x="64715" y="40448"/>
                  </a:cubicBezTo>
                  <a:cubicBezTo>
                    <a:pt x="75799" y="45198"/>
                    <a:pt x="85220" y="54405"/>
                    <a:pt x="97072" y="56627"/>
                  </a:cubicBezTo>
                  <a:cubicBezTo>
                    <a:pt x="128985" y="62611"/>
                    <a:pt x="161787" y="62020"/>
                    <a:pt x="194144" y="64717"/>
                  </a:cubicBezTo>
                  <a:cubicBezTo>
                    <a:pt x="266886" y="55624"/>
                    <a:pt x="237119" y="56627"/>
                    <a:pt x="283127" y="56627"/>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5759268" y="894097"/>
              <a:ext cx="336733" cy="63501"/>
            </a:xfrm>
            <a:custGeom>
              <a:avLst/>
              <a:gdLst>
                <a:gd name="connsiteX0" fmla="*/ 0 w 412557"/>
                <a:gd name="connsiteY0" fmla="*/ 0 h 88986"/>
                <a:gd name="connsiteX1" fmla="*/ 40447 w 412557"/>
                <a:gd name="connsiteY1" fmla="*/ 32358 h 88986"/>
                <a:gd name="connsiteX2" fmla="*/ 64715 w 412557"/>
                <a:gd name="connsiteY2" fmla="*/ 40448 h 88986"/>
                <a:gd name="connsiteX3" fmla="*/ 88983 w 412557"/>
                <a:gd name="connsiteY3" fmla="*/ 64717 h 88986"/>
                <a:gd name="connsiteX4" fmla="*/ 121341 w 412557"/>
                <a:gd name="connsiteY4" fmla="*/ 72806 h 88986"/>
                <a:gd name="connsiteX5" fmla="*/ 169877 w 412557"/>
                <a:gd name="connsiteY5" fmla="*/ 88986 h 88986"/>
                <a:gd name="connsiteX6" fmla="*/ 339753 w 412557"/>
                <a:gd name="connsiteY6" fmla="*/ 80896 h 88986"/>
                <a:gd name="connsiteX7" fmla="*/ 388289 w 412557"/>
                <a:gd name="connsiteY7" fmla="*/ 64717 h 88986"/>
                <a:gd name="connsiteX8" fmla="*/ 412557 w 412557"/>
                <a:gd name="connsiteY8" fmla="*/ 40448 h 88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57" h="88986">
                  <a:moveTo>
                    <a:pt x="0" y="0"/>
                  </a:moveTo>
                  <a:cubicBezTo>
                    <a:pt x="13482" y="10786"/>
                    <a:pt x="25806" y="23207"/>
                    <a:pt x="40447" y="32358"/>
                  </a:cubicBezTo>
                  <a:cubicBezTo>
                    <a:pt x="47678" y="36877"/>
                    <a:pt x="57620" y="35718"/>
                    <a:pt x="64715" y="40448"/>
                  </a:cubicBezTo>
                  <a:cubicBezTo>
                    <a:pt x="74234" y="46794"/>
                    <a:pt x="79050" y="59041"/>
                    <a:pt x="88983" y="64717"/>
                  </a:cubicBezTo>
                  <a:cubicBezTo>
                    <a:pt x="98636" y="70233"/>
                    <a:pt x="110692" y="69611"/>
                    <a:pt x="121341" y="72806"/>
                  </a:cubicBezTo>
                  <a:cubicBezTo>
                    <a:pt x="137676" y="77707"/>
                    <a:pt x="169877" y="88986"/>
                    <a:pt x="169877" y="88986"/>
                  </a:cubicBezTo>
                  <a:cubicBezTo>
                    <a:pt x="226502" y="86289"/>
                    <a:pt x="283410" y="87157"/>
                    <a:pt x="339753" y="80896"/>
                  </a:cubicBezTo>
                  <a:cubicBezTo>
                    <a:pt x="356703" y="79013"/>
                    <a:pt x="388289" y="64717"/>
                    <a:pt x="388289" y="64717"/>
                  </a:cubicBezTo>
                  <a:lnTo>
                    <a:pt x="412557" y="40448"/>
                  </a:ln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0" name="Freeform 19"/>
            <p:cNvSpPr/>
            <p:nvPr/>
          </p:nvSpPr>
          <p:spPr>
            <a:xfrm>
              <a:off x="5875868" y="1338597"/>
              <a:ext cx="618067" cy="702896"/>
            </a:xfrm>
            <a:custGeom>
              <a:avLst/>
              <a:gdLst>
                <a:gd name="connsiteX0" fmla="*/ 0 w 618067"/>
                <a:gd name="connsiteY0" fmla="*/ 0 h 702896"/>
                <a:gd name="connsiteX1" fmla="*/ 46567 w 618067"/>
                <a:gd name="connsiteY1" fmla="*/ 21167 h 702896"/>
                <a:gd name="connsiteX2" fmla="*/ 59267 w 618067"/>
                <a:gd name="connsiteY2" fmla="*/ 25400 h 702896"/>
                <a:gd name="connsiteX3" fmla="*/ 173567 w 618067"/>
                <a:gd name="connsiteY3" fmla="*/ 38100 h 702896"/>
                <a:gd name="connsiteX4" fmla="*/ 194734 w 618067"/>
                <a:gd name="connsiteY4" fmla="*/ 42334 h 702896"/>
                <a:gd name="connsiteX5" fmla="*/ 207434 w 618067"/>
                <a:gd name="connsiteY5" fmla="*/ 50800 h 702896"/>
                <a:gd name="connsiteX6" fmla="*/ 228600 w 618067"/>
                <a:gd name="connsiteY6" fmla="*/ 71967 h 702896"/>
                <a:gd name="connsiteX7" fmla="*/ 258234 w 618067"/>
                <a:gd name="connsiteY7" fmla="*/ 105834 h 702896"/>
                <a:gd name="connsiteX8" fmla="*/ 266700 w 618067"/>
                <a:gd name="connsiteY8" fmla="*/ 118534 h 702896"/>
                <a:gd name="connsiteX9" fmla="*/ 292100 w 618067"/>
                <a:gd name="connsiteY9" fmla="*/ 135467 h 702896"/>
                <a:gd name="connsiteX10" fmla="*/ 317500 w 618067"/>
                <a:gd name="connsiteY10" fmla="*/ 156634 h 702896"/>
                <a:gd name="connsiteX11" fmla="*/ 330200 w 618067"/>
                <a:gd name="connsiteY11" fmla="*/ 165100 h 702896"/>
                <a:gd name="connsiteX12" fmla="*/ 436034 w 618067"/>
                <a:gd name="connsiteY12" fmla="*/ 177800 h 702896"/>
                <a:gd name="connsiteX13" fmla="*/ 448734 w 618067"/>
                <a:gd name="connsiteY13" fmla="*/ 190500 h 702896"/>
                <a:gd name="connsiteX14" fmla="*/ 474134 w 618067"/>
                <a:gd name="connsiteY14" fmla="*/ 232834 h 702896"/>
                <a:gd name="connsiteX15" fmla="*/ 478367 w 618067"/>
                <a:gd name="connsiteY15" fmla="*/ 245534 h 702896"/>
                <a:gd name="connsiteX16" fmla="*/ 482600 w 618067"/>
                <a:gd name="connsiteY16" fmla="*/ 279400 h 702896"/>
                <a:gd name="connsiteX17" fmla="*/ 499534 w 618067"/>
                <a:gd name="connsiteY17" fmla="*/ 304800 h 702896"/>
                <a:gd name="connsiteX18" fmla="*/ 503767 w 618067"/>
                <a:gd name="connsiteY18" fmla="*/ 317500 h 702896"/>
                <a:gd name="connsiteX19" fmla="*/ 537634 w 618067"/>
                <a:gd name="connsiteY19" fmla="*/ 330200 h 702896"/>
                <a:gd name="connsiteX20" fmla="*/ 554567 w 618067"/>
                <a:gd name="connsiteY20" fmla="*/ 334434 h 702896"/>
                <a:gd name="connsiteX21" fmla="*/ 596900 w 618067"/>
                <a:gd name="connsiteY21" fmla="*/ 347134 h 702896"/>
                <a:gd name="connsiteX22" fmla="*/ 609600 w 618067"/>
                <a:gd name="connsiteY22" fmla="*/ 359834 h 702896"/>
                <a:gd name="connsiteX23" fmla="*/ 618067 w 618067"/>
                <a:gd name="connsiteY23" fmla="*/ 385234 h 702896"/>
                <a:gd name="connsiteX24" fmla="*/ 613834 w 618067"/>
                <a:gd name="connsiteY24" fmla="*/ 397934 h 702896"/>
                <a:gd name="connsiteX25" fmla="*/ 584200 w 618067"/>
                <a:gd name="connsiteY25" fmla="*/ 414867 h 702896"/>
                <a:gd name="connsiteX26" fmla="*/ 575734 w 618067"/>
                <a:gd name="connsiteY26" fmla="*/ 427567 h 702896"/>
                <a:gd name="connsiteX27" fmla="*/ 563034 w 618067"/>
                <a:gd name="connsiteY27" fmla="*/ 436034 h 702896"/>
                <a:gd name="connsiteX28" fmla="*/ 546100 w 618067"/>
                <a:gd name="connsiteY28" fmla="*/ 457200 h 702896"/>
                <a:gd name="connsiteX29" fmla="*/ 541867 w 618067"/>
                <a:gd name="connsiteY29" fmla="*/ 469900 h 702896"/>
                <a:gd name="connsiteX30" fmla="*/ 524934 w 618067"/>
                <a:gd name="connsiteY30" fmla="*/ 495300 h 702896"/>
                <a:gd name="connsiteX31" fmla="*/ 520700 w 618067"/>
                <a:gd name="connsiteY31" fmla="*/ 508000 h 702896"/>
                <a:gd name="connsiteX32" fmla="*/ 508000 w 618067"/>
                <a:gd name="connsiteY32" fmla="*/ 516467 h 702896"/>
                <a:gd name="connsiteX33" fmla="*/ 503767 w 618067"/>
                <a:gd name="connsiteY33" fmla="*/ 529167 h 702896"/>
                <a:gd name="connsiteX34" fmla="*/ 491067 w 618067"/>
                <a:gd name="connsiteY34" fmla="*/ 533400 h 702896"/>
                <a:gd name="connsiteX35" fmla="*/ 465667 w 618067"/>
                <a:gd name="connsiteY35" fmla="*/ 550334 h 702896"/>
                <a:gd name="connsiteX36" fmla="*/ 452967 w 618067"/>
                <a:gd name="connsiteY36" fmla="*/ 558800 h 702896"/>
                <a:gd name="connsiteX37" fmla="*/ 414867 w 618067"/>
                <a:gd name="connsiteY37" fmla="*/ 592667 h 702896"/>
                <a:gd name="connsiteX38" fmla="*/ 393700 w 618067"/>
                <a:gd name="connsiteY38" fmla="*/ 609600 h 702896"/>
                <a:gd name="connsiteX39" fmla="*/ 385234 w 618067"/>
                <a:gd name="connsiteY39" fmla="*/ 622300 h 702896"/>
                <a:gd name="connsiteX40" fmla="*/ 372534 w 618067"/>
                <a:gd name="connsiteY40" fmla="*/ 635000 h 702896"/>
                <a:gd name="connsiteX41" fmla="*/ 359834 w 618067"/>
                <a:gd name="connsiteY41" fmla="*/ 660400 h 702896"/>
                <a:gd name="connsiteX42" fmla="*/ 334434 w 618067"/>
                <a:gd name="connsiteY42" fmla="*/ 677334 h 702896"/>
                <a:gd name="connsiteX43" fmla="*/ 304800 w 618067"/>
                <a:gd name="connsiteY43" fmla="*/ 694267 h 702896"/>
                <a:gd name="connsiteX44" fmla="*/ 292100 w 618067"/>
                <a:gd name="connsiteY44" fmla="*/ 702734 h 702896"/>
                <a:gd name="connsiteX45" fmla="*/ 279400 w 618067"/>
                <a:gd name="connsiteY45" fmla="*/ 698500 h 702896"/>
                <a:gd name="connsiteX46" fmla="*/ 254000 w 618067"/>
                <a:gd name="connsiteY46" fmla="*/ 656167 h 702896"/>
                <a:gd name="connsiteX47" fmla="*/ 241300 w 618067"/>
                <a:gd name="connsiteY47" fmla="*/ 647700 h 702896"/>
                <a:gd name="connsiteX48" fmla="*/ 228600 w 618067"/>
                <a:gd name="connsiteY48" fmla="*/ 635000 h 702896"/>
                <a:gd name="connsiteX49" fmla="*/ 211667 w 618067"/>
                <a:gd name="connsiteY49" fmla="*/ 609600 h 702896"/>
                <a:gd name="connsiteX50" fmla="*/ 203200 w 618067"/>
                <a:gd name="connsiteY50" fmla="*/ 596900 h 702896"/>
                <a:gd name="connsiteX51" fmla="*/ 177800 w 618067"/>
                <a:gd name="connsiteY51" fmla="*/ 575734 h 702896"/>
                <a:gd name="connsiteX52" fmla="*/ 148167 w 618067"/>
                <a:gd name="connsiteY52" fmla="*/ 541867 h 702896"/>
                <a:gd name="connsiteX53" fmla="*/ 135467 w 618067"/>
                <a:gd name="connsiteY53" fmla="*/ 516467 h 702896"/>
                <a:gd name="connsiteX54" fmla="*/ 131234 w 618067"/>
                <a:gd name="connsiteY54" fmla="*/ 516467 h 70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18067" h="702896">
                  <a:moveTo>
                    <a:pt x="0" y="0"/>
                  </a:moveTo>
                  <a:cubicBezTo>
                    <a:pt x="28818" y="17291"/>
                    <a:pt x="13363" y="10099"/>
                    <a:pt x="46567" y="21167"/>
                  </a:cubicBezTo>
                  <a:lnTo>
                    <a:pt x="59267" y="25400"/>
                  </a:lnTo>
                  <a:cubicBezTo>
                    <a:pt x="100901" y="53157"/>
                    <a:pt x="62010" y="30406"/>
                    <a:pt x="173567" y="38100"/>
                  </a:cubicBezTo>
                  <a:cubicBezTo>
                    <a:pt x="180745" y="38595"/>
                    <a:pt x="187678" y="40923"/>
                    <a:pt x="194734" y="42334"/>
                  </a:cubicBezTo>
                  <a:cubicBezTo>
                    <a:pt x="198967" y="45156"/>
                    <a:pt x="203836" y="47202"/>
                    <a:pt x="207434" y="50800"/>
                  </a:cubicBezTo>
                  <a:cubicBezTo>
                    <a:pt x="235660" y="79026"/>
                    <a:pt x="194729" y="49385"/>
                    <a:pt x="228600" y="71967"/>
                  </a:cubicBezTo>
                  <a:cubicBezTo>
                    <a:pt x="248356" y="101600"/>
                    <a:pt x="237067" y="91722"/>
                    <a:pt x="258234" y="105834"/>
                  </a:cubicBezTo>
                  <a:cubicBezTo>
                    <a:pt x="261056" y="110067"/>
                    <a:pt x="262871" y="115184"/>
                    <a:pt x="266700" y="118534"/>
                  </a:cubicBezTo>
                  <a:cubicBezTo>
                    <a:pt x="274358" y="125235"/>
                    <a:pt x="292100" y="135467"/>
                    <a:pt x="292100" y="135467"/>
                  </a:cubicBezTo>
                  <a:cubicBezTo>
                    <a:pt x="305399" y="155415"/>
                    <a:pt x="294364" y="143414"/>
                    <a:pt x="317500" y="156634"/>
                  </a:cubicBezTo>
                  <a:cubicBezTo>
                    <a:pt x="321917" y="159158"/>
                    <a:pt x="325551" y="163034"/>
                    <a:pt x="330200" y="165100"/>
                  </a:cubicBezTo>
                  <a:cubicBezTo>
                    <a:pt x="366647" y="181298"/>
                    <a:pt x="390078" y="175381"/>
                    <a:pt x="436034" y="177800"/>
                  </a:cubicBezTo>
                  <a:cubicBezTo>
                    <a:pt x="440267" y="182033"/>
                    <a:pt x="445058" y="185774"/>
                    <a:pt x="448734" y="190500"/>
                  </a:cubicBezTo>
                  <a:cubicBezTo>
                    <a:pt x="458309" y="202810"/>
                    <a:pt x="467851" y="218174"/>
                    <a:pt x="474134" y="232834"/>
                  </a:cubicBezTo>
                  <a:cubicBezTo>
                    <a:pt x="475892" y="236936"/>
                    <a:pt x="476956" y="241301"/>
                    <a:pt x="478367" y="245534"/>
                  </a:cubicBezTo>
                  <a:cubicBezTo>
                    <a:pt x="479778" y="256823"/>
                    <a:pt x="478774" y="268686"/>
                    <a:pt x="482600" y="279400"/>
                  </a:cubicBezTo>
                  <a:cubicBezTo>
                    <a:pt x="486023" y="288983"/>
                    <a:pt x="499534" y="304800"/>
                    <a:pt x="499534" y="304800"/>
                  </a:cubicBezTo>
                  <a:cubicBezTo>
                    <a:pt x="500945" y="309033"/>
                    <a:pt x="500979" y="314015"/>
                    <a:pt x="503767" y="317500"/>
                  </a:cubicBezTo>
                  <a:cubicBezTo>
                    <a:pt x="512248" y="328102"/>
                    <a:pt x="525911" y="327595"/>
                    <a:pt x="537634" y="330200"/>
                  </a:cubicBezTo>
                  <a:cubicBezTo>
                    <a:pt x="543314" y="331462"/>
                    <a:pt x="548994" y="332762"/>
                    <a:pt x="554567" y="334434"/>
                  </a:cubicBezTo>
                  <a:cubicBezTo>
                    <a:pt x="606099" y="349894"/>
                    <a:pt x="557871" y="337375"/>
                    <a:pt x="596900" y="347134"/>
                  </a:cubicBezTo>
                  <a:cubicBezTo>
                    <a:pt x="601133" y="351367"/>
                    <a:pt x="606692" y="354601"/>
                    <a:pt x="609600" y="359834"/>
                  </a:cubicBezTo>
                  <a:cubicBezTo>
                    <a:pt x="613934" y="367636"/>
                    <a:pt x="618067" y="385234"/>
                    <a:pt x="618067" y="385234"/>
                  </a:cubicBezTo>
                  <a:cubicBezTo>
                    <a:pt x="616656" y="389467"/>
                    <a:pt x="616691" y="394506"/>
                    <a:pt x="613834" y="397934"/>
                  </a:cubicBezTo>
                  <a:cubicBezTo>
                    <a:pt x="603977" y="409763"/>
                    <a:pt x="596861" y="410647"/>
                    <a:pt x="584200" y="414867"/>
                  </a:cubicBezTo>
                  <a:cubicBezTo>
                    <a:pt x="581378" y="419100"/>
                    <a:pt x="579331" y="423969"/>
                    <a:pt x="575734" y="427567"/>
                  </a:cubicBezTo>
                  <a:cubicBezTo>
                    <a:pt x="572136" y="431165"/>
                    <a:pt x="566212" y="432061"/>
                    <a:pt x="563034" y="436034"/>
                  </a:cubicBezTo>
                  <a:cubicBezTo>
                    <a:pt x="539667" y="465242"/>
                    <a:pt x="582493" y="432940"/>
                    <a:pt x="546100" y="457200"/>
                  </a:cubicBezTo>
                  <a:cubicBezTo>
                    <a:pt x="544689" y="461433"/>
                    <a:pt x="544034" y="465999"/>
                    <a:pt x="541867" y="469900"/>
                  </a:cubicBezTo>
                  <a:cubicBezTo>
                    <a:pt x="536925" y="478795"/>
                    <a:pt x="528152" y="485647"/>
                    <a:pt x="524934" y="495300"/>
                  </a:cubicBezTo>
                  <a:cubicBezTo>
                    <a:pt x="523523" y="499533"/>
                    <a:pt x="523488" y="504515"/>
                    <a:pt x="520700" y="508000"/>
                  </a:cubicBezTo>
                  <a:cubicBezTo>
                    <a:pt x="517522" y="511973"/>
                    <a:pt x="512233" y="513645"/>
                    <a:pt x="508000" y="516467"/>
                  </a:cubicBezTo>
                  <a:cubicBezTo>
                    <a:pt x="506589" y="520700"/>
                    <a:pt x="506922" y="526012"/>
                    <a:pt x="503767" y="529167"/>
                  </a:cubicBezTo>
                  <a:cubicBezTo>
                    <a:pt x="500612" y="532322"/>
                    <a:pt x="494968" y="531233"/>
                    <a:pt x="491067" y="533400"/>
                  </a:cubicBezTo>
                  <a:cubicBezTo>
                    <a:pt x="482172" y="538342"/>
                    <a:pt x="474134" y="544689"/>
                    <a:pt x="465667" y="550334"/>
                  </a:cubicBezTo>
                  <a:cubicBezTo>
                    <a:pt x="461434" y="553156"/>
                    <a:pt x="456565" y="555202"/>
                    <a:pt x="452967" y="558800"/>
                  </a:cubicBezTo>
                  <a:cubicBezTo>
                    <a:pt x="423969" y="587798"/>
                    <a:pt x="437530" y="577558"/>
                    <a:pt x="414867" y="592667"/>
                  </a:cubicBezTo>
                  <a:cubicBezTo>
                    <a:pt x="390600" y="629067"/>
                    <a:pt x="422913" y="586229"/>
                    <a:pt x="393700" y="609600"/>
                  </a:cubicBezTo>
                  <a:cubicBezTo>
                    <a:pt x="389727" y="612778"/>
                    <a:pt x="388491" y="618391"/>
                    <a:pt x="385234" y="622300"/>
                  </a:cubicBezTo>
                  <a:cubicBezTo>
                    <a:pt x="381401" y="626899"/>
                    <a:pt x="376767" y="630767"/>
                    <a:pt x="372534" y="635000"/>
                  </a:cubicBezTo>
                  <a:cubicBezTo>
                    <a:pt x="369514" y="644057"/>
                    <a:pt x="367556" y="653643"/>
                    <a:pt x="359834" y="660400"/>
                  </a:cubicBezTo>
                  <a:cubicBezTo>
                    <a:pt x="352176" y="667101"/>
                    <a:pt x="341629" y="670139"/>
                    <a:pt x="334434" y="677334"/>
                  </a:cubicBezTo>
                  <a:cubicBezTo>
                    <a:pt x="317620" y="694148"/>
                    <a:pt x="327542" y="688582"/>
                    <a:pt x="304800" y="694267"/>
                  </a:cubicBezTo>
                  <a:cubicBezTo>
                    <a:pt x="300567" y="697089"/>
                    <a:pt x="297119" y="701898"/>
                    <a:pt x="292100" y="702734"/>
                  </a:cubicBezTo>
                  <a:cubicBezTo>
                    <a:pt x="287698" y="703468"/>
                    <a:pt x="282555" y="701655"/>
                    <a:pt x="279400" y="698500"/>
                  </a:cubicBezTo>
                  <a:cubicBezTo>
                    <a:pt x="226089" y="645187"/>
                    <a:pt x="287408" y="696256"/>
                    <a:pt x="254000" y="656167"/>
                  </a:cubicBezTo>
                  <a:cubicBezTo>
                    <a:pt x="250743" y="652258"/>
                    <a:pt x="245209" y="650957"/>
                    <a:pt x="241300" y="647700"/>
                  </a:cubicBezTo>
                  <a:cubicBezTo>
                    <a:pt x="236701" y="643867"/>
                    <a:pt x="232276" y="639726"/>
                    <a:pt x="228600" y="635000"/>
                  </a:cubicBezTo>
                  <a:cubicBezTo>
                    <a:pt x="222353" y="626968"/>
                    <a:pt x="217311" y="618067"/>
                    <a:pt x="211667" y="609600"/>
                  </a:cubicBezTo>
                  <a:cubicBezTo>
                    <a:pt x="208845" y="605367"/>
                    <a:pt x="206798" y="600498"/>
                    <a:pt x="203200" y="596900"/>
                  </a:cubicBezTo>
                  <a:cubicBezTo>
                    <a:pt x="186902" y="580602"/>
                    <a:pt x="195481" y="587521"/>
                    <a:pt x="177800" y="575734"/>
                  </a:cubicBezTo>
                  <a:cubicBezTo>
                    <a:pt x="158045" y="546101"/>
                    <a:pt x="169334" y="555979"/>
                    <a:pt x="148167" y="541867"/>
                  </a:cubicBezTo>
                  <a:cubicBezTo>
                    <a:pt x="144724" y="531537"/>
                    <a:pt x="143674" y="524674"/>
                    <a:pt x="135467" y="516467"/>
                  </a:cubicBezTo>
                  <a:cubicBezTo>
                    <a:pt x="134469" y="515469"/>
                    <a:pt x="132645" y="516467"/>
                    <a:pt x="131234" y="516467"/>
                  </a:cubicBezTo>
                </a:path>
              </a:pathLst>
            </a:custGeom>
            <a:ln w="57150" cmpd="sng">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a:off x="5867402" y="1038032"/>
              <a:ext cx="55033" cy="23311"/>
            </a:xfrm>
            <a:custGeom>
              <a:avLst/>
              <a:gdLst>
                <a:gd name="connsiteX0" fmla="*/ 0 w 55033"/>
                <a:gd name="connsiteY0" fmla="*/ 0 h 23311"/>
                <a:gd name="connsiteX1" fmla="*/ 55033 w 55033"/>
                <a:gd name="connsiteY1" fmla="*/ 21166 h 23311"/>
              </a:gdLst>
              <a:ahLst/>
              <a:cxnLst>
                <a:cxn ang="0">
                  <a:pos x="connsiteX0" y="connsiteY0"/>
                </a:cxn>
                <a:cxn ang="0">
                  <a:pos x="connsiteX1" y="connsiteY1"/>
                </a:cxn>
              </a:cxnLst>
              <a:rect l="l" t="t" r="r" b="b"/>
              <a:pathLst>
                <a:path w="55033" h="23311">
                  <a:moveTo>
                    <a:pt x="0" y="0"/>
                  </a:moveTo>
                  <a:cubicBezTo>
                    <a:pt x="19960" y="33266"/>
                    <a:pt x="4472" y="21166"/>
                    <a:pt x="55033" y="21166"/>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flipH="1">
              <a:off x="5668432" y="1002022"/>
              <a:ext cx="55033" cy="23311"/>
            </a:xfrm>
            <a:custGeom>
              <a:avLst/>
              <a:gdLst>
                <a:gd name="connsiteX0" fmla="*/ 0 w 55033"/>
                <a:gd name="connsiteY0" fmla="*/ 0 h 23311"/>
                <a:gd name="connsiteX1" fmla="*/ 55033 w 55033"/>
                <a:gd name="connsiteY1" fmla="*/ 21166 h 23311"/>
              </a:gdLst>
              <a:ahLst/>
              <a:cxnLst>
                <a:cxn ang="0">
                  <a:pos x="connsiteX0" y="connsiteY0"/>
                </a:cxn>
                <a:cxn ang="0">
                  <a:pos x="connsiteX1" y="connsiteY1"/>
                </a:cxn>
              </a:cxnLst>
              <a:rect l="l" t="t" r="r" b="b"/>
              <a:pathLst>
                <a:path w="55033" h="23311">
                  <a:moveTo>
                    <a:pt x="0" y="0"/>
                  </a:moveTo>
                  <a:cubicBezTo>
                    <a:pt x="19960" y="33266"/>
                    <a:pt x="4472" y="21166"/>
                    <a:pt x="55033" y="21166"/>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5-28 at 1.37.49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2718" y="1438624"/>
            <a:ext cx="7670262" cy="4297401"/>
          </a:xfrm>
          <a:prstGeom prst="rect">
            <a:avLst/>
          </a:prstGeom>
        </p:spPr>
      </p:pic>
      <p:cxnSp>
        <p:nvCxnSpPr>
          <p:cNvPr id="42" name="Straight Arrow Connector 41"/>
          <p:cNvCxnSpPr/>
          <p:nvPr/>
        </p:nvCxnSpPr>
        <p:spPr>
          <a:xfrm>
            <a:off x="4903453" y="2374708"/>
            <a:ext cx="634981" cy="541338"/>
          </a:xfrm>
          <a:prstGeom prst="straightConnector1">
            <a:avLst/>
          </a:prstGeom>
          <a:ln w="38100" cmpd="sng">
            <a:solidFill>
              <a:srgbClr val="6B6BCF"/>
            </a:solidFill>
            <a:tailEnd type="stealth" w="lg" len="lg"/>
          </a:ln>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4358127" y="2134883"/>
            <a:ext cx="592362" cy="338554"/>
          </a:xfrm>
          <a:prstGeom prst="rect">
            <a:avLst/>
          </a:prstGeom>
          <a:noFill/>
        </p:spPr>
        <p:txBody>
          <a:bodyPr wrap="square" rtlCol="0">
            <a:spAutoFit/>
          </a:bodyPr>
          <a:lstStyle/>
          <a:p>
            <a:r>
              <a:rPr lang="en-US" sz="1600" dirty="0" smtClean="0">
                <a:latin typeface="Arial"/>
                <a:cs typeface="Arial"/>
              </a:rPr>
              <a:t>Sort</a:t>
            </a:r>
            <a:endParaRPr lang="en-US" sz="1600" dirty="0">
              <a:latin typeface="Arial"/>
              <a:cs typeface="Arial"/>
            </a:endParaRPr>
          </a:p>
        </p:txBody>
      </p:sp>
      <p:cxnSp>
        <p:nvCxnSpPr>
          <p:cNvPr id="26" name="Straight Arrow Connector 25"/>
          <p:cNvCxnSpPr/>
          <p:nvPr/>
        </p:nvCxnSpPr>
        <p:spPr>
          <a:xfrm>
            <a:off x="4903453" y="2374708"/>
            <a:ext cx="1446343" cy="541338"/>
          </a:xfrm>
          <a:prstGeom prst="straightConnector1">
            <a:avLst/>
          </a:prstGeom>
          <a:ln w="38100" cmpd="sng">
            <a:solidFill>
              <a:srgbClr val="6B6BCF"/>
            </a:solidFill>
            <a:tailEnd type="stealth" w="lg" len="lg"/>
          </a:ln>
        </p:spPr>
        <p:style>
          <a:lnRef idx="2">
            <a:schemeClr val="accent1"/>
          </a:lnRef>
          <a:fillRef idx="0">
            <a:schemeClr val="accent1"/>
          </a:fillRef>
          <a:effectRef idx="1">
            <a:schemeClr val="accent1"/>
          </a:effectRef>
          <a:fontRef idx="minor">
            <a:schemeClr val="tx1"/>
          </a:fontRef>
        </p:style>
      </p:cxnSp>
      <p:sp>
        <p:nvSpPr>
          <p:cNvPr id="32" name="Title 1"/>
          <p:cNvSpPr>
            <a:spLocks noGrp="1"/>
          </p:cNvSpPr>
          <p:nvPr>
            <p:ph type="title"/>
          </p:nvPr>
        </p:nvSpPr>
        <p:spPr/>
        <p:txBody>
          <a:bodyPr/>
          <a:lstStyle/>
          <a:p>
            <a:r>
              <a:rPr lang="en-US" dirty="0" smtClean="0">
                <a:latin typeface="Arial"/>
                <a:cs typeface="Arial"/>
              </a:rPr>
              <a:t>Web Apollo</a:t>
            </a:r>
            <a:endParaRPr lang="en-US" dirty="0">
              <a:latin typeface="Arial"/>
              <a:cs typeface="Arial"/>
            </a:endParaRPr>
          </a:p>
        </p:txBody>
      </p:sp>
      <p:sp>
        <p:nvSpPr>
          <p:cNvPr id="49" name="Slide Number Placeholder 48"/>
          <p:cNvSpPr>
            <a:spLocks noGrp="1"/>
          </p:cNvSpPr>
          <p:nvPr>
            <p:ph type="sldNum" sz="quarter" idx="11"/>
          </p:nvPr>
        </p:nvSpPr>
        <p:spPr/>
        <p:txBody>
          <a:bodyPr/>
          <a:lstStyle/>
          <a:p>
            <a:fld id="{829F2198-332C-C14D-9D43-AA1BE21296F4}" type="slidenum">
              <a:rPr lang="en-US" smtClean="0">
                <a:solidFill>
                  <a:prstClr val="white">
                    <a:alpha val="60000"/>
                  </a:prstClr>
                </a:solidFill>
                <a:latin typeface="Arial"/>
                <a:cs typeface="Arial"/>
              </a:rPr>
              <a:pPr/>
              <a:t>27</a:t>
            </a:fld>
            <a:endParaRPr lang="en-US">
              <a:solidFill>
                <a:prstClr val="white">
                  <a:alpha val="60000"/>
                </a:prstClr>
              </a:solidFill>
              <a:latin typeface="Arial"/>
              <a:cs typeface="Arial"/>
            </a:endParaRPr>
          </a:p>
        </p:txBody>
      </p:sp>
      <p:sp>
        <p:nvSpPr>
          <p:cNvPr id="39" name="Content Placeholder 2"/>
          <p:cNvSpPr txBox="1">
            <a:spLocks/>
          </p:cNvSpPr>
          <p:nvPr/>
        </p:nvSpPr>
        <p:spPr>
          <a:xfrm>
            <a:off x="3116104" y="858656"/>
            <a:ext cx="5348446" cy="530178"/>
          </a:xfrm>
          <a:prstGeom prst="rect">
            <a:avLst/>
          </a:prstGeom>
        </p:spPr>
        <p:txBody>
          <a:bodyPr vert="horz" lIns="91440" tIns="45720" rIns="91440" bIns="45720" rtlCol="0" anchor="t">
            <a:no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r">
              <a:buFont typeface="Wingdings" pitchFamily="2" charset="2"/>
              <a:buNone/>
            </a:pPr>
            <a:r>
              <a:rPr lang="en-US" sz="1800" dirty="0" smtClean="0">
                <a:solidFill>
                  <a:srgbClr val="003366"/>
                </a:solidFill>
                <a:effectLst/>
                <a:latin typeface="Arial"/>
                <a:cs typeface="Arial"/>
              </a:rPr>
              <a:t>The Sequence Selection Window</a:t>
            </a:r>
            <a:endParaRPr lang="en-US" sz="1800" dirty="0">
              <a:solidFill>
                <a:srgbClr val="003366"/>
              </a:solidFill>
              <a:effectLst/>
              <a:latin typeface="Arial"/>
              <a:cs typeface="Arial"/>
            </a:endParaRPr>
          </a:p>
        </p:txBody>
      </p:sp>
      <p:sp>
        <p:nvSpPr>
          <p:cNvPr id="34" name="Footer Placeholder 3"/>
          <p:cNvSpPr>
            <a:spLocks noGrp="1"/>
          </p:cNvSpPr>
          <p:nvPr>
            <p:ph type="ftr" sz="quarter" idx="10"/>
          </p:nvPr>
        </p:nvSpPr>
        <p:spPr>
          <a:xfrm>
            <a:off x="592138" y="6356350"/>
            <a:ext cx="2895600" cy="365125"/>
          </a:xfrm>
        </p:spPr>
        <p:txBody>
          <a:bodyPr/>
          <a:lstStyle/>
          <a:p>
            <a:pPr>
              <a:defRPr/>
            </a:pPr>
            <a:r>
              <a:rPr lang="en-US" dirty="0" smtClean="0"/>
              <a:t>4. Becoming Acquainted with Web Apollo.</a:t>
            </a:r>
            <a:endParaRPr lang="en-US" dirty="0"/>
          </a:p>
        </p:txBody>
      </p:sp>
      <p:pic>
        <p:nvPicPr>
          <p:cNvPr id="35" name="Picture 34" descr="ApolloLog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072" y="5595102"/>
            <a:ext cx="1042131" cy="377685"/>
          </a:xfrm>
          <a:prstGeom prst="rect">
            <a:avLst/>
          </a:prstGeom>
        </p:spPr>
      </p:pic>
      <p:sp>
        <p:nvSpPr>
          <p:cNvPr id="31" name="Slide Number Placeholder 4"/>
          <p:cNvSpPr txBox="1">
            <a:spLocks/>
          </p:cNvSpPr>
          <p:nvPr/>
        </p:nvSpPr>
        <p:spPr>
          <a:xfrm>
            <a:off x="3657600" y="65087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457200" rtl="0" eaLnBrk="0" latinLnBrk="0" hangingPunct="0">
              <a:defRPr sz="6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FE84A2BA-7E53-9E4C-9F94-3E442F04675F}" type="slidenum">
              <a:rPr lang="en-US" smtClean="0"/>
              <a:pPr>
                <a:defRPr/>
              </a:pPr>
              <a:t>27</a:t>
            </a:fld>
            <a:endParaRPr lang="en-US" dirty="0"/>
          </a:p>
        </p:txBody>
      </p:sp>
      <p:sp>
        <p:nvSpPr>
          <p:cNvPr id="5" name="Rounded Rectangle 4"/>
          <p:cNvSpPr/>
          <p:nvPr/>
        </p:nvSpPr>
        <p:spPr bwMode="auto">
          <a:xfrm>
            <a:off x="782718" y="2480990"/>
            <a:ext cx="1533782" cy="959981"/>
          </a:xfrm>
          <a:prstGeom prst="roundRect">
            <a:avLst/>
          </a:prstGeom>
          <a:noFill/>
          <a:ln w="76200"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36" name="Rounded Rectangle 35"/>
          <p:cNvSpPr/>
          <p:nvPr/>
        </p:nvSpPr>
        <p:spPr bwMode="auto">
          <a:xfrm>
            <a:off x="6524946" y="2374708"/>
            <a:ext cx="1670993" cy="694195"/>
          </a:xfrm>
          <a:prstGeom prst="roundRect">
            <a:avLst/>
          </a:prstGeom>
          <a:noFill/>
          <a:ln w="76200"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0" name="Rounded Rectangle 49"/>
          <p:cNvSpPr/>
          <p:nvPr/>
        </p:nvSpPr>
        <p:spPr bwMode="auto">
          <a:xfrm>
            <a:off x="2699277" y="5197147"/>
            <a:ext cx="2298248" cy="317780"/>
          </a:xfrm>
          <a:prstGeom prst="roundRect">
            <a:avLst/>
          </a:prstGeom>
          <a:noFill/>
          <a:ln w="76200"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98683139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WA-top-menu.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356993"/>
            <a:ext cx="9144000" cy="1710924"/>
          </a:xfrm>
          <a:prstGeom prst="rect">
            <a:avLst/>
          </a:prstGeom>
        </p:spPr>
      </p:pic>
      <p:grpSp>
        <p:nvGrpSpPr>
          <p:cNvPr id="45" name="Group 44"/>
          <p:cNvGrpSpPr/>
          <p:nvPr/>
        </p:nvGrpSpPr>
        <p:grpSpPr>
          <a:xfrm>
            <a:off x="3877739" y="2259085"/>
            <a:ext cx="2954831" cy="1526094"/>
            <a:chOff x="3533041" y="1766835"/>
            <a:chExt cx="2954831" cy="1526094"/>
          </a:xfrm>
        </p:grpSpPr>
        <p:sp>
          <p:nvSpPr>
            <p:cNvPr id="29" name="TextBox 28"/>
            <p:cNvSpPr txBox="1"/>
            <p:nvPr/>
          </p:nvSpPr>
          <p:spPr>
            <a:xfrm>
              <a:off x="3891007" y="1766835"/>
              <a:ext cx="13716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solidFill>
                    <a:srgbClr val="003366"/>
                  </a:solidFill>
                  <a:latin typeface="Arial"/>
                  <a:cs typeface="Arial"/>
                </a:rPr>
                <a:t>Navigation tools: pan and zoom</a:t>
              </a:r>
              <a:endParaRPr lang="en-US" sz="1200" dirty="0">
                <a:solidFill>
                  <a:srgbClr val="003366"/>
                </a:solidFill>
                <a:latin typeface="Arial"/>
                <a:cs typeface="Arial"/>
              </a:endParaRPr>
            </a:p>
          </p:txBody>
        </p:sp>
        <p:cxnSp>
          <p:nvCxnSpPr>
            <p:cNvPr id="33" name="Straight Arrow Connector 32"/>
            <p:cNvCxnSpPr>
              <a:stCxn id="29" idx="2"/>
            </p:cNvCxnSpPr>
            <p:nvPr/>
          </p:nvCxnSpPr>
          <p:spPr>
            <a:xfrm flipH="1">
              <a:off x="3533041" y="2228500"/>
              <a:ext cx="1043766" cy="1064429"/>
            </a:xfrm>
            <a:prstGeom prst="straightConnector1">
              <a:avLst/>
            </a:prstGeom>
            <a:ln w="38100" cmpd="sng">
              <a:solidFill>
                <a:srgbClr val="6B6BCF"/>
              </a:solidFill>
              <a:tailEnd type="stealth" w="lg" len="lg"/>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5192472" y="2018178"/>
              <a:ext cx="1295400" cy="646331"/>
            </a:xfrm>
            <a:prstGeom prst="rect">
              <a:avLst/>
            </a:prstGeom>
            <a:noFill/>
          </p:spPr>
          <p:txBody>
            <a:bodyPr wrap="square" rtlCol="0">
              <a:spAutoFit/>
            </a:bodyPr>
            <a:lstStyle/>
            <a:p>
              <a:r>
                <a:rPr lang="en-US" sz="1200" dirty="0">
                  <a:solidFill>
                    <a:srgbClr val="003366"/>
                  </a:solidFill>
                  <a:latin typeface="Arial"/>
                  <a:cs typeface="Arial"/>
                </a:rPr>
                <a:t>Search box: go to a scaffold or a gene model. </a:t>
              </a:r>
            </a:p>
          </p:txBody>
        </p:sp>
        <p:cxnSp>
          <p:nvCxnSpPr>
            <p:cNvPr id="38" name="Straight Arrow Connector 37"/>
            <p:cNvCxnSpPr>
              <a:stCxn id="37" idx="2"/>
            </p:cNvCxnSpPr>
            <p:nvPr/>
          </p:nvCxnSpPr>
          <p:spPr>
            <a:xfrm flipH="1">
              <a:off x="5552751" y="2664509"/>
              <a:ext cx="287421" cy="628420"/>
            </a:xfrm>
            <a:prstGeom prst="straightConnector1">
              <a:avLst/>
            </a:prstGeom>
            <a:ln w="38100" cmpd="sng">
              <a:solidFill>
                <a:srgbClr val="6B6BCF"/>
              </a:solidFill>
              <a:tailEnd type="stealth" w="lg" len="lg"/>
            </a:ln>
          </p:spPr>
          <p:style>
            <a:lnRef idx="2">
              <a:schemeClr val="accent1"/>
            </a:lnRef>
            <a:fillRef idx="0">
              <a:schemeClr val="accent1"/>
            </a:fillRef>
            <a:effectRef idx="1">
              <a:schemeClr val="accent1"/>
            </a:effectRef>
            <a:fontRef idx="minor">
              <a:schemeClr val="tx1"/>
            </a:fontRef>
          </p:style>
        </p:cxnSp>
      </p:grpSp>
      <p:grpSp>
        <p:nvGrpSpPr>
          <p:cNvPr id="46" name="Group 45"/>
          <p:cNvGrpSpPr/>
          <p:nvPr/>
        </p:nvGrpSpPr>
        <p:grpSpPr>
          <a:xfrm>
            <a:off x="6603463" y="1722048"/>
            <a:ext cx="2133600" cy="2205970"/>
            <a:chOff x="5057417" y="1330027"/>
            <a:chExt cx="2133600" cy="2205970"/>
          </a:xfrm>
        </p:grpSpPr>
        <p:sp>
          <p:nvSpPr>
            <p:cNvPr id="41" name="TextBox 40"/>
            <p:cNvSpPr txBox="1"/>
            <p:nvPr/>
          </p:nvSpPr>
          <p:spPr>
            <a:xfrm>
              <a:off x="5057417" y="1330027"/>
              <a:ext cx="2133600" cy="830997"/>
            </a:xfrm>
            <a:prstGeom prst="rect">
              <a:avLst/>
            </a:prstGeom>
            <a:noFill/>
          </p:spPr>
          <p:txBody>
            <a:bodyPr wrap="square" rtlCol="0">
              <a:spAutoFit/>
            </a:bodyPr>
            <a:lstStyle/>
            <a:p>
              <a:r>
                <a:rPr lang="en-US" sz="1200" dirty="0">
                  <a:solidFill>
                    <a:srgbClr val="003366"/>
                  </a:solidFill>
                  <a:latin typeface="Arial"/>
                  <a:cs typeface="Arial"/>
                </a:rPr>
                <a:t>Grey bar of coordinates indicates location. You can also select here in order to zoom to a sub-region.</a:t>
              </a:r>
            </a:p>
          </p:txBody>
        </p:sp>
        <p:cxnSp>
          <p:nvCxnSpPr>
            <p:cNvPr id="42" name="Straight Arrow Connector 41"/>
            <p:cNvCxnSpPr>
              <a:stCxn id="41" idx="2"/>
            </p:cNvCxnSpPr>
            <p:nvPr/>
          </p:nvCxnSpPr>
          <p:spPr>
            <a:xfrm flipH="1">
              <a:off x="5513172" y="2161024"/>
              <a:ext cx="611045" cy="1374973"/>
            </a:xfrm>
            <a:prstGeom prst="straightConnector1">
              <a:avLst/>
            </a:prstGeom>
            <a:ln w="38100" cmpd="sng">
              <a:solidFill>
                <a:srgbClr val="6B6BCF"/>
              </a:solidFill>
              <a:tailEnd type="stealth" w="lg" len="lg"/>
            </a:ln>
          </p:spPr>
          <p:style>
            <a:lnRef idx="2">
              <a:schemeClr val="accent1"/>
            </a:lnRef>
            <a:fillRef idx="0">
              <a:schemeClr val="accent1"/>
            </a:fillRef>
            <a:effectRef idx="1">
              <a:schemeClr val="accent1"/>
            </a:effectRef>
            <a:fontRef idx="minor">
              <a:schemeClr val="tx1"/>
            </a:fontRef>
          </p:style>
        </p:cxnSp>
      </p:grpSp>
      <p:grpSp>
        <p:nvGrpSpPr>
          <p:cNvPr id="47" name="Group 46"/>
          <p:cNvGrpSpPr/>
          <p:nvPr/>
        </p:nvGrpSpPr>
        <p:grpSpPr>
          <a:xfrm>
            <a:off x="1894853" y="1761337"/>
            <a:ext cx="1282682" cy="1627423"/>
            <a:chOff x="6536701" y="1762728"/>
            <a:chExt cx="1282682" cy="1627423"/>
          </a:xfrm>
        </p:grpSpPr>
        <p:sp>
          <p:nvSpPr>
            <p:cNvPr id="53" name="TextBox 52"/>
            <p:cNvSpPr txBox="1"/>
            <p:nvPr/>
          </p:nvSpPr>
          <p:spPr>
            <a:xfrm>
              <a:off x="6536701" y="1762728"/>
              <a:ext cx="1282682" cy="830997"/>
            </a:xfrm>
            <a:prstGeom prst="rect">
              <a:avLst/>
            </a:prstGeom>
            <a:noFill/>
          </p:spPr>
          <p:txBody>
            <a:bodyPr wrap="square" rtlCol="0">
              <a:spAutoFit/>
            </a:bodyPr>
            <a:lstStyle/>
            <a:p>
              <a:r>
                <a:rPr lang="en-US" sz="1200" dirty="0">
                  <a:solidFill>
                    <a:srgbClr val="003366"/>
                  </a:solidFill>
                  <a:latin typeface="Arial"/>
                  <a:cs typeface="Arial"/>
                </a:rPr>
                <a:t>‘View’: change color by CDS, toggle strands, set highlight.</a:t>
              </a:r>
            </a:p>
          </p:txBody>
        </p:sp>
        <p:cxnSp>
          <p:nvCxnSpPr>
            <p:cNvPr id="57" name="Straight Arrow Connector 56"/>
            <p:cNvCxnSpPr>
              <a:stCxn id="53" idx="2"/>
            </p:cNvCxnSpPr>
            <p:nvPr/>
          </p:nvCxnSpPr>
          <p:spPr>
            <a:xfrm flipH="1">
              <a:off x="6630637" y="2593725"/>
              <a:ext cx="547405" cy="796426"/>
            </a:xfrm>
            <a:prstGeom prst="straightConnector1">
              <a:avLst/>
            </a:prstGeom>
            <a:ln w="38100" cmpd="sng">
              <a:solidFill>
                <a:srgbClr val="6B6BCF"/>
              </a:solidFill>
              <a:tailEnd type="stealth" w="lg" len="lg"/>
            </a:ln>
          </p:spPr>
          <p:style>
            <a:lnRef idx="2">
              <a:schemeClr val="accent1"/>
            </a:lnRef>
            <a:fillRef idx="0">
              <a:schemeClr val="accent1"/>
            </a:fillRef>
            <a:effectRef idx="1">
              <a:schemeClr val="accent1"/>
            </a:effectRef>
            <a:fontRef idx="minor">
              <a:schemeClr val="tx1"/>
            </a:fontRef>
          </p:style>
        </p:cxnSp>
      </p:grpSp>
      <p:grpSp>
        <p:nvGrpSpPr>
          <p:cNvPr id="44" name="Group 43"/>
          <p:cNvGrpSpPr/>
          <p:nvPr/>
        </p:nvGrpSpPr>
        <p:grpSpPr>
          <a:xfrm>
            <a:off x="19050" y="1268233"/>
            <a:ext cx="5068456" cy="4160944"/>
            <a:chOff x="19050" y="1306697"/>
            <a:chExt cx="5068456" cy="3635289"/>
          </a:xfrm>
        </p:grpSpPr>
        <p:sp>
          <p:nvSpPr>
            <p:cNvPr id="10" name="TextBox 9"/>
            <p:cNvSpPr txBox="1"/>
            <p:nvPr/>
          </p:nvSpPr>
          <p:spPr>
            <a:xfrm>
              <a:off x="49562" y="1365810"/>
              <a:ext cx="1590858" cy="1210028"/>
            </a:xfrm>
            <a:prstGeom prst="rect">
              <a:avLst/>
            </a:prstGeom>
            <a:noFill/>
          </p:spPr>
          <p:txBody>
            <a:bodyPr wrap="square" rtlCol="0">
              <a:spAutoFit/>
            </a:bodyPr>
            <a:lstStyle/>
            <a:p>
              <a:r>
                <a:rPr lang="en-US" sz="1200" dirty="0">
                  <a:solidFill>
                    <a:srgbClr val="003366"/>
                  </a:solidFill>
                  <a:latin typeface="Arial"/>
                  <a:cs typeface="Arial"/>
                </a:rPr>
                <a:t>‘File’:</a:t>
              </a:r>
              <a:br>
                <a:rPr lang="en-US" sz="1200" dirty="0">
                  <a:solidFill>
                    <a:srgbClr val="003366"/>
                  </a:solidFill>
                  <a:latin typeface="Arial"/>
                  <a:cs typeface="Arial"/>
                </a:rPr>
              </a:br>
              <a:r>
                <a:rPr lang="en-US" sz="1200" dirty="0">
                  <a:solidFill>
                    <a:srgbClr val="003366"/>
                  </a:solidFill>
                  <a:latin typeface="Arial"/>
                  <a:cs typeface="Arial"/>
                </a:rPr>
                <a:t>Upload your own evidence: GFF3, BAM, </a:t>
              </a:r>
              <a:r>
                <a:rPr lang="en-US" sz="1200" dirty="0" err="1">
                  <a:solidFill>
                    <a:srgbClr val="003366"/>
                  </a:solidFill>
                  <a:latin typeface="Arial"/>
                  <a:cs typeface="Arial"/>
                </a:rPr>
                <a:t>BigWig</a:t>
              </a:r>
              <a:r>
                <a:rPr lang="en-US" sz="1200" dirty="0">
                  <a:solidFill>
                    <a:srgbClr val="003366"/>
                  </a:solidFill>
                  <a:latin typeface="Arial"/>
                  <a:cs typeface="Arial"/>
                </a:rPr>
                <a:t>, VCF*. Add combination and sequence search tracks.</a:t>
              </a:r>
            </a:p>
          </p:txBody>
        </p:sp>
        <p:cxnSp>
          <p:nvCxnSpPr>
            <p:cNvPr id="12" name="Straight Arrow Connector 11"/>
            <p:cNvCxnSpPr>
              <a:stCxn id="10" idx="2"/>
            </p:cNvCxnSpPr>
            <p:nvPr/>
          </p:nvCxnSpPr>
          <p:spPr>
            <a:xfrm>
              <a:off x="844991" y="2575838"/>
              <a:ext cx="724366" cy="583498"/>
            </a:xfrm>
            <a:prstGeom prst="straightConnector1">
              <a:avLst/>
            </a:prstGeom>
            <a:ln w="38100" cmpd="sng">
              <a:solidFill>
                <a:srgbClr val="6B6BCF"/>
              </a:solidFill>
              <a:tailEnd type="stealth" w="lg" len="lg"/>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334906" y="1306697"/>
              <a:ext cx="1752600" cy="72601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solidFill>
                    <a:srgbClr val="003366"/>
                  </a:solidFill>
                  <a:latin typeface="Arial"/>
                  <a:cs typeface="Arial"/>
                </a:rPr>
                <a:t>‘Tools’: </a:t>
              </a:r>
              <a:br>
                <a:rPr lang="en-US" sz="1200" dirty="0" smtClean="0">
                  <a:solidFill>
                    <a:srgbClr val="003366"/>
                  </a:solidFill>
                  <a:latin typeface="Arial"/>
                  <a:cs typeface="Arial"/>
                </a:rPr>
              </a:br>
              <a:r>
                <a:rPr lang="en-US" sz="1200" dirty="0" smtClean="0">
                  <a:solidFill>
                    <a:srgbClr val="003366"/>
                  </a:solidFill>
                  <a:latin typeface="Arial"/>
                  <a:cs typeface="Arial"/>
                </a:rPr>
                <a:t>Use BLAT to query the genome with a protein or DNA sequence.</a:t>
              </a:r>
              <a:endParaRPr lang="en-US" sz="1200" dirty="0">
                <a:solidFill>
                  <a:srgbClr val="003366"/>
                </a:solidFill>
                <a:latin typeface="Arial"/>
                <a:cs typeface="Arial"/>
              </a:endParaRPr>
            </a:p>
          </p:txBody>
        </p:sp>
        <p:cxnSp>
          <p:nvCxnSpPr>
            <p:cNvPr id="25" name="Straight Arrow Connector 24"/>
            <p:cNvCxnSpPr>
              <a:stCxn id="24" idx="2"/>
            </p:cNvCxnSpPr>
            <p:nvPr/>
          </p:nvCxnSpPr>
          <p:spPr>
            <a:xfrm flipH="1">
              <a:off x="2412146" y="2032714"/>
              <a:ext cx="1799060" cy="1141419"/>
            </a:xfrm>
            <a:prstGeom prst="straightConnector1">
              <a:avLst/>
            </a:prstGeom>
            <a:ln w="38100" cmpd="sng">
              <a:solidFill>
                <a:srgbClr val="6B6BCF"/>
              </a:solidFill>
              <a:tailEnd type="stealth" w="lg" len="lg"/>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19050" y="4699980"/>
              <a:ext cx="1344084" cy="242006"/>
            </a:xfrm>
            <a:prstGeom prst="rect">
              <a:avLst/>
            </a:prstGeom>
            <a:noFill/>
          </p:spPr>
          <p:txBody>
            <a:bodyPr wrap="square" rtlCol="0">
              <a:spAutoFit/>
            </a:bodyPr>
            <a:lstStyle/>
            <a:p>
              <a:r>
                <a:rPr lang="en-US" sz="1200" dirty="0">
                  <a:solidFill>
                    <a:srgbClr val="003366"/>
                  </a:solidFill>
                  <a:latin typeface="Arial"/>
                  <a:cs typeface="Arial"/>
                </a:rPr>
                <a:t>Available Tracks</a:t>
              </a:r>
            </a:p>
          </p:txBody>
        </p:sp>
        <p:cxnSp>
          <p:nvCxnSpPr>
            <p:cNvPr id="70" name="Straight Arrow Connector 69"/>
            <p:cNvCxnSpPr>
              <a:stCxn id="69" idx="0"/>
            </p:cNvCxnSpPr>
            <p:nvPr/>
          </p:nvCxnSpPr>
          <p:spPr>
            <a:xfrm flipH="1" flipV="1">
              <a:off x="590552" y="4243070"/>
              <a:ext cx="100540" cy="456910"/>
            </a:xfrm>
            <a:prstGeom prst="straightConnector1">
              <a:avLst/>
            </a:prstGeom>
            <a:ln w="38100" cmpd="sng">
              <a:solidFill>
                <a:schemeClr val="accent6">
                  <a:lumMod val="60000"/>
                  <a:lumOff val="40000"/>
                </a:schemeClr>
              </a:solidFill>
              <a:tailEnd type="stealth" w="lg" len="lg"/>
            </a:ln>
          </p:spPr>
          <p:style>
            <a:lnRef idx="2">
              <a:schemeClr val="accent1"/>
            </a:lnRef>
            <a:fillRef idx="0">
              <a:schemeClr val="accent1"/>
            </a:fillRef>
            <a:effectRef idx="1">
              <a:schemeClr val="accent1"/>
            </a:effectRef>
            <a:fontRef idx="minor">
              <a:schemeClr val="tx1"/>
            </a:fontRef>
          </p:style>
        </p:cxnSp>
      </p:grpSp>
      <p:sp>
        <p:nvSpPr>
          <p:cNvPr id="73" name="TextBox 72"/>
          <p:cNvSpPr txBox="1"/>
          <p:nvPr/>
        </p:nvSpPr>
        <p:spPr>
          <a:xfrm>
            <a:off x="1640420" y="4618257"/>
            <a:ext cx="2237318" cy="276999"/>
          </a:xfrm>
          <a:prstGeom prst="rect">
            <a:avLst/>
          </a:prstGeom>
          <a:noFill/>
        </p:spPr>
        <p:txBody>
          <a:bodyPr wrap="square" rtlCol="0">
            <a:spAutoFit/>
          </a:bodyPr>
          <a:lstStyle/>
          <a:p>
            <a:r>
              <a:rPr lang="en-US" sz="1200" dirty="0">
                <a:solidFill>
                  <a:srgbClr val="003366"/>
                </a:solidFill>
                <a:latin typeface="Arial"/>
                <a:cs typeface="Arial"/>
              </a:rPr>
              <a:t>Evidence Tracks Area</a:t>
            </a:r>
          </a:p>
        </p:txBody>
      </p:sp>
      <p:sp>
        <p:nvSpPr>
          <p:cNvPr id="74" name="TextBox 73"/>
          <p:cNvSpPr txBox="1"/>
          <p:nvPr/>
        </p:nvSpPr>
        <p:spPr>
          <a:xfrm>
            <a:off x="1640420" y="4221602"/>
            <a:ext cx="3033181" cy="276999"/>
          </a:xfrm>
          <a:prstGeom prst="rect">
            <a:avLst/>
          </a:prstGeom>
          <a:noFill/>
        </p:spPr>
        <p:txBody>
          <a:bodyPr wrap="square" rtlCol="0">
            <a:spAutoFit/>
          </a:bodyPr>
          <a:lstStyle/>
          <a:p>
            <a:r>
              <a:rPr lang="en-US" sz="1200" dirty="0">
                <a:solidFill>
                  <a:srgbClr val="003366"/>
                </a:solidFill>
                <a:latin typeface="Arial"/>
                <a:cs typeface="Arial"/>
              </a:rPr>
              <a:t>‘User-created Annotations’ Track</a:t>
            </a:r>
          </a:p>
        </p:txBody>
      </p:sp>
      <p:grpSp>
        <p:nvGrpSpPr>
          <p:cNvPr id="48" name="Group 47"/>
          <p:cNvGrpSpPr/>
          <p:nvPr/>
        </p:nvGrpSpPr>
        <p:grpSpPr>
          <a:xfrm>
            <a:off x="8058729" y="3405697"/>
            <a:ext cx="882071" cy="1994260"/>
            <a:chOff x="8058729" y="2913447"/>
            <a:chExt cx="882071" cy="1994260"/>
          </a:xfrm>
        </p:grpSpPr>
        <p:sp>
          <p:nvSpPr>
            <p:cNvPr id="23" name="TextBox 22"/>
            <p:cNvSpPr txBox="1"/>
            <p:nvPr/>
          </p:nvSpPr>
          <p:spPr>
            <a:xfrm>
              <a:off x="8058729" y="4630708"/>
              <a:ext cx="848404" cy="276999"/>
            </a:xfrm>
            <a:prstGeom prst="rect">
              <a:avLst/>
            </a:prstGeom>
            <a:noFill/>
          </p:spPr>
          <p:txBody>
            <a:bodyPr wrap="square" rtlCol="0">
              <a:spAutoFit/>
            </a:bodyPr>
            <a:lstStyle/>
            <a:p>
              <a:r>
                <a:rPr lang="en-US" sz="1200" dirty="0">
                  <a:solidFill>
                    <a:srgbClr val="003366"/>
                  </a:solidFill>
                  <a:latin typeface="Arial"/>
                  <a:cs typeface="Arial"/>
                </a:rPr>
                <a:t>Login</a:t>
              </a:r>
            </a:p>
          </p:txBody>
        </p:sp>
        <p:cxnSp>
          <p:nvCxnSpPr>
            <p:cNvPr id="26" name="Straight Arrow Connector 25"/>
            <p:cNvCxnSpPr>
              <a:stCxn id="23" idx="0"/>
            </p:cNvCxnSpPr>
            <p:nvPr/>
          </p:nvCxnSpPr>
          <p:spPr>
            <a:xfrm flipV="1">
              <a:off x="8482931" y="2913447"/>
              <a:ext cx="457869" cy="1717261"/>
            </a:xfrm>
            <a:prstGeom prst="straightConnector1">
              <a:avLst/>
            </a:prstGeom>
            <a:ln w="38100" cmpd="sng">
              <a:solidFill>
                <a:srgbClr val="6B6BCF"/>
              </a:solidFill>
              <a:tailEnd type="stealth" w="lg" len="lg"/>
            </a:ln>
          </p:spPr>
          <p:style>
            <a:lnRef idx="2">
              <a:schemeClr val="accent1"/>
            </a:lnRef>
            <a:fillRef idx="0">
              <a:schemeClr val="accent1"/>
            </a:fillRef>
            <a:effectRef idx="1">
              <a:schemeClr val="accent1"/>
            </a:effectRef>
            <a:fontRef idx="minor">
              <a:schemeClr val="tx1"/>
            </a:fontRef>
          </p:style>
        </p:cxnSp>
      </p:grpSp>
      <p:sp>
        <p:nvSpPr>
          <p:cNvPr id="32" name="Title 1"/>
          <p:cNvSpPr>
            <a:spLocks noGrp="1"/>
          </p:cNvSpPr>
          <p:nvPr>
            <p:ph type="title"/>
          </p:nvPr>
        </p:nvSpPr>
        <p:spPr/>
        <p:txBody>
          <a:bodyPr/>
          <a:lstStyle/>
          <a:p>
            <a:r>
              <a:rPr lang="en-US" dirty="0" smtClean="0">
                <a:latin typeface="Arial"/>
                <a:cs typeface="Arial"/>
              </a:rPr>
              <a:t>Web Apollo</a:t>
            </a:r>
            <a:endParaRPr lang="en-US" dirty="0">
              <a:latin typeface="Arial"/>
              <a:cs typeface="Arial"/>
            </a:endParaRPr>
          </a:p>
        </p:txBody>
      </p:sp>
      <p:sp>
        <p:nvSpPr>
          <p:cNvPr id="49" name="Slide Number Placeholder 48"/>
          <p:cNvSpPr>
            <a:spLocks noGrp="1"/>
          </p:cNvSpPr>
          <p:nvPr>
            <p:ph type="sldNum" sz="quarter" idx="11"/>
          </p:nvPr>
        </p:nvSpPr>
        <p:spPr/>
        <p:txBody>
          <a:bodyPr/>
          <a:lstStyle/>
          <a:p>
            <a:fld id="{829F2198-332C-C14D-9D43-AA1BE21296F4}" type="slidenum">
              <a:rPr lang="en-US" smtClean="0">
                <a:solidFill>
                  <a:srgbClr val="898989">
                    <a:alpha val="60000"/>
                  </a:srgbClr>
                </a:solidFill>
                <a:latin typeface="Arial"/>
                <a:cs typeface="Arial"/>
              </a:rPr>
              <a:pPr/>
              <a:t>28</a:t>
            </a:fld>
            <a:endParaRPr lang="en-US" dirty="0">
              <a:solidFill>
                <a:srgbClr val="898989">
                  <a:alpha val="60000"/>
                </a:srgbClr>
              </a:solidFill>
              <a:latin typeface="Arial"/>
              <a:cs typeface="Arial"/>
            </a:endParaRPr>
          </a:p>
        </p:txBody>
      </p:sp>
      <p:sp>
        <p:nvSpPr>
          <p:cNvPr id="39" name="Content Placeholder 2"/>
          <p:cNvSpPr txBox="1">
            <a:spLocks/>
          </p:cNvSpPr>
          <p:nvPr/>
        </p:nvSpPr>
        <p:spPr>
          <a:xfrm>
            <a:off x="1473738" y="5291524"/>
            <a:ext cx="6196525" cy="530178"/>
          </a:xfrm>
          <a:prstGeom prst="rect">
            <a:avLst/>
          </a:prstGeom>
        </p:spPr>
        <p:txBody>
          <a:bodyPr vert="horz" lIns="91440" tIns="45720" rIns="91440" bIns="45720" rtlCol="0" anchor="t">
            <a:no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ctr">
              <a:buFont typeface="Wingdings" pitchFamily="2" charset="2"/>
              <a:buNone/>
            </a:pPr>
            <a:r>
              <a:rPr lang="en-US" sz="1800" dirty="0">
                <a:solidFill>
                  <a:srgbClr val="003366"/>
                </a:solidFill>
                <a:effectLst/>
                <a:latin typeface="Arial"/>
                <a:cs typeface="Arial"/>
              </a:rPr>
              <a:t>Graphical User Interface (GUI) for editing </a:t>
            </a:r>
            <a:r>
              <a:rPr lang="en-US" sz="1800" dirty="0" smtClean="0">
                <a:solidFill>
                  <a:srgbClr val="003366"/>
                </a:solidFill>
                <a:effectLst/>
                <a:latin typeface="Arial"/>
                <a:cs typeface="Arial"/>
              </a:rPr>
              <a:t>annotations</a:t>
            </a:r>
            <a:endParaRPr lang="en-US" sz="1800" dirty="0">
              <a:solidFill>
                <a:srgbClr val="003366"/>
              </a:solidFill>
              <a:effectLst/>
              <a:latin typeface="Arial"/>
              <a:cs typeface="Arial"/>
            </a:endParaRPr>
          </a:p>
        </p:txBody>
      </p:sp>
      <p:sp>
        <p:nvSpPr>
          <p:cNvPr id="34" name="Footer Placeholder 3"/>
          <p:cNvSpPr>
            <a:spLocks noGrp="1"/>
          </p:cNvSpPr>
          <p:nvPr>
            <p:ph type="ftr" sz="quarter" idx="10"/>
          </p:nvPr>
        </p:nvSpPr>
        <p:spPr>
          <a:xfrm>
            <a:off x="592138" y="6356350"/>
            <a:ext cx="2895600" cy="365125"/>
          </a:xfrm>
        </p:spPr>
        <p:txBody>
          <a:bodyPr/>
          <a:lstStyle/>
          <a:p>
            <a:pPr>
              <a:defRPr/>
            </a:pPr>
            <a:r>
              <a:rPr lang="en-US" dirty="0" smtClean="0"/>
              <a:t>4. Becoming Acquainted with Web Apollo.</a:t>
            </a:r>
            <a:endParaRPr lang="en-US" dirty="0"/>
          </a:p>
        </p:txBody>
      </p:sp>
      <p:pic>
        <p:nvPicPr>
          <p:cNvPr id="35" name="Picture 34" descr="ApolloLogo.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072" y="5595102"/>
            <a:ext cx="1042131" cy="377685"/>
          </a:xfrm>
          <a:prstGeom prst="rect">
            <a:avLst/>
          </a:prstGeom>
        </p:spPr>
      </p:pic>
    </p:spTree>
    <p:extLst>
      <p:ext uri="{BB962C8B-B14F-4D97-AF65-F5344CB8AC3E}">
        <p14:creationId xmlns:p14="http://schemas.microsoft.com/office/powerpoint/2010/main" val="39551968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2625" y="260350"/>
            <a:ext cx="7781925" cy="788436"/>
          </a:xfrm>
        </p:spPr>
        <p:txBody>
          <a:bodyPr/>
          <a:lstStyle/>
          <a:p>
            <a:r>
              <a:rPr lang="en-US" sz="3600" dirty="0" smtClean="0"/>
              <a:t>Web Apollo Functionality</a:t>
            </a:r>
            <a:endParaRPr lang="en-US" sz="3600" dirty="0"/>
          </a:p>
        </p:txBody>
      </p:sp>
      <p:sp>
        <p:nvSpPr>
          <p:cNvPr id="2" name="Content Placeholder 1"/>
          <p:cNvSpPr>
            <a:spLocks noGrp="1"/>
          </p:cNvSpPr>
          <p:nvPr>
            <p:ph idx="1"/>
          </p:nvPr>
        </p:nvSpPr>
        <p:spPr>
          <a:xfrm>
            <a:off x="682625" y="1010309"/>
            <a:ext cx="7995936" cy="4816252"/>
          </a:xfrm>
        </p:spPr>
        <p:txBody>
          <a:bodyPr>
            <a:normAutofit/>
          </a:bodyPr>
          <a:lstStyle/>
          <a:p>
            <a:pPr marL="0" indent="0">
              <a:lnSpc>
                <a:spcPct val="90000"/>
              </a:lnSpc>
            </a:pPr>
            <a:r>
              <a:rPr lang="en-US" sz="2000" dirty="0"/>
              <a:t>In addition to protein-coding gene annotation </a:t>
            </a:r>
            <a:r>
              <a:rPr lang="en-US" sz="1400" dirty="0"/>
              <a:t>that you know and love.</a:t>
            </a:r>
          </a:p>
          <a:p>
            <a:pPr>
              <a:lnSpc>
                <a:spcPct val="90000"/>
              </a:lnSpc>
              <a:buFont typeface="Arial"/>
              <a:buChar char="•"/>
            </a:pPr>
            <a:r>
              <a:rPr lang="en-US" sz="2000" dirty="0"/>
              <a:t>Non-coding genes:</a:t>
            </a:r>
            <a:r>
              <a:rPr lang="en-US" sz="1600" dirty="0"/>
              <a:t> </a:t>
            </a:r>
            <a:r>
              <a:rPr lang="en-US" sz="1400" dirty="0" err="1"/>
              <a:t>ncRNAs</a:t>
            </a:r>
            <a:r>
              <a:rPr lang="en-US" sz="1400" dirty="0"/>
              <a:t>, </a:t>
            </a:r>
            <a:r>
              <a:rPr lang="en-US" sz="1400" dirty="0" err="1"/>
              <a:t>miRNAs</a:t>
            </a:r>
            <a:r>
              <a:rPr lang="en-US" sz="1400" dirty="0"/>
              <a:t>, repeat regions, and </a:t>
            </a:r>
            <a:r>
              <a:rPr lang="en-US" sz="1400" dirty="0" smtClean="0"/>
              <a:t>TEs</a:t>
            </a:r>
          </a:p>
          <a:p>
            <a:pPr>
              <a:lnSpc>
                <a:spcPct val="90000"/>
              </a:lnSpc>
              <a:buFont typeface="Arial"/>
              <a:buChar char="•"/>
            </a:pPr>
            <a:r>
              <a:rPr lang="en-US" sz="2000" dirty="0" smtClean="0"/>
              <a:t>Sequence alterations</a:t>
            </a:r>
            <a:r>
              <a:rPr lang="en-US" sz="1400" dirty="0" smtClean="0"/>
              <a:t> (less coverage = more fragmentation)</a:t>
            </a:r>
          </a:p>
          <a:p>
            <a:pPr>
              <a:lnSpc>
                <a:spcPct val="90000"/>
              </a:lnSpc>
              <a:buFont typeface="Arial"/>
              <a:buChar char="•"/>
            </a:pPr>
            <a:r>
              <a:rPr lang="en-US" sz="2000" dirty="0" smtClean="0"/>
              <a:t>Visualization of stage and cell-type specific transcription data as coverage plots, heat maps, and alignments</a:t>
            </a:r>
            <a:endParaRPr lang="en-US" sz="2000" dirty="0"/>
          </a:p>
        </p:txBody>
      </p:sp>
      <p:sp>
        <p:nvSpPr>
          <p:cNvPr id="4" name="Slide Number Placeholder 3"/>
          <p:cNvSpPr>
            <a:spLocks noGrp="1"/>
          </p:cNvSpPr>
          <p:nvPr>
            <p:ph type="sldNum" sz="quarter" idx="11"/>
          </p:nvPr>
        </p:nvSpPr>
        <p:spPr/>
        <p:txBody>
          <a:bodyPr/>
          <a:lstStyle/>
          <a:p>
            <a:pPr algn="r"/>
            <a:fld id="{829F2198-332C-C14D-9D43-AA1BE21296F4}" type="slidenum">
              <a:rPr lang="en-US" smtClean="0">
                <a:solidFill>
                  <a:prstClr val="white">
                    <a:alpha val="60000"/>
                  </a:prstClr>
                </a:solidFill>
                <a:latin typeface="Palatino Linotype"/>
              </a:rPr>
              <a:pPr algn="r"/>
              <a:t>29</a:t>
            </a:fld>
            <a:endParaRPr lang="en-US" dirty="0">
              <a:solidFill>
                <a:prstClr val="white">
                  <a:alpha val="60000"/>
                </a:prstClr>
              </a:solidFill>
              <a:latin typeface="Palatino Linotype"/>
            </a:endParaRPr>
          </a:p>
        </p:txBody>
      </p:sp>
      <p:pic>
        <p:nvPicPr>
          <p:cNvPr id="5" name="Picture 4" descr="WA-screen-transc-data-type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59044" y="2918901"/>
            <a:ext cx="4527826" cy="3100334"/>
          </a:xfrm>
          <a:prstGeom prst="rect">
            <a:avLst/>
          </a:prstGeom>
        </p:spPr>
      </p:pic>
      <p:cxnSp>
        <p:nvCxnSpPr>
          <p:cNvPr id="10" name="Straight Arrow Connector 9"/>
          <p:cNvCxnSpPr/>
          <p:nvPr/>
        </p:nvCxnSpPr>
        <p:spPr>
          <a:xfrm>
            <a:off x="1598889" y="2918901"/>
            <a:ext cx="2763285" cy="1608925"/>
          </a:xfrm>
          <a:prstGeom prst="straightConnector1">
            <a:avLst/>
          </a:prstGeom>
          <a:ln w="38100" cmpd="sng">
            <a:solidFill>
              <a:schemeClr val="accent2">
                <a:lumMod val="60000"/>
                <a:lumOff val="40000"/>
              </a:schemeClr>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348417" y="2918901"/>
            <a:ext cx="2290383" cy="1840838"/>
          </a:xfrm>
          <a:prstGeom prst="straightConnector1">
            <a:avLst/>
          </a:prstGeom>
          <a:ln w="38100" cmpd="sng">
            <a:solidFill>
              <a:schemeClr val="accent2">
                <a:lumMod val="60000"/>
                <a:lumOff val="40000"/>
              </a:schemeClr>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5091497" y="2918901"/>
            <a:ext cx="2274503" cy="2183186"/>
          </a:xfrm>
          <a:prstGeom prst="straightConnector1">
            <a:avLst/>
          </a:prstGeom>
          <a:ln w="38100" cmpd="sng">
            <a:solidFill>
              <a:schemeClr val="accent2">
                <a:lumMod val="60000"/>
                <a:lumOff val="40000"/>
              </a:schemeClr>
            </a:solidFill>
            <a:tailEnd type="stealth" w="lg" len="lg"/>
          </a:ln>
        </p:spPr>
        <p:style>
          <a:lnRef idx="2">
            <a:schemeClr val="accent1"/>
          </a:lnRef>
          <a:fillRef idx="0">
            <a:schemeClr val="accent1"/>
          </a:fillRef>
          <a:effectRef idx="1">
            <a:schemeClr val="accent1"/>
          </a:effectRef>
          <a:fontRef idx="minor">
            <a:schemeClr val="tx1"/>
          </a:fontRef>
        </p:style>
      </p:cxnSp>
      <p:sp>
        <p:nvSpPr>
          <p:cNvPr id="17" name="Footer Placeholder 3"/>
          <p:cNvSpPr>
            <a:spLocks noGrp="1"/>
          </p:cNvSpPr>
          <p:nvPr>
            <p:ph type="ftr" sz="quarter" idx="10"/>
          </p:nvPr>
        </p:nvSpPr>
        <p:spPr>
          <a:xfrm>
            <a:off x="592138" y="6356350"/>
            <a:ext cx="2895600" cy="365125"/>
          </a:xfrm>
        </p:spPr>
        <p:txBody>
          <a:bodyPr/>
          <a:lstStyle/>
          <a:p>
            <a:pPr>
              <a:defRPr/>
            </a:pPr>
            <a:r>
              <a:rPr lang="en-US" dirty="0" smtClean="0"/>
              <a:t>4. Becoming Acquainted with Web Apollo.</a:t>
            </a:r>
            <a:endParaRPr lang="en-US" dirty="0"/>
          </a:p>
        </p:txBody>
      </p:sp>
      <p:pic>
        <p:nvPicPr>
          <p:cNvPr id="18" name="Picture 17" descr="ApolloLogo.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072" y="5595102"/>
            <a:ext cx="1042131" cy="377685"/>
          </a:xfrm>
          <a:prstGeom prst="rect">
            <a:avLst/>
          </a:prstGeom>
        </p:spPr>
      </p:pic>
      <p:sp>
        <p:nvSpPr>
          <p:cNvPr id="14" name="Slide Number Placeholder 11"/>
          <p:cNvSpPr txBox="1">
            <a:spLocks/>
          </p:cNvSpPr>
          <p:nvPr/>
        </p:nvSpPr>
        <p:spPr>
          <a:xfrm>
            <a:off x="3657600" y="65087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457200" rtl="0" eaLnBrk="0" latinLnBrk="0" hangingPunct="0">
              <a:defRPr sz="6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29F2198-332C-C14D-9D43-AA1BE21296F4}" type="slidenum">
              <a:rPr lang="en-US" smtClean="0">
                <a:solidFill>
                  <a:srgbClr val="898989">
                    <a:alpha val="60000"/>
                  </a:srgbClr>
                </a:solidFill>
                <a:latin typeface="Palatino Linotype"/>
              </a:rPr>
              <a:pPr algn="ctr"/>
              <a:t>29</a:t>
            </a:fld>
            <a:endParaRPr lang="en-US">
              <a:solidFill>
                <a:srgbClr val="898989">
                  <a:alpha val="60000"/>
                </a:srgbClr>
              </a:solidFill>
              <a:latin typeface="Palatino Linotype"/>
            </a:endParaRPr>
          </a:p>
        </p:txBody>
      </p:sp>
    </p:spTree>
    <p:extLst>
      <p:ext uri="{BB962C8B-B14F-4D97-AF65-F5344CB8AC3E}">
        <p14:creationId xmlns:p14="http://schemas.microsoft.com/office/powerpoint/2010/main" val="25357854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949324" y="2130425"/>
            <a:ext cx="7748177" cy="1470025"/>
          </a:xfrm>
        </p:spPr>
        <p:txBody>
          <a:bodyPr/>
          <a:lstStyle/>
          <a:p>
            <a:r>
              <a:rPr lang="en-US" dirty="0" smtClean="0">
                <a:latin typeface="Arial" charset="0"/>
                <a:ea typeface="ＭＳ Ｐゴシック" charset="0"/>
                <a:cs typeface="ＭＳ Ｐゴシック" charset="0"/>
              </a:rPr>
              <a:t>An introduction to Web Apollo.</a:t>
            </a:r>
            <a:br>
              <a:rPr lang="en-US" dirty="0" smtClean="0">
                <a:latin typeface="Arial" charset="0"/>
                <a:ea typeface="ＭＳ Ｐゴシック" charset="0"/>
                <a:cs typeface="ＭＳ Ｐゴシック" charset="0"/>
              </a:rPr>
            </a:br>
            <a:r>
              <a:rPr lang="en-US" sz="2400" b="0" i="1" dirty="0" smtClean="0">
                <a:latin typeface="Arial" charset="0"/>
                <a:ea typeface="ＭＳ Ｐゴシック" charset="0"/>
                <a:cs typeface="ＭＳ Ｐゴシック" charset="0"/>
              </a:rPr>
              <a:t>Manual Annotation Workshop at UIUC</a:t>
            </a:r>
            <a:endParaRPr lang="en-US" b="0" i="1" dirty="0">
              <a:latin typeface="Arial" charset="0"/>
              <a:ea typeface="ＭＳ Ｐゴシック" charset="0"/>
              <a:cs typeface="ＭＳ Ｐゴシック" charset="0"/>
            </a:endParaRPr>
          </a:p>
        </p:txBody>
      </p:sp>
      <p:sp>
        <p:nvSpPr>
          <p:cNvPr id="13314" name="Subtitle 2"/>
          <p:cNvSpPr>
            <a:spLocks noGrp="1"/>
          </p:cNvSpPr>
          <p:nvPr>
            <p:ph type="subTitle" idx="1"/>
          </p:nvPr>
        </p:nvSpPr>
        <p:spPr bwMode="auto">
          <a:xfrm>
            <a:off x="949325" y="3886200"/>
            <a:ext cx="75057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latin typeface="Arial" charset="0"/>
                <a:ea typeface="ＭＳ Ｐゴシック" charset="0"/>
                <a:cs typeface="ＭＳ Ｐゴシック" charset="0"/>
              </a:rPr>
              <a:t>Monica Munoz-Torres, </a:t>
            </a:r>
            <a:r>
              <a:rPr lang="en-US" dirty="0" smtClean="0">
                <a:latin typeface="Arial" charset="0"/>
                <a:ea typeface="ＭＳ Ｐゴシック" charset="0"/>
                <a:cs typeface="ＭＳ Ｐゴシック" charset="0"/>
              </a:rPr>
              <a:t>PhD </a:t>
            </a:r>
            <a:r>
              <a:rPr lang="en-US" b="0" dirty="0" smtClean="0">
                <a:latin typeface="Arial" charset="0"/>
                <a:ea typeface="ＭＳ Ｐゴシック" charset="0"/>
                <a:cs typeface="ＭＳ Ｐゴシック" charset="0"/>
              </a:rPr>
              <a:t>|</a:t>
            </a:r>
            <a:r>
              <a:rPr lang="en-US" sz="1800" b="0" dirty="0" smtClean="0">
                <a:latin typeface="Arial" charset="0"/>
                <a:ea typeface="ＭＳ Ｐゴシック" charset="0"/>
                <a:cs typeface="ＭＳ Ｐゴシック" charset="0"/>
              </a:rPr>
              <a:t> @</a:t>
            </a:r>
            <a:r>
              <a:rPr lang="en-US" sz="1800" b="0" dirty="0" err="1" smtClean="0">
                <a:latin typeface="Arial" charset="0"/>
                <a:ea typeface="ＭＳ Ｐゴシック" charset="0"/>
                <a:cs typeface="ＭＳ Ｐゴシック" charset="0"/>
              </a:rPr>
              <a:t>monimunozto</a:t>
            </a:r>
            <a:endParaRPr lang="en-US" b="0" dirty="0">
              <a:latin typeface="Arial" charset="0"/>
              <a:ea typeface="ＭＳ Ｐゴシック" charset="0"/>
              <a:cs typeface="ＭＳ Ｐゴシック" charset="0"/>
            </a:endParaRPr>
          </a:p>
          <a:p>
            <a:r>
              <a:rPr lang="en-US" sz="1800" b="0" dirty="0" smtClean="0">
                <a:latin typeface="Arial" charset="0"/>
                <a:ea typeface="ＭＳ Ｐゴシック" charset="0"/>
                <a:cs typeface="ＭＳ Ｐゴシック" charset="0"/>
              </a:rPr>
              <a:t>Berkeley Bioinformatics Open-Source Projects (BBOP)</a:t>
            </a:r>
            <a:endParaRPr lang="en-US" sz="1800" b="0" dirty="0">
              <a:latin typeface="Arial" charset="0"/>
              <a:ea typeface="ＭＳ Ｐゴシック" charset="0"/>
              <a:cs typeface="ＭＳ Ｐゴシック" charset="0"/>
            </a:endParaRPr>
          </a:p>
          <a:p>
            <a:r>
              <a:rPr lang="en-US" sz="1800" b="0" dirty="0">
                <a:latin typeface="Arial" charset="0"/>
                <a:ea typeface="ＭＳ Ｐゴシック" charset="0"/>
                <a:cs typeface="ＭＳ Ｐゴシック" charset="0"/>
              </a:rPr>
              <a:t>Genomics Division, Lawrence Berkeley National Laboratory</a:t>
            </a:r>
            <a:endParaRPr lang="en-US" dirty="0">
              <a:latin typeface="Arial" charset="0"/>
              <a:ea typeface="ＭＳ Ｐゴシック" charset="0"/>
              <a:cs typeface="ＭＳ Ｐゴシック" charset="0"/>
            </a:endParaRPr>
          </a:p>
          <a:p>
            <a:r>
              <a:rPr lang="en-US" sz="2000" dirty="0" smtClean="0">
                <a:latin typeface="Arial" charset="0"/>
                <a:ea typeface="ＭＳ Ｐゴシック" charset="0"/>
                <a:cs typeface="ＭＳ Ｐゴシック" charset="0"/>
              </a:rPr>
              <a:t>11 June, 2014</a:t>
            </a:r>
            <a:endParaRPr lang="en-US" sz="2000" dirty="0">
              <a:latin typeface="Arial" charset="0"/>
              <a:ea typeface="ＭＳ Ｐゴシック" charset="0"/>
              <a:cs typeface="ＭＳ Ｐゴシック" charset="0"/>
            </a:endParaRPr>
          </a:p>
        </p:txBody>
      </p:sp>
      <p:sp>
        <p:nvSpPr>
          <p:cNvPr id="13315" name="Rectangle 4"/>
          <p:cNvSpPr>
            <a:spLocks noChangeArrowheads="1"/>
          </p:cNvSpPr>
          <p:nvPr/>
        </p:nvSpPr>
        <p:spPr bwMode="auto">
          <a:xfrm>
            <a:off x="1298575" y="19050"/>
            <a:ext cx="7845425" cy="1047750"/>
          </a:xfrm>
          <a:prstGeom prst="rect">
            <a:avLst/>
          </a:prstGeom>
          <a:solidFill>
            <a:srgbClr val="0636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2400" dirty="0">
              <a:solidFill>
                <a:srgbClr val="000000"/>
              </a:solidFill>
              <a:latin typeface="Arial" charset="0"/>
              <a:ea typeface="ＭＳ Ｐゴシック" charset="0"/>
              <a:cs typeface="ＭＳ Ｐゴシック" charset="0"/>
            </a:endParaRPr>
          </a:p>
        </p:txBody>
      </p:sp>
      <p:pic>
        <p:nvPicPr>
          <p:cNvPr id="13316" name="Picture 5" descr="JGI_logo_stacked_RGB.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94113" y="282575"/>
            <a:ext cx="10350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7" name="Group 6"/>
          <p:cNvGrpSpPr>
            <a:grpSpLocks/>
          </p:cNvGrpSpPr>
          <p:nvPr/>
        </p:nvGrpSpPr>
        <p:grpSpPr bwMode="auto">
          <a:xfrm>
            <a:off x="4964113" y="306388"/>
            <a:ext cx="4051300" cy="476250"/>
            <a:chOff x="2820849" y="4546493"/>
            <a:chExt cx="4050786" cy="476032"/>
          </a:xfrm>
        </p:grpSpPr>
        <p:sp>
          <p:nvSpPr>
            <p:cNvPr id="13318" name="Picture 5" descr="New_DOE_Logo_White_060208.eps"/>
            <p:cNvSpPr>
              <a:spLocks noChangeAspect="1"/>
            </p:cNvSpPr>
            <p:nvPr/>
          </p:nvSpPr>
          <p:spPr bwMode="auto">
            <a:xfrm>
              <a:off x="2820849" y="4553700"/>
              <a:ext cx="1929880" cy="468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dirty="0">
                <a:solidFill>
                  <a:srgbClr val="000000"/>
                </a:solidFill>
                <a:latin typeface="Arial" charset="0"/>
                <a:ea typeface="ＭＳ Ｐゴシック" charset="0"/>
                <a:cs typeface="ＭＳ Ｐゴシック" charset="0"/>
              </a:endParaRPr>
            </a:p>
          </p:txBody>
        </p:sp>
        <p:grpSp>
          <p:nvGrpSpPr>
            <p:cNvPr id="13319" name="Group 5"/>
            <p:cNvGrpSpPr>
              <a:grpSpLocks/>
            </p:cNvGrpSpPr>
            <p:nvPr/>
          </p:nvGrpSpPr>
          <p:grpSpPr bwMode="auto">
            <a:xfrm>
              <a:off x="4987052" y="4546493"/>
              <a:ext cx="1884583" cy="476032"/>
              <a:chOff x="5308785" y="4275560"/>
              <a:chExt cx="1884583" cy="476032"/>
            </a:xfrm>
          </p:grpSpPr>
          <p:pic>
            <p:nvPicPr>
              <p:cNvPr id="13320" name="Picture 4" descr="UClogo_rev.ep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08785" y="4275560"/>
                <a:ext cx="476033" cy="47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TextBox 4"/>
              <p:cNvSpPr txBox="1">
                <a:spLocks noChangeArrowheads="1"/>
              </p:cNvSpPr>
              <p:nvPr/>
            </p:nvSpPr>
            <p:spPr bwMode="auto">
              <a:xfrm>
                <a:off x="5740590" y="4294311"/>
                <a:ext cx="1452778" cy="43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100" dirty="0">
                    <a:solidFill>
                      <a:srgbClr val="FFFFFF"/>
                    </a:solidFill>
                    <a:latin typeface="Arial Black" charset="0"/>
                    <a:cs typeface="Arial Black" charset="0"/>
                  </a:rPr>
                  <a:t>UNIVERSITY OF </a:t>
                </a:r>
              </a:p>
              <a:p>
                <a:pPr eaLnBrk="1" fontAlgn="base" hangingPunct="1">
                  <a:spcBef>
                    <a:spcPct val="0"/>
                  </a:spcBef>
                  <a:spcAft>
                    <a:spcPct val="0"/>
                  </a:spcAft>
                </a:pPr>
                <a:r>
                  <a:rPr lang="en-US" sz="1100" dirty="0">
                    <a:solidFill>
                      <a:srgbClr val="FFFFFF"/>
                    </a:solidFill>
                    <a:latin typeface="Arial Black" charset="0"/>
                    <a:cs typeface="Arial Black" charset="0"/>
                  </a:rPr>
                  <a:t>CALIFORNIA</a:t>
                </a:r>
              </a:p>
            </p:txBody>
          </p:sp>
        </p:grpSp>
      </p:grpSp>
      <p:pic>
        <p:nvPicPr>
          <p:cNvPr id="11" name="Picture 5" descr="New_DOE_Logo_White_060208.eps"/>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96845" y="350228"/>
            <a:ext cx="1530630" cy="372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964755" y="4817459"/>
            <a:ext cx="7256485" cy="1193285"/>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 name="Content Placeholder 4"/>
          <p:cNvSpPr>
            <a:spLocks noGrp="1"/>
          </p:cNvSpPr>
          <p:nvPr>
            <p:ph idx="1"/>
          </p:nvPr>
        </p:nvSpPr>
        <p:spPr>
          <a:xfrm>
            <a:off x="563105" y="1123201"/>
            <a:ext cx="8257045" cy="3611256"/>
          </a:xfrm>
        </p:spPr>
        <p:txBody>
          <a:bodyPr>
            <a:normAutofit fontScale="85000" lnSpcReduction="20000"/>
          </a:bodyPr>
          <a:lstStyle/>
          <a:p>
            <a:pPr marL="457200" indent="-457200">
              <a:lnSpc>
                <a:spcPct val="120000"/>
              </a:lnSpc>
              <a:buFont typeface="+mj-lt"/>
              <a:buAutoNum type="arabicPeriod"/>
            </a:pPr>
            <a:r>
              <a:rPr lang="en-US" dirty="0" smtClean="0"/>
              <a:t>Select a chromosomal region of interest, e.g. scaffold.</a:t>
            </a:r>
          </a:p>
          <a:p>
            <a:pPr marL="457200" indent="-457200">
              <a:lnSpc>
                <a:spcPct val="120000"/>
              </a:lnSpc>
              <a:buFont typeface="+mj-lt"/>
              <a:buAutoNum type="arabicPeriod"/>
            </a:pPr>
            <a:r>
              <a:rPr lang="en-US" dirty="0" smtClean="0"/>
              <a:t>Select appropriate </a:t>
            </a:r>
            <a:r>
              <a:rPr lang="en-US" b="1" dirty="0" smtClean="0"/>
              <a:t>evidence tracks.</a:t>
            </a:r>
            <a:endParaRPr lang="en-US" dirty="0" smtClean="0"/>
          </a:p>
          <a:p>
            <a:pPr marL="457200" indent="-457200">
              <a:lnSpc>
                <a:spcPct val="120000"/>
              </a:lnSpc>
              <a:buFont typeface="+mj-lt"/>
              <a:buAutoNum type="arabicPeriod"/>
            </a:pPr>
            <a:r>
              <a:rPr lang="en-US" dirty="0" smtClean="0"/>
              <a:t>Determine whether a feature in an existing evidence track will provide a reasonable gene model to start working.</a:t>
            </a:r>
          </a:p>
          <a:p>
            <a:pPr marL="774900" lvl="2" indent="-342900">
              <a:lnSpc>
                <a:spcPct val="120000"/>
              </a:lnSpc>
              <a:buFontTx/>
              <a:buChar char="-"/>
            </a:pPr>
            <a:r>
              <a:rPr lang="en-US" dirty="0" smtClean="0"/>
              <a:t>If yes: select and </a:t>
            </a:r>
            <a:r>
              <a:rPr lang="en-US" b="1" dirty="0" smtClean="0"/>
              <a:t>drag</a:t>
            </a:r>
            <a:r>
              <a:rPr lang="en-US" dirty="0" smtClean="0"/>
              <a:t> the feature to the ‘User-created Annotations’ area, </a:t>
            </a:r>
            <a:r>
              <a:rPr lang="en-US" b="1" dirty="0" smtClean="0"/>
              <a:t>creating an initial gene model. </a:t>
            </a:r>
            <a:r>
              <a:rPr lang="en-US" dirty="0" smtClean="0"/>
              <a:t>If necessary use editing functions to adjust the gene model.</a:t>
            </a:r>
          </a:p>
          <a:p>
            <a:pPr marL="774900" lvl="2" indent="-342900">
              <a:lnSpc>
                <a:spcPct val="120000"/>
              </a:lnSpc>
              <a:buFontTx/>
              <a:buChar char="-"/>
            </a:pPr>
            <a:r>
              <a:rPr lang="en-US" dirty="0" smtClean="0"/>
              <a:t>If not: </a:t>
            </a:r>
            <a:r>
              <a:rPr lang="en-US" i="1" dirty="0" smtClean="0"/>
              <a:t>let’s talk</a:t>
            </a:r>
            <a:r>
              <a:rPr lang="en-US" dirty="0" smtClean="0"/>
              <a:t>.</a:t>
            </a:r>
          </a:p>
          <a:p>
            <a:pPr marL="457200" indent="-457200">
              <a:lnSpc>
                <a:spcPct val="120000"/>
              </a:lnSpc>
              <a:buFont typeface="+mj-lt"/>
              <a:buAutoNum type="arabicPeriod"/>
            </a:pPr>
            <a:r>
              <a:rPr lang="en-US" dirty="0" smtClean="0"/>
              <a:t>Check your edited gene model for integrity and accuracy by comparing it with available homologs.</a:t>
            </a:r>
          </a:p>
        </p:txBody>
      </p:sp>
      <p:sp>
        <p:nvSpPr>
          <p:cNvPr id="3" name="Footer Placeholder 2"/>
          <p:cNvSpPr>
            <a:spLocks noGrp="1"/>
          </p:cNvSpPr>
          <p:nvPr>
            <p:ph type="ftr" sz="quarter" idx="11"/>
          </p:nvPr>
        </p:nvSpPr>
        <p:spPr/>
        <p:txBody>
          <a:bodyPr/>
          <a:lstStyle/>
          <a:p>
            <a:r>
              <a:rPr lang="en-AU" dirty="0" smtClean="0"/>
              <a:t>4. Becoming Acquainted with Web Apollo</a:t>
            </a:r>
            <a:endParaRPr lang="en-AU" dirty="0"/>
          </a:p>
        </p:txBody>
      </p:sp>
      <p:sp>
        <p:nvSpPr>
          <p:cNvPr id="6" name="Text Placeholder 5"/>
          <p:cNvSpPr>
            <a:spLocks noGrp="1"/>
          </p:cNvSpPr>
          <p:nvPr>
            <p:ph type="body" sz="quarter" idx="13"/>
          </p:nvPr>
        </p:nvSpPr>
        <p:spPr/>
        <p:txBody>
          <a:bodyPr/>
          <a:lstStyle/>
          <a:p>
            <a:r>
              <a:rPr lang="en-US" dirty="0" smtClean="0">
                <a:solidFill>
                  <a:srgbClr val="003366"/>
                </a:solidFill>
              </a:rPr>
              <a:t>General Process of Curation</a:t>
            </a:r>
            <a:endParaRPr lang="en-US" dirty="0">
              <a:solidFill>
                <a:srgbClr val="003366"/>
              </a:solidFill>
            </a:endParaRPr>
          </a:p>
        </p:txBody>
      </p:sp>
      <p:sp>
        <p:nvSpPr>
          <p:cNvPr id="4" name="Slide Number Placeholder 3"/>
          <p:cNvSpPr>
            <a:spLocks noGrp="1"/>
          </p:cNvSpPr>
          <p:nvPr>
            <p:ph type="sldNum" sz="quarter" idx="4"/>
          </p:nvPr>
        </p:nvSpPr>
        <p:spPr/>
        <p:txBody>
          <a:bodyPr/>
          <a:lstStyle/>
          <a:p>
            <a:fld id="{2ABE124A-B5C5-46E0-B944-45307B126769}" type="slidenum">
              <a:rPr lang="en-AU" smtClean="0"/>
              <a:pPr/>
              <a:t>30</a:t>
            </a:fld>
            <a:r>
              <a:rPr lang="en-AU" dirty="0" smtClean="0"/>
              <a:t> |</a:t>
            </a:r>
            <a:endParaRPr lang="en-AU" dirty="0"/>
          </a:p>
        </p:txBody>
      </p:sp>
      <p:grpSp>
        <p:nvGrpSpPr>
          <p:cNvPr id="7" name="Group 6"/>
          <p:cNvGrpSpPr/>
          <p:nvPr/>
        </p:nvGrpSpPr>
        <p:grpSpPr>
          <a:xfrm flipH="1">
            <a:off x="1052077" y="4828800"/>
            <a:ext cx="684830" cy="1182145"/>
            <a:chOff x="5486400" y="762000"/>
            <a:chExt cx="1143000" cy="1723158"/>
          </a:xfrm>
        </p:grpSpPr>
        <p:pic>
          <p:nvPicPr>
            <p:cNvPr id="8" name="Picture 7" descr="superdot.png"/>
            <p:cNvPicPr>
              <a:picLocks noChangeAspect="1"/>
            </p:cNvPicPr>
            <p:nvPr/>
          </p:nvPicPr>
          <p:blipFill>
            <a:blip r:embed="rId2" cstate="print"/>
            <a:stretch>
              <a:fillRect/>
            </a:stretch>
          </p:blipFill>
          <p:spPr>
            <a:xfrm flipH="1">
              <a:off x="5486400" y="762000"/>
              <a:ext cx="1143000" cy="1723158"/>
            </a:xfrm>
            <a:prstGeom prst="rect">
              <a:avLst/>
            </a:prstGeom>
          </p:spPr>
        </p:pic>
        <p:sp>
          <p:nvSpPr>
            <p:cNvPr id="9" name="Freeform 8"/>
            <p:cNvSpPr/>
            <p:nvPr/>
          </p:nvSpPr>
          <p:spPr>
            <a:xfrm>
              <a:off x="5829301" y="851765"/>
              <a:ext cx="605367" cy="427566"/>
            </a:xfrm>
            <a:custGeom>
              <a:avLst/>
              <a:gdLst>
                <a:gd name="connsiteX0" fmla="*/ 0 w 605367"/>
                <a:gd name="connsiteY0" fmla="*/ 59266 h 427566"/>
                <a:gd name="connsiteX1" fmla="*/ 50800 w 605367"/>
                <a:gd name="connsiteY1" fmla="*/ 55033 h 427566"/>
                <a:gd name="connsiteX2" fmla="*/ 76200 w 605367"/>
                <a:gd name="connsiteY2" fmla="*/ 38100 h 427566"/>
                <a:gd name="connsiteX3" fmla="*/ 105833 w 605367"/>
                <a:gd name="connsiteY3" fmla="*/ 29633 h 427566"/>
                <a:gd name="connsiteX4" fmla="*/ 118533 w 605367"/>
                <a:gd name="connsiteY4" fmla="*/ 16933 h 427566"/>
                <a:gd name="connsiteX5" fmla="*/ 143933 w 605367"/>
                <a:gd name="connsiteY5" fmla="*/ 0 h 427566"/>
                <a:gd name="connsiteX6" fmla="*/ 190500 w 605367"/>
                <a:gd name="connsiteY6" fmla="*/ 4233 h 427566"/>
                <a:gd name="connsiteX7" fmla="*/ 211667 w 605367"/>
                <a:gd name="connsiteY7" fmla="*/ 12700 h 427566"/>
                <a:gd name="connsiteX8" fmla="*/ 254000 w 605367"/>
                <a:gd name="connsiteY8" fmla="*/ 21166 h 427566"/>
                <a:gd name="connsiteX9" fmla="*/ 270933 w 605367"/>
                <a:gd name="connsiteY9" fmla="*/ 29633 h 427566"/>
                <a:gd name="connsiteX10" fmla="*/ 283633 w 605367"/>
                <a:gd name="connsiteY10" fmla="*/ 33866 h 427566"/>
                <a:gd name="connsiteX11" fmla="*/ 304800 w 605367"/>
                <a:gd name="connsiteY11" fmla="*/ 59266 h 427566"/>
                <a:gd name="connsiteX12" fmla="*/ 330200 w 605367"/>
                <a:gd name="connsiteY12" fmla="*/ 80433 h 427566"/>
                <a:gd name="connsiteX13" fmla="*/ 338667 w 605367"/>
                <a:gd name="connsiteY13" fmla="*/ 105833 h 427566"/>
                <a:gd name="connsiteX14" fmla="*/ 347133 w 605367"/>
                <a:gd name="connsiteY14" fmla="*/ 139700 h 427566"/>
                <a:gd name="connsiteX15" fmla="*/ 359833 w 605367"/>
                <a:gd name="connsiteY15" fmla="*/ 177800 h 427566"/>
                <a:gd name="connsiteX16" fmla="*/ 372533 w 605367"/>
                <a:gd name="connsiteY16" fmla="*/ 249766 h 427566"/>
                <a:gd name="connsiteX17" fmla="*/ 381000 w 605367"/>
                <a:gd name="connsiteY17" fmla="*/ 262466 h 427566"/>
                <a:gd name="connsiteX18" fmla="*/ 389467 w 605367"/>
                <a:gd name="connsiteY18" fmla="*/ 287866 h 427566"/>
                <a:gd name="connsiteX19" fmla="*/ 393700 w 605367"/>
                <a:gd name="connsiteY19" fmla="*/ 300566 h 427566"/>
                <a:gd name="connsiteX20" fmla="*/ 397933 w 605367"/>
                <a:gd name="connsiteY20" fmla="*/ 317500 h 427566"/>
                <a:gd name="connsiteX21" fmla="*/ 406400 w 605367"/>
                <a:gd name="connsiteY21" fmla="*/ 334433 h 427566"/>
                <a:gd name="connsiteX22" fmla="*/ 410633 w 605367"/>
                <a:gd name="connsiteY22" fmla="*/ 347133 h 427566"/>
                <a:gd name="connsiteX23" fmla="*/ 427567 w 605367"/>
                <a:gd name="connsiteY23" fmla="*/ 376766 h 427566"/>
                <a:gd name="connsiteX24" fmla="*/ 457200 w 605367"/>
                <a:gd name="connsiteY24" fmla="*/ 406400 h 427566"/>
                <a:gd name="connsiteX25" fmla="*/ 469900 w 605367"/>
                <a:gd name="connsiteY25" fmla="*/ 414866 h 427566"/>
                <a:gd name="connsiteX26" fmla="*/ 482600 w 605367"/>
                <a:gd name="connsiteY26" fmla="*/ 419100 h 427566"/>
                <a:gd name="connsiteX27" fmla="*/ 503767 w 605367"/>
                <a:gd name="connsiteY27" fmla="*/ 423333 h 427566"/>
                <a:gd name="connsiteX28" fmla="*/ 520700 w 605367"/>
                <a:gd name="connsiteY28" fmla="*/ 427566 h 427566"/>
                <a:gd name="connsiteX29" fmla="*/ 605367 w 605367"/>
                <a:gd name="connsiteY29" fmla="*/ 423333 h 42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5367" h="427566">
                  <a:moveTo>
                    <a:pt x="0" y="59266"/>
                  </a:moveTo>
                  <a:cubicBezTo>
                    <a:pt x="16933" y="57855"/>
                    <a:pt x="34428" y="59581"/>
                    <a:pt x="50800" y="55033"/>
                  </a:cubicBezTo>
                  <a:cubicBezTo>
                    <a:pt x="60604" y="52310"/>
                    <a:pt x="66328" y="40568"/>
                    <a:pt x="76200" y="38100"/>
                  </a:cubicBezTo>
                  <a:cubicBezTo>
                    <a:pt x="97462" y="32784"/>
                    <a:pt x="87613" y="35706"/>
                    <a:pt x="105833" y="29633"/>
                  </a:cubicBezTo>
                  <a:cubicBezTo>
                    <a:pt x="110066" y="25400"/>
                    <a:pt x="113807" y="20609"/>
                    <a:pt x="118533" y="16933"/>
                  </a:cubicBezTo>
                  <a:cubicBezTo>
                    <a:pt x="126565" y="10686"/>
                    <a:pt x="143933" y="0"/>
                    <a:pt x="143933" y="0"/>
                  </a:cubicBezTo>
                  <a:cubicBezTo>
                    <a:pt x="159455" y="1411"/>
                    <a:pt x="175181" y="1361"/>
                    <a:pt x="190500" y="4233"/>
                  </a:cubicBezTo>
                  <a:cubicBezTo>
                    <a:pt x="197969" y="5633"/>
                    <a:pt x="204458" y="10297"/>
                    <a:pt x="211667" y="12700"/>
                  </a:cubicBezTo>
                  <a:cubicBezTo>
                    <a:pt x="224296" y="16910"/>
                    <a:pt x="241496" y="19082"/>
                    <a:pt x="254000" y="21166"/>
                  </a:cubicBezTo>
                  <a:cubicBezTo>
                    <a:pt x="259644" y="23988"/>
                    <a:pt x="265133" y="27147"/>
                    <a:pt x="270933" y="29633"/>
                  </a:cubicBezTo>
                  <a:cubicBezTo>
                    <a:pt x="275034" y="31391"/>
                    <a:pt x="279920" y="31391"/>
                    <a:pt x="283633" y="33866"/>
                  </a:cubicBezTo>
                  <a:cubicBezTo>
                    <a:pt x="297545" y="43141"/>
                    <a:pt x="295039" y="47553"/>
                    <a:pt x="304800" y="59266"/>
                  </a:cubicBezTo>
                  <a:cubicBezTo>
                    <a:pt x="314986" y="71489"/>
                    <a:pt x="317713" y="72108"/>
                    <a:pt x="330200" y="80433"/>
                  </a:cubicBezTo>
                  <a:cubicBezTo>
                    <a:pt x="333022" y="88900"/>
                    <a:pt x="336503" y="97175"/>
                    <a:pt x="338667" y="105833"/>
                  </a:cubicBezTo>
                  <a:cubicBezTo>
                    <a:pt x="341489" y="117122"/>
                    <a:pt x="343453" y="128661"/>
                    <a:pt x="347133" y="139700"/>
                  </a:cubicBezTo>
                  <a:lnTo>
                    <a:pt x="359833" y="177800"/>
                  </a:lnTo>
                  <a:cubicBezTo>
                    <a:pt x="363045" y="216342"/>
                    <a:pt x="358496" y="221691"/>
                    <a:pt x="372533" y="249766"/>
                  </a:cubicBezTo>
                  <a:cubicBezTo>
                    <a:pt x="374808" y="254317"/>
                    <a:pt x="378178" y="258233"/>
                    <a:pt x="381000" y="262466"/>
                  </a:cubicBezTo>
                  <a:lnTo>
                    <a:pt x="389467" y="287866"/>
                  </a:lnTo>
                  <a:cubicBezTo>
                    <a:pt x="390878" y="292099"/>
                    <a:pt x="392618" y="296237"/>
                    <a:pt x="393700" y="300566"/>
                  </a:cubicBezTo>
                  <a:cubicBezTo>
                    <a:pt x="395111" y="306211"/>
                    <a:pt x="395890" y="312052"/>
                    <a:pt x="397933" y="317500"/>
                  </a:cubicBezTo>
                  <a:cubicBezTo>
                    <a:pt x="400149" y="323409"/>
                    <a:pt x="403914" y="328633"/>
                    <a:pt x="406400" y="334433"/>
                  </a:cubicBezTo>
                  <a:cubicBezTo>
                    <a:pt x="408158" y="338534"/>
                    <a:pt x="408875" y="343032"/>
                    <a:pt x="410633" y="347133"/>
                  </a:cubicBezTo>
                  <a:cubicBezTo>
                    <a:pt x="417077" y="362170"/>
                    <a:pt x="419065" y="364013"/>
                    <a:pt x="427567" y="376766"/>
                  </a:cubicBezTo>
                  <a:cubicBezTo>
                    <a:pt x="435017" y="399119"/>
                    <a:pt x="428088" y="386992"/>
                    <a:pt x="457200" y="406400"/>
                  </a:cubicBezTo>
                  <a:cubicBezTo>
                    <a:pt x="461433" y="409222"/>
                    <a:pt x="465073" y="413257"/>
                    <a:pt x="469900" y="414866"/>
                  </a:cubicBezTo>
                  <a:cubicBezTo>
                    <a:pt x="474133" y="416277"/>
                    <a:pt x="478271" y="418018"/>
                    <a:pt x="482600" y="419100"/>
                  </a:cubicBezTo>
                  <a:cubicBezTo>
                    <a:pt x="489581" y="420845"/>
                    <a:pt x="496743" y="421772"/>
                    <a:pt x="503767" y="423333"/>
                  </a:cubicBezTo>
                  <a:cubicBezTo>
                    <a:pt x="509447" y="424595"/>
                    <a:pt x="515056" y="426155"/>
                    <a:pt x="520700" y="427566"/>
                  </a:cubicBezTo>
                  <a:lnTo>
                    <a:pt x="605367" y="423333"/>
                  </a:lnTo>
                </a:path>
              </a:pathLst>
            </a:custGeom>
            <a:ln>
              <a:solidFill>
                <a:srgbClr val="6165E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5734247" y="872953"/>
              <a:ext cx="372110" cy="129434"/>
            </a:xfrm>
            <a:custGeom>
              <a:avLst/>
              <a:gdLst>
                <a:gd name="connsiteX0" fmla="*/ 0 w 372110"/>
                <a:gd name="connsiteY0" fmla="*/ 0 h 129434"/>
                <a:gd name="connsiteX1" fmla="*/ 32357 w 372110"/>
                <a:gd name="connsiteY1" fmla="*/ 64717 h 129434"/>
                <a:gd name="connsiteX2" fmla="*/ 80893 w 372110"/>
                <a:gd name="connsiteY2" fmla="*/ 80896 h 129434"/>
                <a:gd name="connsiteX3" fmla="*/ 105161 w 372110"/>
                <a:gd name="connsiteY3" fmla="*/ 88986 h 129434"/>
                <a:gd name="connsiteX4" fmla="*/ 129430 w 372110"/>
                <a:gd name="connsiteY4" fmla="*/ 105165 h 129434"/>
                <a:gd name="connsiteX5" fmla="*/ 258859 w 372110"/>
                <a:gd name="connsiteY5" fmla="*/ 129434 h 129434"/>
                <a:gd name="connsiteX6" fmla="*/ 339753 w 372110"/>
                <a:gd name="connsiteY6" fmla="*/ 121344 h 129434"/>
                <a:gd name="connsiteX7" fmla="*/ 372110 w 372110"/>
                <a:gd name="connsiteY7" fmla="*/ 113255 h 12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2110" h="129434">
                  <a:moveTo>
                    <a:pt x="0" y="0"/>
                  </a:moveTo>
                  <a:cubicBezTo>
                    <a:pt x="2898" y="7244"/>
                    <a:pt x="19434" y="56640"/>
                    <a:pt x="32357" y="64717"/>
                  </a:cubicBezTo>
                  <a:cubicBezTo>
                    <a:pt x="46818" y="73756"/>
                    <a:pt x="64714" y="75503"/>
                    <a:pt x="80893" y="80896"/>
                  </a:cubicBezTo>
                  <a:cubicBezTo>
                    <a:pt x="88982" y="83593"/>
                    <a:pt x="98066" y="84256"/>
                    <a:pt x="105161" y="88986"/>
                  </a:cubicBezTo>
                  <a:cubicBezTo>
                    <a:pt x="113251" y="94379"/>
                    <a:pt x="120545" y="101216"/>
                    <a:pt x="129430" y="105165"/>
                  </a:cubicBezTo>
                  <a:cubicBezTo>
                    <a:pt x="179725" y="127518"/>
                    <a:pt x="199053" y="123453"/>
                    <a:pt x="258859" y="129434"/>
                  </a:cubicBezTo>
                  <a:cubicBezTo>
                    <a:pt x="285824" y="126737"/>
                    <a:pt x="312926" y="125176"/>
                    <a:pt x="339753" y="121344"/>
                  </a:cubicBezTo>
                  <a:cubicBezTo>
                    <a:pt x="350759" y="119772"/>
                    <a:pt x="372110" y="113255"/>
                    <a:pt x="372110" y="113255"/>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5871766" y="816325"/>
              <a:ext cx="574344" cy="486688"/>
            </a:xfrm>
            <a:custGeom>
              <a:avLst/>
              <a:gdLst>
                <a:gd name="connsiteX0" fmla="*/ 0 w 574344"/>
                <a:gd name="connsiteY0" fmla="*/ 72807 h 486688"/>
                <a:gd name="connsiteX1" fmla="*/ 32357 w 574344"/>
                <a:gd name="connsiteY1" fmla="*/ 32359 h 486688"/>
                <a:gd name="connsiteX2" fmla="*/ 48536 w 574344"/>
                <a:gd name="connsiteY2" fmla="*/ 16179 h 486688"/>
                <a:gd name="connsiteX3" fmla="*/ 97072 w 574344"/>
                <a:gd name="connsiteY3" fmla="*/ 0 h 486688"/>
                <a:gd name="connsiteX4" fmla="*/ 218412 w 574344"/>
                <a:gd name="connsiteY4" fmla="*/ 8090 h 486688"/>
                <a:gd name="connsiteX5" fmla="*/ 234591 w 574344"/>
                <a:gd name="connsiteY5" fmla="*/ 32359 h 486688"/>
                <a:gd name="connsiteX6" fmla="*/ 250770 w 574344"/>
                <a:gd name="connsiteY6" fmla="*/ 80897 h 486688"/>
                <a:gd name="connsiteX7" fmla="*/ 266948 w 574344"/>
                <a:gd name="connsiteY7" fmla="*/ 137524 h 486688"/>
                <a:gd name="connsiteX8" fmla="*/ 275038 w 574344"/>
                <a:gd name="connsiteY8" fmla="*/ 380214 h 486688"/>
                <a:gd name="connsiteX9" fmla="*/ 291217 w 574344"/>
                <a:gd name="connsiteY9" fmla="*/ 404482 h 486688"/>
                <a:gd name="connsiteX10" fmla="*/ 315485 w 574344"/>
                <a:gd name="connsiteY10" fmla="*/ 436841 h 486688"/>
                <a:gd name="connsiteX11" fmla="*/ 355931 w 574344"/>
                <a:gd name="connsiteY11" fmla="*/ 461110 h 486688"/>
                <a:gd name="connsiteX12" fmla="*/ 574344 w 574344"/>
                <a:gd name="connsiteY12" fmla="*/ 485379 h 48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4344" h="486688">
                  <a:moveTo>
                    <a:pt x="0" y="72807"/>
                  </a:moveTo>
                  <a:cubicBezTo>
                    <a:pt x="10786" y="59324"/>
                    <a:pt x="21121" y="45469"/>
                    <a:pt x="32357" y="32359"/>
                  </a:cubicBezTo>
                  <a:cubicBezTo>
                    <a:pt x="37321" y="26568"/>
                    <a:pt x="41714" y="19590"/>
                    <a:pt x="48536" y="16179"/>
                  </a:cubicBezTo>
                  <a:cubicBezTo>
                    <a:pt x="63789" y="8552"/>
                    <a:pt x="97072" y="0"/>
                    <a:pt x="97072" y="0"/>
                  </a:cubicBezTo>
                  <a:cubicBezTo>
                    <a:pt x="137519" y="2697"/>
                    <a:pt x="178953" y="-1195"/>
                    <a:pt x="218412" y="8090"/>
                  </a:cubicBezTo>
                  <a:cubicBezTo>
                    <a:pt x="227876" y="10317"/>
                    <a:pt x="230642" y="23474"/>
                    <a:pt x="234591" y="32359"/>
                  </a:cubicBezTo>
                  <a:cubicBezTo>
                    <a:pt x="241517" y="47944"/>
                    <a:pt x="245377" y="64718"/>
                    <a:pt x="250770" y="80897"/>
                  </a:cubicBezTo>
                  <a:cubicBezTo>
                    <a:pt x="262374" y="115711"/>
                    <a:pt x="256792" y="96895"/>
                    <a:pt x="266948" y="137524"/>
                  </a:cubicBezTo>
                  <a:cubicBezTo>
                    <a:pt x="269645" y="218421"/>
                    <a:pt x="267710" y="299605"/>
                    <a:pt x="275038" y="380214"/>
                  </a:cubicBezTo>
                  <a:cubicBezTo>
                    <a:pt x="275918" y="389896"/>
                    <a:pt x="285566" y="396571"/>
                    <a:pt x="291217" y="404482"/>
                  </a:cubicBezTo>
                  <a:cubicBezTo>
                    <a:pt x="299054" y="415453"/>
                    <a:pt x="305339" y="427962"/>
                    <a:pt x="315485" y="436841"/>
                  </a:cubicBezTo>
                  <a:cubicBezTo>
                    <a:pt x="327317" y="447195"/>
                    <a:pt x="341105" y="455877"/>
                    <a:pt x="355931" y="461110"/>
                  </a:cubicBezTo>
                  <a:cubicBezTo>
                    <a:pt x="452485" y="495189"/>
                    <a:pt x="467864" y="485379"/>
                    <a:pt x="574344" y="485379"/>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5944570" y="832504"/>
              <a:ext cx="501540" cy="412572"/>
            </a:xfrm>
            <a:custGeom>
              <a:avLst/>
              <a:gdLst>
                <a:gd name="connsiteX0" fmla="*/ 0 w 501540"/>
                <a:gd name="connsiteY0" fmla="*/ 145614 h 412572"/>
                <a:gd name="connsiteX1" fmla="*/ 8089 w 501540"/>
                <a:gd name="connsiteY1" fmla="*/ 105166 h 412572"/>
                <a:gd name="connsiteX2" fmla="*/ 32357 w 501540"/>
                <a:gd name="connsiteY2" fmla="*/ 16180 h 412572"/>
                <a:gd name="connsiteX3" fmla="*/ 48536 w 501540"/>
                <a:gd name="connsiteY3" fmla="*/ 0 h 412572"/>
                <a:gd name="connsiteX4" fmla="*/ 177966 w 501540"/>
                <a:gd name="connsiteY4" fmla="*/ 8090 h 412572"/>
                <a:gd name="connsiteX5" fmla="*/ 186055 w 501540"/>
                <a:gd name="connsiteY5" fmla="*/ 32359 h 412572"/>
                <a:gd name="connsiteX6" fmla="*/ 194144 w 501540"/>
                <a:gd name="connsiteY6" fmla="*/ 177973 h 412572"/>
                <a:gd name="connsiteX7" fmla="*/ 210323 w 501540"/>
                <a:gd name="connsiteY7" fmla="*/ 275048 h 412572"/>
                <a:gd name="connsiteX8" fmla="*/ 242681 w 501540"/>
                <a:gd name="connsiteY8" fmla="*/ 339766 h 412572"/>
                <a:gd name="connsiteX9" fmla="*/ 266949 w 501540"/>
                <a:gd name="connsiteY9" fmla="*/ 355945 h 412572"/>
                <a:gd name="connsiteX10" fmla="*/ 315485 w 501540"/>
                <a:gd name="connsiteY10" fmla="*/ 404483 h 412572"/>
                <a:gd name="connsiteX11" fmla="*/ 364021 w 501540"/>
                <a:gd name="connsiteY11" fmla="*/ 412572 h 412572"/>
                <a:gd name="connsiteX12" fmla="*/ 461093 w 501540"/>
                <a:gd name="connsiteY12" fmla="*/ 404483 h 412572"/>
                <a:gd name="connsiteX13" fmla="*/ 501540 w 501540"/>
                <a:gd name="connsiteY13" fmla="*/ 396393 h 41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540" h="412572">
                  <a:moveTo>
                    <a:pt x="0" y="145614"/>
                  </a:moveTo>
                  <a:cubicBezTo>
                    <a:pt x="2696" y="132131"/>
                    <a:pt x="5829" y="118729"/>
                    <a:pt x="8089" y="105166"/>
                  </a:cubicBezTo>
                  <a:cubicBezTo>
                    <a:pt x="15720" y="59381"/>
                    <a:pt x="9021" y="51186"/>
                    <a:pt x="32357" y="16180"/>
                  </a:cubicBezTo>
                  <a:cubicBezTo>
                    <a:pt x="36588" y="9834"/>
                    <a:pt x="43143" y="5393"/>
                    <a:pt x="48536" y="0"/>
                  </a:cubicBezTo>
                  <a:cubicBezTo>
                    <a:pt x="91679" y="2697"/>
                    <a:pt x="135888" y="-1811"/>
                    <a:pt x="177966" y="8090"/>
                  </a:cubicBezTo>
                  <a:cubicBezTo>
                    <a:pt x="186266" y="10043"/>
                    <a:pt x="185247" y="23870"/>
                    <a:pt x="186055" y="32359"/>
                  </a:cubicBezTo>
                  <a:cubicBezTo>
                    <a:pt x="190664" y="80753"/>
                    <a:pt x="190553" y="129493"/>
                    <a:pt x="194144" y="177973"/>
                  </a:cubicBezTo>
                  <a:cubicBezTo>
                    <a:pt x="201374" y="275577"/>
                    <a:pt x="195142" y="221914"/>
                    <a:pt x="210323" y="275048"/>
                  </a:cubicBezTo>
                  <a:cubicBezTo>
                    <a:pt x="220552" y="310851"/>
                    <a:pt x="213114" y="310198"/>
                    <a:pt x="242681" y="339766"/>
                  </a:cubicBezTo>
                  <a:cubicBezTo>
                    <a:pt x="249556" y="346641"/>
                    <a:pt x="259683" y="349486"/>
                    <a:pt x="266949" y="355945"/>
                  </a:cubicBezTo>
                  <a:cubicBezTo>
                    <a:pt x="284050" y="371146"/>
                    <a:pt x="292916" y="400722"/>
                    <a:pt x="315485" y="404483"/>
                  </a:cubicBezTo>
                  <a:lnTo>
                    <a:pt x="364021" y="412572"/>
                  </a:lnTo>
                  <a:cubicBezTo>
                    <a:pt x="396378" y="409876"/>
                    <a:pt x="428874" y="408510"/>
                    <a:pt x="461093" y="404483"/>
                  </a:cubicBezTo>
                  <a:cubicBezTo>
                    <a:pt x="531044" y="395739"/>
                    <a:pt x="473848" y="396393"/>
                    <a:pt x="501540" y="396393"/>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5807050" y="824415"/>
              <a:ext cx="647149" cy="446487"/>
            </a:xfrm>
            <a:custGeom>
              <a:avLst/>
              <a:gdLst>
                <a:gd name="connsiteX0" fmla="*/ 0 w 647148"/>
                <a:gd name="connsiteY0" fmla="*/ 88986 h 446487"/>
                <a:gd name="connsiteX1" fmla="*/ 97072 w 647148"/>
                <a:gd name="connsiteY1" fmla="*/ 80896 h 446487"/>
                <a:gd name="connsiteX2" fmla="*/ 145608 w 647148"/>
                <a:gd name="connsiteY2" fmla="*/ 48538 h 446487"/>
                <a:gd name="connsiteX3" fmla="*/ 161787 w 647148"/>
                <a:gd name="connsiteY3" fmla="*/ 24269 h 446487"/>
                <a:gd name="connsiteX4" fmla="*/ 226502 w 647148"/>
                <a:gd name="connsiteY4" fmla="*/ 0 h 446487"/>
                <a:gd name="connsiteX5" fmla="*/ 299306 w 647148"/>
                <a:gd name="connsiteY5" fmla="*/ 8089 h 446487"/>
                <a:gd name="connsiteX6" fmla="*/ 323574 w 647148"/>
                <a:gd name="connsiteY6" fmla="*/ 24269 h 446487"/>
                <a:gd name="connsiteX7" fmla="*/ 347842 w 647148"/>
                <a:gd name="connsiteY7" fmla="*/ 32358 h 446487"/>
                <a:gd name="connsiteX8" fmla="*/ 388289 w 647148"/>
                <a:gd name="connsiteY8" fmla="*/ 72807 h 446487"/>
                <a:gd name="connsiteX9" fmla="*/ 420646 w 647148"/>
                <a:gd name="connsiteY9" fmla="*/ 121344 h 446487"/>
                <a:gd name="connsiteX10" fmla="*/ 428736 w 647148"/>
                <a:gd name="connsiteY10" fmla="*/ 226510 h 446487"/>
                <a:gd name="connsiteX11" fmla="*/ 444914 w 647148"/>
                <a:gd name="connsiteY11" fmla="*/ 355944 h 446487"/>
                <a:gd name="connsiteX12" fmla="*/ 485361 w 647148"/>
                <a:gd name="connsiteY12" fmla="*/ 412572 h 446487"/>
                <a:gd name="connsiteX13" fmla="*/ 558165 w 647148"/>
                <a:gd name="connsiteY13" fmla="*/ 436841 h 446487"/>
                <a:gd name="connsiteX14" fmla="*/ 647148 w 647148"/>
                <a:gd name="connsiteY14" fmla="*/ 444930 h 44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148" h="446487">
                  <a:moveTo>
                    <a:pt x="0" y="88986"/>
                  </a:moveTo>
                  <a:cubicBezTo>
                    <a:pt x="32357" y="86289"/>
                    <a:pt x="65787" y="89587"/>
                    <a:pt x="97072" y="80896"/>
                  </a:cubicBezTo>
                  <a:cubicBezTo>
                    <a:pt x="115807" y="75692"/>
                    <a:pt x="145608" y="48538"/>
                    <a:pt x="145608" y="48538"/>
                  </a:cubicBezTo>
                  <a:cubicBezTo>
                    <a:pt x="151001" y="40448"/>
                    <a:pt x="154912" y="31144"/>
                    <a:pt x="161787" y="24269"/>
                  </a:cubicBezTo>
                  <a:cubicBezTo>
                    <a:pt x="182618" y="3437"/>
                    <a:pt x="197560" y="5788"/>
                    <a:pt x="226502" y="0"/>
                  </a:cubicBezTo>
                  <a:cubicBezTo>
                    <a:pt x="250770" y="2696"/>
                    <a:pt x="275618" y="2167"/>
                    <a:pt x="299306" y="8089"/>
                  </a:cubicBezTo>
                  <a:cubicBezTo>
                    <a:pt x="308738" y="10447"/>
                    <a:pt x="314878" y="19921"/>
                    <a:pt x="323574" y="24269"/>
                  </a:cubicBezTo>
                  <a:cubicBezTo>
                    <a:pt x="331201" y="28082"/>
                    <a:pt x="339753" y="29662"/>
                    <a:pt x="347842" y="32358"/>
                  </a:cubicBezTo>
                  <a:cubicBezTo>
                    <a:pt x="361324" y="45841"/>
                    <a:pt x="382260" y="54718"/>
                    <a:pt x="388289" y="72807"/>
                  </a:cubicBezTo>
                  <a:cubicBezTo>
                    <a:pt x="399996" y="107928"/>
                    <a:pt x="390349" y="91045"/>
                    <a:pt x="420646" y="121344"/>
                  </a:cubicBezTo>
                  <a:cubicBezTo>
                    <a:pt x="423343" y="156399"/>
                    <a:pt x="425118" y="191538"/>
                    <a:pt x="428736" y="226510"/>
                  </a:cubicBezTo>
                  <a:cubicBezTo>
                    <a:pt x="433210" y="269760"/>
                    <a:pt x="436387" y="313308"/>
                    <a:pt x="444914" y="355944"/>
                  </a:cubicBezTo>
                  <a:cubicBezTo>
                    <a:pt x="448171" y="372231"/>
                    <a:pt x="469678" y="404730"/>
                    <a:pt x="485361" y="412572"/>
                  </a:cubicBezTo>
                  <a:cubicBezTo>
                    <a:pt x="508241" y="424012"/>
                    <a:pt x="533897" y="428751"/>
                    <a:pt x="558165" y="436841"/>
                  </a:cubicBezTo>
                  <a:cubicBezTo>
                    <a:pt x="602895" y="451751"/>
                    <a:pt x="573913" y="444930"/>
                    <a:pt x="647148" y="444930"/>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5791201" y="817898"/>
              <a:ext cx="196906" cy="145614"/>
            </a:xfrm>
            <a:custGeom>
              <a:avLst/>
              <a:gdLst>
                <a:gd name="connsiteX0" fmla="*/ 132042 w 196906"/>
                <a:gd name="connsiteY0" fmla="*/ 80897 h 145614"/>
                <a:gd name="connsiteX1" fmla="*/ 99684 w 196906"/>
                <a:gd name="connsiteY1" fmla="*/ 16179 h 145614"/>
                <a:gd name="connsiteX2" fmla="*/ 51148 w 196906"/>
                <a:gd name="connsiteY2" fmla="*/ 0 h 145614"/>
                <a:gd name="connsiteX3" fmla="*/ 2612 w 196906"/>
                <a:gd name="connsiteY3" fmla="*/ 32359 h 145614"/>
                <a:gd name="connsiteX4" fmla="*/ 26880 w 196906"/>
                <a:gd name="connsiteY4" fmla="*/ 40448 h 145614"/>
                <a:gd name="connsiteX5" fmla="*/ 51148 w 196906"/>
                <a:gd name="connsiteY5" fmla="*/ 56628 h 145614"/>
                <a:gd name="connsiteX6" fmla="*/ 123953 w 196906"/>
                <a:gd name="connsiteY6" fmla="*/ 64717 h 145614"/>
                <a:gd name="connsiteX7" fmla="*/ 132042 w 196906"/>
                <a:gd name="connsiteY7" fmla="*/ 88986 h 145614"/>
                <a:gd name="connsiteX8" fmla="*/ 140131 w 196906"/>
                <a:gd name="connsiteY8" fmla="*/ 137524 h 145614"/>
                <a:gd name="connsiteX9" fmla="*/ 164399 w 196906"/>
                <a:gd name="connsiteY9" fmla="*/ 145614 h 145614"/>
                <a:gd name="connsiteX10" fmla="*/ 188667 w 196906"/>
                <a:gd name="connsiteY10" fmla="*/ 137524 h 145614"/>
                <a:gd name="connsiteX11" fmla="*/ 188667 w 196906"/>
                <a:gd name="connsiteY11" fmla="*/ 80897 h 145614"/>
                <a:gd name="connsiteX12" fmla="*/ 140131 w 196906"/>
                <a:gd name="connsiteY12" fmla="*/ 64717 h 145614"/>
                <a:gd name="connsiteX13" fmla="*/ 132042 w 196906"/>
                <a:gd name="connsiteY13" fmla="*/ 80897 h 1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906" h="145614">
                  <a:moveTo>
                    <a:pt x="132042" y="80897"/>
                  </a:moveTo>
                  <a:cubicBezTo>
                    <a:pt x="125794" y="49656"/>
                    <a:pt x="130277" y="33175"/>
                    <a:pt x="99684" y="16179"/>
                  </a:cubicBezTo>
                  <a:cubicBezTo>
                    <a:pt x="84776" y="7897"/>
                    <a:pt x="51148" y="0"/>
                    <a:pt x="51148" y="0"/>
                  </a:cubicBezTo>
                  <a:cubicBezTo>
                    <a:pt x="47916" y="647"/>
                    <a:pt x="-13216" y="700"/>
                    <a:pt x="2612" y="32359"/>
                  </a:cubicBezTo>
                  <a:cubicBezTo>
                    <a:pt x="6425" y="39986"/>
                    <a:pt x="18791" y="37752"/>
                    <a:pt x="26880" y="40448"/>
                  </a:cubicBezTo>
                  <a:cubicBezTo>
                    <a:pt x="34969" y="45841"/>
                    <a:pt x="41716" y="54270"/>
                    <a:pt x="51148" y="56628"/>
                  </a:cubicBezTo>
                  <a:cubicBezTo>
                    <a:pt x="74837" y="62550"/>
                    <a:pt x="101282" y="55648"/>
                    <a:pt x="123953" y="64717"/>
                  </a:cubicBezTo>
                  <a:cubicBezTo>
                    <a:pt x="131870" y="67884"/>
                    <a:pt x="130192" y="80662"/>
                    <a:pt x="132042" y="88986"/>
                  </a:cubicBezTo>
                  <a:cubicBezTo>
                    <a:pt x="135600" y="104998"/>
                    <a:pt x="131993" y="123282"/>
                    <a:pt x="140131" y="137524"/>
                  </a:cubicBezTo>
                  <a:cubicBezTo>
                    <a:pt x="144361" y="144928"/>
                    <a:pt x="156310" y="142917"/>
                    <a:pt x="164399" y="145614"/>
                  </a:cubicBezTo>
                  <a:cubicBezTo>
                    <a:pt x="172488" y="142917"/>
                    <a:pt x="182638" y="143554"/>
                    <a:pt x="188667" y="137524"/>
                  </a:cubicBezTo>
                  <a:cubicBezTo>
                    <a:pt x="199587" y="126604"/>
                    <a:pt x="199720" y="90371"/>
                    <a:pt x="188667" y="80897"/>
                  </a:cubicBezTo>
                  <a:cubicBezTo>
                    <a:pt x="175719" y="69798"/>
                    <a:pt x="140131" y="64717"/>
                    <a:pt x="140131" y="64717"/>
                  </a:cubicBezTo>
                  <a:lnTo>
                    <a:pt x="132042" y="80897"/>
                  </a:lnTo>
                  <a:close/>
                </a:path>
              </a:pathLst>
            </a:custGeom>
            <a:solidFill>
              <a:schemeClr val="accent3">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reeform 14"/>
            <p:cNvSpPr/>
            <p:nvPr/>
          </p:nvSpPr>
          <p:spPr>
            <a:xfrm>
              <a:off x="5807051" y="913401"/>
              <a:ext cx="283127" cy="64717"/>
            </a:xfrm>
            <a:custGeom>
              <a:avLst/>
              <a:gdLst>
                <a:gd name="connsiteX0" fmla="*/ 0 w 283127"/>
                <a:gd name="connsiteY0" fmla="*/ 0 h 64717"/>
                <a:gd name="connsiteX1" fmla="*/ 64715 w 283127"/>
                <a:gd name="connsiteY1" fmla="*/ 40448 h 64717"/>
                <a:gd name="connsiteX2" fmla="*/ 97072 w 283127"/>
                <a:gd name="connsiteY2" fmla="*/ 56627 h 64717"/>
                <a:gd name="connsiteX3" fmla="*/ 194144 w 283127"/>
                <a:gd name="connsiteY3" fmla="*/ 64717 h 64717"/>
                <a:gd name="connsiteX4" fmla="*/ 283127 w 283127"/>
                <a:gd name="connsiteY4" fmla="*/ 56627 h 64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127" h="64717">
                  <a:moveTo>
                    <a:pt x="0" y="0"/>
                  </a:moveTo>
                  <a:cubicBezTo>
                    <a:pt x="68208" y="54567"/>
                    <a:pt x="13645" y="18560"/>
                    <a:pt x="64715" y="40448"/>
                  </a:cubicBezTo>
                  <a:cubicBezTo>
                    <a:pt x="75799" y="45198"/>
                    <a:pt x="85220" y="54405"/>
                    <a:pt x="97072" y="56627"/>
                  </a:cubicBezTo>
                  <a:cubicBezTo>
                    <a:pt x="128985" y="62611"/>
                    <a:pt x="161787" y="62020"/>
                    <a:pt x="194144" y="64717"/>
                  </a:cubicBezTo>
                  <a:cubicBezTo>
                    <a:pt x="266886" y="55624"/>
                    <a:pt x="237119" y="56627"/>
                    <a:pt x="283127" y="56627"/>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a:off x="5759268" y="894097"/>
              <a:ext cx="336733" cy="63501"/>
            </a:xfrm>
            <a:custGeom>
              <a:avLst/>
              <a:gdLst>
                <a:gd name="connsiteX0" fmla="*/ 0 w 412557"/>
                <a:gd name="connsiteY0" fmla="*/ 0 h 88986"/>
                <a:gd name="connsiteX1" fmla="*/ 40447 w 412557"/>
                <a:gd name="connsiteY1" fmla="*/ 32358 h 88986"/>
                <a:gd name="connsiteX2" fmla="*/ 64715 w 412557"/>
                <a:gd name="connsiteY2" fmla="*/ 40448 h 88986"/>
                <a:gd name="connsiteX3" fmla="*/ 88983 w 412557"/>
                <a:gd name="connsiteY3" fmla="*/ 64717 h 88986"/>
                <a:gd name="connsiteX4" fmla="*/ 121341 w 412557"/>
                <a:gd name="connsiteY4" fmla="*/ 72806 h 88986"/>
                <a:gd name="connsiteX5" fmla="*/ 169877 w 412557"/>
                <a:gd name="connsiteY5" fmla="*/ 88986 h 88986"/>
                <a:gd name="connsiteX6" fmla="*/ 339753 w 412557"/>
                <a:gd name="connsiteY6" fmla="*/ 80896 h 88986"/>
                <a:gd name="connsiteX7" fmla="*/ 388289 w 412557"/>
                <a:gd name="connsiteY7" fmla="*/ 64717 h 88986"/>
                <a:gd name="connsiteX8" fmla="*/ 412557 w 412557"/>
                <a:gd name="connsiteY8" fmla="*/ 40448 h 88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57" h="88986">
                  <a:moveTo>
                    <a:pt x="0" y="0"/>
                  </a:moveTo>
                  <a:cubicBezTo>
                    <a:pt x="13482" y="10786"/>
                    <a:pt x="25806" y="23207"/>
                    <a:pt x="40447" y="32358"/>
                  </a:cubicBezTo>
                  <a:cubicBezTo>
                    <a:pt x="47678" y="36877"/>
                    <a:pt x="57620" y="35718"/>
                    <a:pt x="64715" y="40448"/>
                  </a:cubicBezTo>
                  <a:cubicBezTo>
                    <a:pt x="74234" y="46794"/>
                    <a:pt x="79050" y="59041"/>
                    <a:pt x="88983" y="64717"/>
                  </a:cubicBezTo>
                  <a:cubicBezTo>
                    <a:pt x="98636" y="70233"/>
                    <a:pt x="110692" y="69611"/>
                    <a:pt x="121341" y="72806"/>
                  </a:cubicBezTo>
                  <a:cubicBezTo>
                    <a:pt x="137676" y="77707"/>
                    <a:pt x="169877" y="88986"/>
                    <a:pt x="169877" y="88986"/>
                  </a:cubicBezTo>
                  <a:cubicBezTo>
                    <a:pt x="226502" y="86289"/>
                    <a:pt x="283410" y="87157"/>
                    <a:pt x="339753" y="80896"/>
                  </a:cubicBezTo>
                  <a:cubicBezTo>
                    <a:pt x="356703" y="79013"/>
                    <a:pt x="388289" y="64717"/>
                    <a:pt x="388289" y="64717"/>
                  </a:cubicBezTo>
                  <a:lnTo>
                    <a:pt x="412557" y="40448"/>
                  </a:ln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7" name="Freeform 16"/>
            <p:cNvSpPr/>
            <p:nvPr/>
          </p:nvSpPr>
          <p:spPr>
            <a:xfrm>
              <a:off x="5875868" y="1338597"/>
              <a:ext cx="618067" cy="702896"/>
            </a:xfrm>
            <a:custGeom>
              <a:avLst/>
              <a:gdLst>
                <a:gd name="connsiteX0" fmla="*/ 0 w 618067"/>
                <a:gd name="connsiteY0" fmla="*/ 0 h 702896"/>
                <a:gd name="connsiteX1" fmla="*/ 46567 w 618067"/>
                <a:gd name="connsiteY1" fmla="*/ 21167 h 702896"/>
                <a:gd name="connsiteX2" fmla="*/ 59267 w 618067"/>
                <a:gd name="connsiteY2" fmla="*/ 25400 h 702896"/>
                <a:gd name="connsiteX3" fmla="*/ 173567 w 618067"/>
                <a:gd name="connsiteY3" fmla="*/ 38100 h 702896"/>
                <a:gd name="connsiteX4" fmla="*/ 194734 w 618067"/>
                <a:gd name="connsiteY4" fmla="*/ 42334 h 702896"/>
                <a:gd name="connsiteX5" fmla="*/ 207434 w 618067"/>
                <a:gd name="connsiteY5" fmla="*/ 50800 h 702896"/>
                <a:gd name="connsiteX6" fmla="*/ 228600 w 618067"/>
                <a:gd name="connsiteY6" fmla="*/ 71967 h 702896"/>
                <a:gd name="connsiteX7" fmla="*/ 258234 w 618067"/>
                <a:gd name="connsiteY7" fmla="*/ 105834 h 702896"/>
                <a:gd name="connsiteX8" fmla="*/ 266700 w 618067"/>
                <a:gd name="connsiteY8" fmla="*/ 118534 h 702896"/>
                <a:gd name="connsiteX9" fmla="*/ 292100 w 618067"/>
                <a:gd name="connsiteY9" fmla="*/ 135467 h 702896"/>
                <a:gd name="connsiteX10" fmla="*/ 317500 w 618067"/>
                <a:gd name="connsiteY10" fmla="*/ 156634 h 702896"/>
                <a:gd name="connsiteX11" fmla="*/ 330200 w 618067"/>
                <a:gd name="connsiteY11" fmla="*/ 165100 h 702896"/>
                <a:gd name="connsiteX12" fmla="*/ 436034 w 618067"/>
                <a:gd name="connsiteY12" fmla="*/ 177800 h 702896"/>
                <a:gd name="connsiteX13" fmla="*/ 448734 w 618067"/>
                <a:gd name="connsiteY13" fmla="*/ 190500 h 702896"/>
                <a:gd name="connsiteX14" fmla="*/ 474134 w 618067"/>
                <a:gd name="connsiteY14" fmla="*/ 232834 h 702896"/>
                <a:gd name="connsiteX15" fmla="*/ 478367 w 618067"/>
                <a:gd name="connsiteY15" fmla="*/ 245534 h 702896"/>
                <a:gd name="connsiteX16" fmla="*/ 482600 w 618067"/>
                <a:gd name="connsiteY16" fmla="*/ 279400 h 702896"/>
                <a:gd name="connsiteX17" fmla="*/ 499534 w 618067"/>
                <a:gd name="connsiteY17" fmla="*/ 304800 h 702896"/>
                <a:gd name="connsiteX18" fmla="*/ 503767 w 618067"/>
                <a:gd name="connsiteY18" fmla="*/ 317500 h 702896"/>
                <a:gd name="connsiteX19" fmla="*/ 537634 w 618067"/>
                <a:gd name="connsiteY19" fmla="*/ 330200 h 702896"/>
                <a:gd name="connsiteX20" fmla="*/ 554567 w 618067"/>
                <a:gd name="connsiteY20" fmla="*/ 334434 h 702896"/>
                <a:gd name="connsiteX21" fmla="*/ 596900 w 618067"/>
                <a:gd name="connsiteY21" fmla="*/ 347134 h 702896"/>
                <a:gd name="connsiteX22" fmla="*/ 609600 w 618067"/>
                <a:gd name="connsiteY22" fmla="*/ 359834 h 702896"/>
                <a:gd name="connsiteX23" fmla="*/ 618067 w 618067"/>
                <a:gd name="connsiteY23" fmla="*/ 385234 h 702896"/>
                <a:gd name="connsiteX24" fmla="*/ 613834 w 618067"/>
                <a:gd name="connsiteY24" fmla="*/ 397934 h 702896"/>
                <a:gd name="connsiteX25" fmla="*/ 584200 w 618067"/>
                <a:gd name="connsiteY25" fmla="*/ 414867 h 702896"/>
                <a:gd name="connsiteX26" fmla="*/ 575734 w 618067"/>
                <a:gd name="connsiteY26" fmla="*/ 427567 h 702896"/>
                <a:gd name="connsiteX27" fmla="*/ 563034 w 618067"/>
                <a:gd name="connsiteY27" fmla="*/ 436034 h 702896"/>
                <a:gd name="connsiteX28" fmla="*/ 546100 w 618067"/>
                <a:gd name="connsiteY28" fmla="*/ 457200 h 702896"/>
                <a:gd name="connsiteX29" fmla="*/ 541867 w 618067"/>
                <a:gd name="connsiteY29" fmla="*/ 469900 h 702896"/>
                <a:gd name="connsiteX30" fmla="*/ 524934 w 618067"/>
                <a:gd name="connsiteY30" fmla="*/ 495300 h 702896"/>
                <a:gd name="connsiteX31" fmla="*/ 520700 w 618067"/>
                <a:gd name="connsiteY31" fmla="*/ 508000 h 702896"/>
                <a:gd name="connsiteX32" fmla="*/ 508000 w 618067"/>
                <a:gd name="connsiteY32" fmla="*/ 516467 h 702896"/>
                <a:gd name="connsiteX33" fmla="*/ 503767 w 618067"/>
                <a:gd name="connsiteY33" fmla="*/ 529167 h 702896"/>
                <a:gd name="connsiteX34" fmla="*/ 491067 w 618067"/>
                <a:gd name="connsiteY34" fmla="*/ 533400 h 702896"/>
                <a:gd name="connsiteX35" fmla="*/ 465667 w 618067"/>
                <a:gd name="connsiteY35" fmla="*/ 550334 h 702896"/>
                <a:gd name="connsiteX36" fmla="*/ 452967 w 618067"/>
                <a:gd name="connsiteY36" fmla="*/ 558800 h 702896"/>
                <a:gd name="connsiteX37" fmla="*/ 414867 w 618067"/>
                <a:gd name="connsiteY37" fmla="*/ 592667 h 702896"/>
                <a:gd name="connsiteX38" fmla="*/ 393700 w 618067"/>
                <a:gd name="connsiteY38" fmla="*/ 609600 h 702896"/>
                <a:gd name="connsiteX39" fmla="*/ 385234 w 618067"/>
                <a:gd name="connsiteY39" fmla="*/ 622300 h 702896"/>
                <a:gd name="connsiteX40" fmla="*/ 372534 w 618067"/>
                <a:gd name="connsiteY40" fmla="*/ 635000 h 702896"/>
                <a:gd name="connsiteX41" fmla="*/ 359834 w 618067"/>
                <a:gd name="connsiteY41" fmla="*/ 660400 h 702896"/>
                <a:gd name="connsiteX42" fmla="*/ 334434 w 618067"/>
                <a:gd name="connsiteY42" fmla="*/ 677334 h 702896"/>
                <a:gd name="connsiteX43" fmla="*/ 304800 w 618067"/>
                <a:gd name="connsiteY43" fmla="*/ 694267 h 702896"/>
                <a:gd name="connsiteX44" fmla="*/ 292100 w 618067"/>
                <a:gd name="connsiteY44" fmla="*/ 702734 h 702896"/>
                <a:gd name="connsiteX45" fmla="*/ 279400 w 618067"/>
                <a:gd name="connsiteY45" fmla="*/ 698500 h 702896"/>
                <a:gd name="connsiteX46" fmla="*/ 254000 w 618067"/>
                <a:gd name="connsiteY46" fmla="*/ 656167 h 702896"/>
                <a:gd name="connsiteX47" fmla="*/ 241300 w 618067"/>
                <a:gd name="connsiteY47" fmla="*/ 647700 h 702896"/>
                <a:gd name="connsiteX48" fmla="*/ 228600 w 618067"/>
                <a:gd name="connsiteY48" fmla="*/ 635000 h 702896"/>
                <a:gd name="connsiteX49" fmla="*/ 211667 w 618067"/>
                <a:gd name="connsiteY49" fmla="*/ 609600 h 702896"/>
                <a:gd name="connsiteX50" fmla="*/ 203200 w 618067"/>
                <a:gd name="connsiteY50" fmla="*/ 596900 h 702896"/>
                <a:gd name="connsiteX51" fmla="*/ 177800 w 618067"/>
                <a:gd name="connsiteY51" fmla="*/ 575734 h 702896"/>
                <a:gd name="connsiteX52" fmla="*/ 148167 w 618067"/>
                <a:gd name="connsiteY52" fmla="*/ 541867 h 702896"/>
                <a:gd name="connsiteX53" fmla="*/ 135467 w 618067"/>
                <a:gd name="connsiteY53" fmla="*/ 516467 h 702896"/>
                <a:gd name="connsiteX54" fmla="*/ 131234 w 618067"/>
                <a:gd name="connsiteY54" fmla="*/ 516467 h 70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18067" h="702896">
                  <a:moveTo>
                    <a:pt x="0" y="0"/>
                  </a:moveTo>
                  <a:cubicBezTo>
                    <a:pt x="28818" y="17291"/>
                    <a:pt x="13363" y="10099"/>
                    <a:pt x="46567" y="21167"/>
                  </a:cubicBezTo>
                  <a:lnTo>
                    <a:pt x="59267" y="25400"/>
                  </a:lnTo>
                  <a:cubicBezTo>
                    <a:pt x="100901" y="53157"/>
                    <a:pt x="62010" y="30406"/>
                    <a:pt x="173567" y="38100"/>
                  </a:cubicBezTo>
                  <a:cubicBezTo>
                    <a:pt x="180745" y="38595"/>
                    <a:pt x="187678" y="40923"/>
                    <a:pt x="194734" y="42334"/>
                  </a:cubicBezTo>
                  <a:cubicBezTo>
                    <a:pt x="198967" y="45156"/>
                    <a:pt x="203836" y="47202"/>
                    <a:pt x="207434" y="50800"/>
                  </a:cubicBezTo>
                  <a:cubicBezTo>
                    <a:pt x="235660" y="79026"/>
                    <a:pt x="194729" y="49385"/>
                    <a:pt x="228600" y="71967"/>
                  </a:cubicBezTo>
                  <a:cubicBezTo>
                    <a:pt x="248356" y="101600"/>
                    <a:pt x="237067" y="91722"/>
                    <a:pt x="258234" y="105834"/>
                  </a:cubicBezTo>
                  <a:cubicBezTo>
                    <a:pt x="261056" y="110067"/>
                    <a:pt x="262871" y="115184"/>
                    <a:pt x="266700" y="118534"/>
                  </a:cubicBezTo>
                  <a:cubicBezTo>
                    <a:pt x="274358" y="125235"/>
                    <a:pt x="292100" y="135467"/>
                    <a:pt x="292100" y="135467"/>
                  </a:cubicBezTo>
                  <a:cubicBezTo>
                    <a:pt x="305399" y="155415"/>
                    <a:pt x="294364" y="143414"/>
                    <a:pt x="317500" y="156634"/>
                  </a:cubicBezTo>
                  <a:cubicBezTo>
                    <a:pt x="321917" y="159158"/>
                    <a:pt x="325551" y="163034"/>
                    <a:pt x="330200" y="165100"/>
                  </a:cubicBezTo>
                  <a:cubicBezTo>
                    <a:pt x="366647" y="181298"/>
                    <a:pt x="390078" y="175381"/>
                    <a:pt x="436034" y="177800"/>
                  </a:cubicBezTo>
                  <a:cubicBezTo>
                    <a:pt x="440267" y="182033"/>
                    <a:pt x="445058" y="185774"/>
                    <a:pt x="448734" y="190500"/>
                  </a:cubicBezTo>
                  <a:cubicBezTo>
                    <a:pt x="458309" y="202810"/>
                    <a:pt x="467851" y="218174"/>
                    <a:pt x="474134" y="232834"/>
                  </a:cubicBezTo>
                  <a:cubicBezTo>
                    <a:pt x="475892" y="236936"/>
                    <a:pt x="476956" y="241301"/>
                    <a:pt x="478367" y="245534"/>
                  </a:cubicBezTo>
                  <a:cubicBezTo>
                    <a:pt x="479778" y="256823"/>
                    <a:pt x="478774" y="268686"/>
                    <a:pt x="482600" y="279400"/>
                  </a:cubicBezTo>
                  <a:cubicBezTo>
                    <a:pt x="486023" y="288983"/>
                    <a:pt x="499534" y="304800"/>
                    <a:pt x="499534" y="304800"/>
                  </a:cubicBezTo>
                  <a:cubicBezTo>
                    <a:pt x="500945" y="309033"/>
                    <a:pt x="500979" y="314015"/>
                    <a:pt x="503767" y="317500"/>
                  </a:cubicBezTo>
                  <a:cubicBezTo>
                    <a:pt x="512248" y="328102"/>
                    <a:pt x="525911" y="327595"/>
                    <a:pt x="537634" y="330200"/>
                  </a:cubicBezTo>
                  <a:cubicBezTo>
                    <a:pt x="543314" y="331462"/>
                    <a:pt x="548994" y="332762"/>
                    <a:pt x="554567" y="334434"/>
                  </a:cubicBezTo>
                  <a:cubicBezTo>
                    <a:pt x="606099" y="349894"/>
                    <a:pt x="557871" y="337375"/>
                    <a:pt x="596900" y="347134"/>
                  </a:cubicBezTo>
                  <a:cubicBezTo>
                    <a:pt x="601133" y="351367"/>
                    <a:pt x="606692" y="354601"/>
                    <a:pt x="609600" y="359834"/>
                  </a:cubicBezTo>
                  <a:cubicBezTo>
                    <a:pt x="613934" y="367636"/>
                    <a:pt x="618067" y="385234"/>
                    <a:pt x="618067" y="385234"/>
                  </a:cubicBezTo>
                  <a:cubicBezTo>
                    <a:pt x="616656" y="389467"/>
                    <a:pt x="616691" y="394506"/>
                    <a:pt x="613834" y="397934"/>
                  </a:cubicBezTo>
                  <a:cubicBezTo>
                    <a:pt x="603977" y="409763"/>
                    <a:pt x="596861" y="410647"/>
                    <a:pt x="584200" y="414867"/>
                  </a:cubicBezTo>
                  <a:cubicBezTo>
                    <a:pt x="581378" y="419100"/>
                    <a:pt x="579331" y="423969"/>
                    <a:pt x="575734" y="427567"/>
                  </a:cubicBezTo>
                  <a:cubicBezTo>
                    <a:pt x="572136" y="431165"/>
                    <a:pt x="566212" y="432061"/>
                    <a:pt x="563034" y="436034"/>
                  </a:cubicBezTo>
                  <a:cubicBezTo>
                    <a:pt x="539667" y="465242"/>
                    <a:pt x="582493" y="432940"/>
                    <a:pt x="546100" y="457200"/>
                  </a:cubicBezTo>
                  <a:cubicBezTo>
                    <a:pt x="544689" y="461433"/>
                    <a:pt x="544034" y="465999"/>
                    <a:pt x="541867" y="469900"/>
                  </a:cubicBezTo>
                  <a:cubicBezTo>
                    <a:pt x="536925" y="478795"/>
                    <a:pt x="528152" y="485647"/>
                    <a:pt x="524934" y="495300"/>
                  </a:cubicBezTo>
                  <a:cubicBezTo>
                    <a:pt x="523523" y="499533"/>
                    <a:pt x="523488" y="504515"/>
                    <a:pt x="520700" y="508000"/>
                  </a:cubicBezTo>
                  <a:cubicBezTo>
                    <a:pt x="517522" y="511973"/>
                    <a:pt x="512233" y="513645"/>
                    <a:pt x="508000" y="516467"/>
                  </a:cubicBezTo>
                  <a:cubicBezTo>
                    <a:pt x="506589" y="520700"/>
                    <a:pt x="506922" y="526012"/>
                    <a:pt x="503767" y="529167"/>
                  </a:cubicBezTo>
                  <a:cubicBezTo>
                    <a:pt x="500612" y="532322"/>
                    <a:pt x="494968" y="531233"/>
                    <a:pt x="491067" y="533400"/>
                  </a:cubicBezTo>
                  <a:cubicBezTo>
                    <a:pt x="482172" y="538342"/>
                    <a:pt x="474134" y="544689"/>
                    <a:pt x="465667" y="550334"/>
                  </a:cubicBezTo>
                  <a:cubicBezTo>
                    <a:pt x="461434" y="553156"/>
                    <a:pt x="456565" y="555202"/>
                    <a:pt x="452967" y="558800"/>
                  </a:cubicBezTo>
                  <a:cubicBezTo>
                    <a:pt x="423969" y="587798"/>
                    <a:pt x="437530" y="577558"/>
                    <a:pt x="414867" y="592667"/>
                  </a:cubicBezTo>
                  <a:cubicBezTo>
                    <a:pt x="390600" y="629067"/>
                    <a:pt x="422913" y="586229"/>
                    <a:pt x="393700" y="609600"/>
                  </a:cubicBezTo>
                  <a:cubicBezTo>
                    <a:pt x="389727" y="612778"/>
                    <a:pt x="388491" y="618391"/>
                    <a:pt x="385234" y="622300"/>
                  </a:cubicBezTo>
                  <a:cubicBezTo>
                    <a:pt x="381401" y="626899"/>
                    <a:pt x="376767" y="630767"/>
                    <a:pt x="372534" y="635000"/>
                  </a:cubicBezTo>
                  <a:cubicBezTo>
                    <a:pt x="369514" y="644057"/>
                    <a:pt x="367556" y="653643"/>
                    <a:pt x="359834" y="660400"/>
                  </a:cubicBezTo>
                  <a:cubicBezTo>
                    <a:pt x="352176" y="667101"/>
                    <a:pt x="341629" y="670139"/>
                    <a:pt x="334434" y="677334"/>
                  </a:cubicBezTo>
                  <a:cubicBezTo>
                    <a:pt x="317620" y="694148"/>
                    <a:pt x="327542" y="688582"/>
                    <a:pt x="304800" y="694267"/>
                  </a:cubicBezTo>
                  <a:cubicBezTo>
                    <a:pt x="300567" y="697089"/>
                    <a:pt x="297119" y="701898"/>
                    <a:pt x="292100" y="702734"/>
                  </a:cubicBezTo>
                  <a:cubicBezTo>
                    <a:pt x="287698" y="703468"/>
                    <a:pt x="282555" y="701655"/>
                    <a:pt x="279400" y="698500"/>
                  </a:cubicBezTo>
                  <a:cubicBezTo>
                    <a:pt x="226089" y="645187"/>
                    <a:pt x="287408" y="696256"/>
                    <a:pt x="254000" y="656167"/>
                  </a:cubicBezTo>
                  <a:cubicBezTo>
                    <a:pt x="250743" y="652258"/>
                    <a:pt x="245209" y="650957"/>
                    <a:pt x="241300" y="647700"/>
                  </a:cubicBezTo>
                  <a:cubicBezTo>
                    <a:pt x="236701" y="643867"/>
                    <a:pt x="232276" y="639726"/>
                    <a:pt x="228600" y="635000"/>
                  </a:cubicBezTo>
                  <a:cubicBezTo>
                    <a:pt x="222353" y="626968"/>
                    <a:pt x="217311" y="618067"/>
                    <a:pt x="211667" y="609600"/>
                  </a:cubicBezTo>
                  <a:cubicBezTo>
                    <a:pt x="208845" y="605367"/>
                    <a:pt x="206798" y="600498"/>
                    <a:pt x="203200" y="596900"/>
                  </a:cubicBezTo>
                  <a:cubicBezTo>
                    <a:pt x="186902" y="580602"/>
                    <a:pt x="195481" y="587521"/>
                    <a:pt x="177800" y="575734"/>
                  </a:cubicBezTo>
                  <a:cubicBezTo>
                    <a:pt x="158045" y="546101"/>
                    <a:pt x="169334" y="555979"/>
                    <a:pt x="148167" y="541867"/>
                  </a:cubicBezTo>
                  <a:cubicBezTo>
                    <a:pt x="144724" y="531537"/>
                    <a:pt x="143674" y="524674"/>
                    <a:pt x="135467" y="516467"/>
                  </a:cubicBezTo>
                  <a:cubicBezTo>
                    <a:pt x="134469" y="515469"/>
                    <a:pt x="132645" y="516467"/>
                    <a:pt x="131234" y="516467"/>
                  </a:cubicBezTo>
                </a:path>
              </a:pathLst>
            </a:custGeom>
            <a:ln w="57150" cmpd="sng">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5867402" y="1038032"/>
              <a:ext cx="55033" cy="23311"/>
            </a:xfrm>
            <a:custGeom>
              <a:avLst/>
              <a:gdLst>
                <a:gd name="connsiteX0" fmla="*/ 0 w 55033"/>
                <a:gd name="connsiteY0" fmla="*/ 0 h 23311"/>
                <a:gd name="connsiteX1" fmla="*/ 55033 w 55033"/>
                <a:gd name="connsiteY1" fmla="*/ 21166 h 23311"/>
              </a:gdLst>
              <a:ahLst/>
              <a:cxnLst>
                <a:cxn ang="0">
                  <a:pos x="connsiteX0" y="connsiteY0"/>
                </a:cxn>
                <a:cxn ang="0">
                  <a:pos x="connsiteX1" y="connsiteY1"/>
                </a:cxn>
              </a:cxnLst>
              <a:rect l="l" t="t" r="r" b="b"/>
              <a:pathLst>
                <a:path w="55033" h="23311">
                  <a:moveTo>
                    <a:pt x="0" y="0"/>
                  </a:moveTo>
                  <a:cubicBezTo>
                    <a:pt x="19960" y="33266"/>
                    <a:pt x="4472" y="21166"/>
                    <a:pt x="55033" y="21166"/>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flipH="1">
              <a:off x="5668432" y="1002022"/>
              <a:ext cx="55033" cy="23311"/>
            </a:xfrm>
            <a:custGeom>
              <a:avLst/>
              <a:gdLst>
                <a:gd name="connsiteX0" fmla="*/ 0 w 55033"/>
                <a:gd name="connsiteY0" fmla="*/ 0 h 23311"/>
                <a:gd name="connsiteX1" fmla="*/ 55033 w 55033"/>
                <a:gd name="connsiteY1" fmla="*/ 21166 h 23311"/>
              </a:gdLst>
              <a:ahLst/>
              <a:cxnLst>
                <a:cxn ang="0">
                  <a:pos x="connsiteX0" y="connsiteY0"/>
                </a:cxn>
                <a:cxn ang="0">
                  <a:pos x="connsiteX1" y="connsiteY1"/>
                </a:cxn>
              </a:cxnLst>
              <a:rect l="l" t="t" r="r" b="b"/>
              <a:pathLst>
                <a:path w="55033" h="23311">
                  <a:moveTo>
                    <a:pt x="0" y="0"/>
                  </a:moveTo>
                  <a:cubicBezTo>
                    <a:pt x="19960" y="33266"/>
                    <a:pt x="4472" y="21166"/>
                    <a:pt x="55033" y="21166"/>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 name="TextBox 1"/>
          <p:cNvSpPr txBox="1"/>
          <p:nvPr/>
        </p:nvSpPr>
        <p:spPr>
          <a:xfrm>
            <a:off x="1578149" y="4978357"/>
            <a:ext cx="6643092" cy="923330"/>
          </a:xfrm>
          <a:prstGeom prst="rect">
            <a:avLst/>
          </a:prstGeom>
          <a:noFill/>
        </p:spPr>
        <p:txBody>
          <a:bodyPr wrap="square" rtlCol="0">
            <a:spAutoFit/>
          </a:bodyPr>
          <a:lstStyle/>
          <a:p>
            <a:r>
              <a:rPr lang="en-US" i="1" dirty="0">
                <a:solidFill>
                  <a:srgbClr val="003366"/>
                </a:solidFill>
              </a:rPr>
              <a:t>Always remember: </a:t>
            </a:r>
            <a:r>
              <a:rPr lang="en-US" dirty="0">
                <a:solidFill>
                  <a:srgbClr val="003366"/>
                </a:solidFill>
              </a:rPr>
              <a:t>when annotating gene models using Web Apollo, you are looking at a ‘frozen’ version of the genome assembly and you will not be able to modify the assembly itself</a:t>
            </a:r>
            <a:r>
              <a:rPr lang="en-US" dirty="0" smtClean="0">
                <a:solidFill>
                  <a:srgbClr val="003366"/>
                </a:solidFill>
              </a:rPr>
              <a:t>.</a:t>
            </a:r>
            <a:endParaRPr lang="en-US" dirty="0">
              <a:solidFill>
                <a:srgbClr val="003366"/>
              </a:solidFill>
            </a:endParaRPr>
          </a:p>
        </p:txBody>
      </p:sp>
      <p:sp>
        <p:nvSpPr>
          <p:cNvPr id="21" name="Slide Number Placeholder 11"/>
          <p:cNvSpPr txBox="1">
            <a:spLocks/>
          </p:cNvSpPr>
          <p:nvPr/>
        </p:nvSpPr>
        <p:spPr>
          <a:xfrm>
            <a:off x="3505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457200" rtl="0" eaLnBrk="0" latinLnBrk="0" hangingPunct="0">
              <a:defRPr sz="6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29F2198-332C-C14D-9D43-AA1BE21296F4}" type="slidenum">
              <a:rPr lang="en-US" smtClean="0">
                <a:solidFill>
                  <a:srgbClr val="898989">
                    <a:alpha val="60000"/>
                  </a:srgbClr>
                </a:solidFill>
                <a:latin typeface="Palatino Linotype"/>
              </a:rPr>
              <a:pPr algn="ctr"/>
              <a:t>30</a:t>
            </a:fld>
            <a:endParaRPr lang="en-US">
              <a:solidFill>
                <a:srgbClr val="898989">
                  <a:alpha val="60000"/>
                </a:srgbClr>
              </a:solidFill>
              <a:latin typeface="Palatino Linotype"/>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2482" y="3424744"/>
            <a:ext cx="8461375" cy="2721653"/>
          </a:xfrm>
        </p:spPr>
        <p:txBody>
          <a:bodyPr>
            <a:noAutofit/>
          </a:bodyPr>
          <a:lstStyle/>
          <a:p>
            <a:r>
              <a:rPr lang="en-US" sz="1500" dirty="0" smtClean="0"/>
              <a:t>Choose (click or drag) appropriate evidence tracks from the list on the left. </a:t>
            </a:r>
          </a:p>
          <a:p>
            <a:r>
              <a:rPr lang="en-US" sz="1500" dirty="0" smtClean="0"/>
              <a:t>Click on an exon to select it. Double click on an </a:t>
            </a:r>
            <a:r>
              <a:rPr lang="en-US" sz="1500" dirty="0" err="1" smtClean="0"/>
              <a:t>exon</a:t>
            </a:r>
            <a:r>
              <a:rPr lang="en-US" sz="1500" dirty="0" smtClean="0"/>
              <a:t> or single click on an intron to select the entire gene.</a:t>
            </a:r>
          </a:p>
          <a:p>
            <a:r>
              <a:rPr lang="en-US" sz="1500" dirty="0"/>
              <a:t>S</a:t>
            </a:r>
            <a:r>
              <a:rPr lang="en-US" sz="1500" dirty="0" smtClean="0"/>
              <a:t>elect </a:t>
            </a:r>
            <a:r>
              <a:rPr lang="en-US" sz="1500" dirty="0"/>
              <a:t>&amp;</a:t>
            </a:r>
            <a:r>
              <a:rPr lang="en-US" sz="1500" dirty="0" smtClean="0"/>
              <a:t> drag any elements from an evidence track into the curation area: these are editable and considered the curated version of the gene. Other options for elements in evidence tracks </a:t>
            </a:r>
            <a:r>
              <a:rPr lang="en-US" sz="1500" dirty="0"/>
              <a:t>available from right-click </a:t>
            </a:r>
            <a:r>
              <a:rPr lang="en-US" sz="1500" dirty="0" smtClean="0"/>
              <a:t>menu.</a:t>
            </a:r>
          </a:p>
          <a:p>
            <a:r>
              <a:rPr lang="en-US" sz="1500" dirty="0" smtClean="0"/>
              <a:t>If you select an exon or a gene, then every track is automatically searched for exons with exactly the same co-ordinates as what you selected. Matching edges are highlighted red.</a:t>
            </a:r>
          </a:p>
          <a:p>
            <a:r>
              <a:rPr lang="en-US" sz="1500" dirty="0" smtClean="0"/>
              <a:t>Hovering over an annotation in progress brings up an information pop-up.</a:t>
            </a:r>
          </a:p>
        </p:txBody>
      </p:sp>
      <p:sp>
        <p:nvSpPr>
          <p:cNvPr id="6" name="Text Placeholder 5"/>
          <p:cNvSpPr>
            <a:spLocks noGrp="1"/>
          </p:cNvSpPr>
          <p:nvPr>
            <p:ph type="body" sz="quarter" idx="13"/>
          </p:nvPr>
        </p:nvSpPr>
        <p:spPr>
          <a:xfrm>
            <a:off x="352482" y="270000"/>
            <a:ext cx="8460000" cy="853200"/>
          </a:xfrm>
        </p:spPr>
        <p:txBody>
          <a:bodyPr/>
          <a:lstStyle/>
          <a:p>
            <a:r>
              <a:rPr lang="en-US" dirty="0" smtClean="0">
                <a:solidFill>
                  <a:srgbClr val="003366"/>
                </a:solidFill>
              </a:rPr>
              <a:t>User Navigation</a:t>
            </a:r>
            <a:endParaRPr lang="en-US" dirty="0">
              <a:solidFill>
                <a:srgbClr val="003366"/>
              </a:solidFill>
            </a:endParaRPr>
          </a:p>
        </p:txBody>
      </p:sp>
      <p:sp>
        <p:nvSpPr>
          <p:cNvPr id="4" name="Slide Number Placeholder 3"/>
          <p:cNvSpPr>
            <a:spLocks noGrp="1"/>
          </p:cNvSpPr>
          <p:nvPr>
            <p:ph type="sldNum" sz="quarter" idx="4"/>
          </p:nvPr>
        </p:nvSpPr>
        <p:spPr/>
        <p:txBody>
          <a:bodyPr/>
          <a:lstStyle/>
          <a:p>
            <a:fld id="{2ABE124A-B5C5-46E0-B944-45307B126769}" type="slidenum">
              <a:rPr lang="en-AU" smtClean="0"/>
              <a:pPr/>
              <a:t>31</a:t>
            </a:fld>
            <a:r>
              <a:rPr lang="en-AU" smtClean="0"/>
              <a:t> |</a:t>
            </a:r>
            <a:endParaRPr lang="en-AU" dirty="0"/>
          </a:p>
        </p:txBody>
      </p:sp>
      <p:pic>
        <p:nvPicPr>
          <p:cNvPr id="2" name="Picture 1" descr="WA-user-navigation-examp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82" y="1093179"/>
            <a:ext cx="8490163" cy="2233296"/>
          </a:xfrm>
          <a:prstGeom prst="rect">
            <a:avLst/>
          </a:prstGeom>
        </p:spPr>
      </p:pic>
      <p:pic>
        <p:nvPicPr>
          <p:cNvPr id="7" name="Picture 6" descr="WA-evidence-right-menu.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3913" y="190081"/>
            <a:ext cx="2992071" cy="1771543"/>
          </a:xfrm>
          <a:prstGeom prst="rect">
            <a:avLst/>
          </a:prstGeom>
          <a:ln w="28575" cmpd="sng">
            <a:solidFill>
              <a:schemeClr val="accent6">
                <a:lumMod val="60000"/>
                <a:lumOff val="40000"/>
              </a:schemeClr>
            </a:solidFill>
          </a:ln>
        </p:spPr>
      </p:pic>
      <p:cxnSp>
        <p:nvCxnSpPr>
          <p:cNvPr id="10" name="Straight Arrow Connector 9"/>
          <p:cNvCxnSpPr/>
          <p:nvPr/>
        </p:nvCxnSpPr>
        <p:spPr>
          <a:xfrm flipH="1" flipV="1">
            <a:off x="7514919" y="1335860"/>
            <a:ext cx="1" cy="1550693"/>
          </a:xfrm>
          <a:prstGeom prst="straightConnector1">
            <a:avLst/>
          </a:prstGeom>
          <a:ln w="38100" cmpd="sng">
            <a:solidFill>
              <a:srgbClr val="6B6BCF"/>
            </a:solidFill>
            <a:tailEnd type="stealth" w="lg" len="lg"/>
          </a:ln>
        </p:spPr>
        <p:style>
          <a:lnRef idx="2">
            <a:schemeClr val="accent1"/>
          </a:lnRef>
          <a:fillRef idx="0">
            <a:schemeClr val="accent1"/>
          </a:fillRef>
          <a:effectRef idx="1">
            <a:schemeClr val="accent1"/>
          </a:effectRef>
          <a:fontRef idx="minor">
            <a:schemeClr val="tx1"/>
          </a:fontRef>
        </p:style>
      </p:cxnSp>
      <p:pic>
        <p:nvPicPr>
          <p:cNvPr id="11" name="Picture 10" descr="ApolloLogo.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0351" y="2948790"/>
            <a:ext cx="1042131" cy="377685"/>
          </a:xfrm>
          <a:prstGeom prst="rect">
            <a:avLst/>
          </a:prstGeom>
        </p:spPr>
      </p:pic>
      <p:sp>
        <p:nvSpPr>
          <p:cNvPr id="13" name="Slide Number Placeholder 11"/>
          <p:cNvSpPr txBox="1">
            <a:spLocks/>
          </p:cNvSpPr>
          <p:nvPr/>
        </p:nvSpPr>
        <p:spPr>
          <a:xfrm>
            <a:off x="3505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457200" rtl="0" eaLnBrk="0" latinLnBrk="0" hangingPunct="0">
              <a:defRPr sz="6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29F2198-332C-C14D-9D43-AA1BE21296F4}" type="slidenum">
              <a:rPr lang="en-US" smtClean="0">
                <a:solidFill>
                  <a:srgbClr val="898989">
                    <a:alpha val="60000"/>
                  </a:srgbClr>
                </a:solidFill>
                <a:latin typeface="Palatino Linotype"/>
              </a:rPr>
              <a:pPr algn="ctr"/>
              <a:t>31</a:t>
            </a:fld>
            <a:endParaRPr lang="en-US">
              <a:solidFill>
                <a:srgbClr val="898989">
                  <a:alpha val="60000"/>
                </a:srgbClr>
              </a:solidFill>
              <a:latin typeface="Palatino Linotype"/>
            </a:endParaRPr>
          </a:p>
        </p:txBody>
      </p:sp>
      <p:sp>
        <p:nvSpPr>
          <p:cNvPr id="17" name="Footer Placeholder 3"/>
          <p:cNvSpPr>
            <a:spLocks noGrp="1"/>
          </p:cNvSpPr>
          <p:nvPr>
            <p:ph type="ftr" sz="quarter" idx="4294967295"/>
          </p:nvPr>
        </p:nvSpPr>
        <p:spPr>
          <a:xfrm>
            <a:off x="592138" y="6356350"/>
            <a:ext cx="2895600" cy="365125"/>
          </a:xfrm>
          <a:prstGeom prst="rect">
            <a:avLst/>
          </a:prstGeom>
        </p:spPr>
        <p:txBody>
          <a:bodyPr/>
          <a:lstStyle/>
          <a:p>
            <a:pPr>
              <a:defRPr/>
            </a:pPr>
            <a:r>
              <a:rPr lang="en-US" sz="600" dirty="0" smtClean="0">
                <a:solidFill>
                  <a:srgbClr val="898989"/>
                </a:solidFill>
              </a:rPr>
              <a:t>4. Becoming Acquainted with Web Apollo.</a:t>
            </a:r>
            <a:endParaRPr lang="en-US" sz="600" dirty="0">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8775" y="1214249"/>
            <a:ext cx="5334291" cy="4627019"/>
          </a:xfrm>
        </p:spPr>
        <p:txBody>
          <a:bodyPr>
            <a:normAutofit fontScale="92500"/>
          </a:bodyPr>
          <a:lstStyle/>
          <a:p>
            <a:r>
              <a:rPr lang="en-US" dirty="0" smtClean="0"/>
              <a:t>Right-click menu:</a:t>
            </a:r>
          </a:p>
          <a:p>
            <a:pPr>
              <a:buFont typeface="Arial"/>
              <a:buChar char="•"/>
            </a:pPr>
            <a:r>
              <a:rPr lang="en-US" dirty="0" smtClean="0"/>
              <a:t>With the exception of deleting a model, all edits can be reversed with ‘Undo’ option. ‘Redo’ also available. All changes are immediately saved and available to all users in real time.</a:t>
            </a:r>
          </a:p>
          <a:p>
            <a:pPr>
              <a:buFont typeface="Arial"/>
              <a:buChar char="•"/>
            </a:pPr>
            <a:r>
              <a:rPr lang="en-US" dirty="0" smtClean="0"/>
              <a:t>‘Get sequence’ retrieves peptide, </a:t>
            </a:r>
            <a:r>
              <a:rPr lang="en-US" dirty="0" err="1" smtClean="0"/>
              <a:t>cDNA</a:t>
            </a:r>
            <a:r>
              <a:rPr lang="en-US" dirty="0" smtClean="0"/>
              <a:t>, CDS, and genomic sequences.</a:t>
            </a:r>
          </a:p>
          <a:p>
            <a:pPr>
              <a:buFont typeface="Arial"/>
              <a:buChar char="•"/>
            </a:pPr>
            <a:r>
              <a:rPr lang="en-US" dirty="0"/>
              <a:t>You can select an exon and select </a:t>
            </a:r>
            <a:r>
              <a:rPr lang="en-US" dirty="0" smtClean="0"/>
              <a:t>‘Delete’. </a:t>
            </a:r>
            <a:r>
              <a:rPr lang="en-US" dirty="0"/>
              <a:t>You can create an intron, flip the direction, change the start or split the gene. </a:t>
            </a:r>
          </a:p>
        </p:txBody>
      </p:sp>
      <p:sp>
        <p:nvSpPr>
          <p:cNvPr id="6" name="Text Placeholder 5"/>
          <p:cNvSpPr>
            <a:spLocks noGrp="1"/>
          </p:cNvSpPr>
          <p:nvPr>
            <p:ph type="body" sz="quarter" idx="13"/>
          </p:nvPr>
        </p:nvSpPr>
        <p:spPr/>
        <p:txBody>
          <a:bodyPr/>
          <a:lstStyle/>
          <a:p>
            <a:r>
              <a:rPr lang="en-US" dirty="0" smtClean="0">
                <a:solidFill>
                  <a:srgbClr val="003366"/>
                </a:solidFill>
              </a:rPr>
              <a:t>User Navigation</a:t>
            </a:r>
            <a:endParaRPr lang="en-US" dirty="0">
              <a:solidFill>
                <a:srgbClr val="003366"/>
              </a:solidFill>
            </a:endParaRPr>
          </a:p>
        </p:txBody>
      </p:sp>
      <p:sp>
        <p:nvSpPr>
          <p:cNvPr id="4" name="Slide Number Placeholder 3"/>
          <p:cNvSpPr>
            <a:spLocks noGrp="1"/>
          </p:cNvSpPr>
          <p:nvPr>
            <p:ph type="sldNum" sz="quarter" idx="4"/>
          </p:nvPr>
        </p:nvSpPr>
        <p:spPr/>
        <p:txBody>
          <a:bodyPr/>
          <a:lstStyle/>
          <a:p>
            <a:fld id="{2ABE124A-B5C5-46E0-B944-45307B126769}" type="slidenum">
              <a:rPr lang="en-AU" smtClean="0"/>
              <a:pPr/>
              <a:t>32</a:t>
            </a:fld>
            <a:r>
              <a:rPr lang="en-AU" smtClean="0"/>
              <a:t> |</a:t>
            </a:r>
            <a:endParaRPr lang="en-AU" dirty="0"/>
          </a:p>
        </p:txBody>
      </p:sp>
      <p:pic>
        <p:nvPicPr>
          <p:cNvPr id="7" name="Picture 6" descr="WA-main-right-click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9040" y="401036"/>
            <a:ext cx="2882900" cy="5588000"/>
          </a:xfrm>
          <a:prstGeom prst="rect">
            <a:avLst/>
          </a:prstGeom>
        </p:spPr>
      </p:pic>
      <p:pic>
        <p:nvPicPr>
          <p:cNvPr id="9" name="Picture 8" descr="ApolloLogo.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89809" y="425117"/>
            <a:ext cx="1042131" cy="377685"/>
          </a:xfrm>
          <a:prstGeom prst="rect">
            <a:avLst/>
          </a:prstGeom>
        </p:spPr>
      </p:pic>
      <p:sp>
        <p:nvSpPr>
          <p:cNvPr id="11" name="Slide Number Placeholder 11"/>
          <p:cNvSpPr txBox="1">
            <a:spLocks/>
          </p:cNvSpPr>
          <p:nvPr/>
        </p:nvSpPr>
        <p:spPr>
          <a:xfrm>
            <a:off x="3505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457200" rtl="0" eaLnBrk="0" latinLnBrk="0" hangingPunct="0">
              <a:defRPr sz="6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29F2198-332C-C14D-9D43-AA1BE21296F4}" type="slidenum">
              <a:rPr lang="en-US" smtClean="0">
                <a:solidFill>
                  <a:srgbClr val="898989">
                    <a:alpha val="60000"/>
                  </a:srgbClr>
                </a:solidFill>
                <a:latin typeface="Palatino Linotype"/>
              </a:rPr>
              <a:pPr algn="ctr"/>
              <a:t>32</a:t>
            </a:fld>
            <a:endParaRPr lang="en-US">
              <a:solidFill>
                <a:srgbClr val="898989">
                  <a:alpha val="60000"/>
                </a:srgbClr>
              </a:solidFill>
              <a:latin typeface="Palatino Linotype"/>
            </a:endParaRPr>
          </a:p>
        </p:txBody>
      </p:sp>
      <p:sp>
        <p:nvSpPr>
          <p:cNvPr id="12" name="Footer Placeholder 3"/>
          <p:cNvSpPr>
            <a:spLocks noGrp="1"/>
          </p:cNvSpPr>
          <p:nvPr>
            <p:ph type="ftr" sz="quarter" idx="4294967295"/>
          </p:nvPr>
        </p:nvSpPr>
        <p:spPr>
          <a:xfrm>
            <a:off x="592138" y="6356350"/>
            <a:ext cx="2895600" cy="365125"/>
          </a:xfrm>
          <a:prstGeom prst="rect">
            <a:avLst/>
          </a:prstGeom>
        </p:spPr>
        <p:txBody>
          <a:bodyPr/>
          <a:lstStyle/>
          <a:p>
            <a:pPr>
              <a:defRPr/>
            </a:pPr>
            <a:r>
              <a:rPr lang="en-US" sz="600" dirty="0" smtClean="0">
                <a:solidFill>
                  <a:srgbClr val="898989"/>
                </a:solidFill>
              </a:rPr>
              <a:t>4. Becoming Acquainted with Web Apollo.</a:t>
            </a:r>
            <a:endParaRPr lang="en-US" sz="600" dirty="0">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8775" y="1214249"/>
            <a:ext cx="5334291" cy="4627019"/>
          </a:xfrm>
        </p:spPr>
        <p:txBody>
          <a:bodyPr>
            <a:normAutofit/>
          </a:bodyPr>
          <a:lstStyle/>
          <a:p>
            <a:r>
              <a:rPr lang="en-US" sz="2200" dirty="0"/>
              <a:t>Right-click menu:</a:t>
            </a:r>
          </a:p>
          <a:p>
            <a:pPr>
              <a:buFont typeface="Arial"/>
              <a:buChar char="•"/>
            </a:pPr>
            <a:r>
              <a:rPr lang="en-US" sz="2200" dirty="0" smtClean="0"/>
              <a:t>If </a:t>
            </a:r>
            <a:r>
              <a:rPr lang="en-US" sz="2200" dirty="0"/>
              <a:t>you select two gene models, you can join them </a:t>
            </a:r>
            <a:r>
              <a:rPr lang="en-US" sz="2200" dirty="0" smtClean="0"/>
              <a:t>using ‘Merge’, and you may also ‘Split’ a model.</a:t>
            </a:r>
            <a:endParaRPr lang="en-US" sz="2200" dirty="0"/>
          </a:p>
          <a:p>
            <a:pPr>
              <a:buFont typeface="Arial"/>
              <a:buChar char="•"/>
            </a:pPr>
            <a:r>
              <a:rPr lang="en-US" sz="2200" dirty="0"/>
              <a:t>You can select ‘Duplicate</a:t>
            </a:r>
            <a:r>
              <a:rPr lang="en-US" sz="2200" dirty="0" smtClean="0"/>
              <a:t>’, for example to annotate isoforms.</a:t>
            </a:r>
          </a:p>
          <a:p>
            <a:pPr>
              <a:buFont typeface="Arial"/>
              <a:buChar char="•"/>
            </a:pPr>
            <a:r>
              <a:rPr lang="en-US" sz="2200" dirty="0" smtClean="0"/>
              <a:t>Set translation start, annotate </a:t>
            </a:r>
            <a:r>
              <a:rPr lang="en-US" sz="2200" dirty="0" err="1" smtClean="0"/>
              <a:t>selenocysteine</a:t>
            </a:r>
            <a:r>
              <a:rPr lang="en-US" sz="2200" dirty="0" smtClean="0"/>
              <a:t>-containing proteins, match edges of annotation to those of evidence tracks.</a:t>
            </a:r>
            <a:endParaRPr lang="en-US" sz="2200" dirty="0"/>
          </a:p>
        </p:txBody>
      </p:sp>
      <p:sp>
        <p:nvSpPr>
          <p:cNvPr id="6" name="Text Placeholder 5"/>
          <p:cNvSpPr>
            <a:spLocks noGrp="1"/>
          </p:cNvSpPr>
          <p:nvPr>
            <p:ph type="body" sz="quarter" idx="13"/>
          </p:nvPr>
        </p:nvSpPr>
        <p:spPr/>
        <p:txBody>
          <a:bodyPr/>
          <a:lstStyle/>
          <a:p>
            <a:r>
              <a:rPr lang="en-US" dirty="0" smtClean="0">
                <a:solidFill>
                  <a:srgbClr val="003366"/>
                </a:solidFill>
              </a:rPr>
              <a:t>User Navigation</a:t>
            </a:r>
            <a:endParaRPr lang="en-US" dirty="0">
              <a:solidFill>
                <a:srgbClr val="003366"/>
              </a:solidFill>
            </a:endParaRPr>
          </a:p>
        </p:txBody>
      </p:sp>
      <p:sp>
        <p:nvSpPr>
          <p:cNvPr id="4" name="Slide Number Placeholder 3"/>
          <p:cNvSpPr>
            <a:spLocks noGrp="1"/>
          </p:cNvSpPr>
          <p:nvPr>
            <p:ph type="sldNum" sz="quarter" idx="4"/>
          </p:nvPr>
        </p:nvSpPr>
        <p:spPr/>
        <p:txBody>
          <a:bodyPr/>
          <a:lstStyle/>
          <a:p>
            <a:fld id="{2ABE124A-B5C5-46E0-B944-45307B126769}" type="slidenum">
              <a:rPr lang="en-AU" smtClean="0"/>
              <a:pPr/>
              <a:t>33</a:t>
            </a:fld>
            <a:r>
              <a:rPr lang="en-AU" smtClean="0"/>
              <a:t> |</a:t>
            </a:r>
            <a:endParaRPr lang="en-AU" dirty="0"/>
          </a:p>
        </p:txBody>
      </p:sp>
      <p:pic>
        <p:nvPicPr>
          <p:cNvPr id="7" name="Picture 6" descr="WA-main-right-click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9040" y="401036"/>
            <a:ext cx="2882900" cy="5588000"/>
          </a:xfrm>
          <a:prstGeom prst="rect">
            <a:avLst/>
          </a:prstGeom>
        </p:spPr>
      </p:pic>
      <p:pic>
        <p:nvPicPr>
          <p:cNvPr id="9" name="Picture 8" descr="ApolloLogo.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89809" y="425117"/>
            <a:ext cx="1042131" cy="377685"/>
          </a:xfrm>
          <a:prstGeom prst="rect">
            <a:avLst/>
          </a:prstGeom>
        </p:spPr>
      </p:pic>
      <p:sp>
        <p:nvSpPr>
          <p:cNvPr id="10" name="Slide Number Placeholder 11"/>
          <p:cNvSpPr txBox="1">
            <a:spLocks/>
          </p:cNvSpPr>
          <p:nvPr/>
        </p:nvSpPr>
        <p:spPr>
          <a:xfrm>
            <a:off x="3505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457200" rtl="0" eaLnBrk="0" latinLnBrk="0" hangingPunct="0">
              <a:defRPr sz="6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29F2198-332C-C14D-9D43-AA1BE21296F4}" type="slidenum">
              <a:rPr lang="en-US" smtClean="0">
                <a:solidFill>
                  <a:srgbClr val="898989">
                    <a:alpha val="60000"/>
                  </a:srgbClr>
                </a:solidFill>
                <a:latin typeface="Palatino Linotype"/>
              </a:rPr>
              <a:pPr algn="ctr"/>
              <a:t>33</a:t>
            </a:fld>
            <a:endParaRPr lang="en-US">
              <a:solidFill>
                <a:srgbClr val="898989">
                  <a:alpha val="60000"/>
                </a:srgbClr>
              </a:solidFill>
              <a:latin typeface="Palatino Linotype"/>
            </a:endParaRPr>
          </a:p>
        </p:txBody>
      </p:sp>
      <p:sp>
        <p:nvSpPr>
          <p:cNvPr id="11" name="Footer Placeholder 3"/>
          <p:cNvSpPr>
            <a:spLocks noGrp="1"/>
          </p:cNvSpPr>
          <p:nvPr>
            <p:ph type="ftr" sz="quarter" idx="4294967295"/>
          </p:nvPr>
        </p:nvSpPr>
        <p:spPr>
          <a:xfrm>
            <a:off x="592138" y="6356350"/>
            <a:ext cx="2895600" cy="365125"/>
          </a:xfrm>
          <a:prstGeom prst="rect">
            <a:avLst/>
          </a:prstGeom>
        </p:spPr>
        <p:txBody>
          <a:bodyPr/>
          <a:lstStyle/>
          <a:p>
            <a:pPr>
              <a:defRPr/>
            </a:pPr>
            <a:r>
              <a:rPr lang="en-US" sz="600" dirty="0" smtClean="0">
                <a:solidFill>
                  <a:srgbClr val="898989"/>
                </a:solidFill>
              </a:rPr>
              <a:t>4. Becoming Acquainted with Web Apollo.</a:t>
            </a:r>
            <a:endParaRPr lang="en-US" sz="600" dirty="0">
              <a:solidFill>
                <a:srgbClr val="898989"/>
              </a:solidFill>
            </a:endParaRPr>
          </a:p>
        </p:txBody>
      </p:sp>
    </p:spTree>
    <p:extLst>
      <p:ext uri="{BB962C8B-B14F-4D97-AF65-F5344CB8AC3E}">
        <p14:creationId xmlns:p14="http://schemas.microsoft.com/office/powerpoint/2010/main" val="15868406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82625" y="260350"/>
            <a:ext cx="7781925" cy="931619"/>
          </a:xfrm>
        </p:spPr>
        <p:txBody>
          <a:bodyPr/>
          <a:lstStyle/>
          <a:p>
            <a:r>
              <a:rPr lang="en-US" dirty="0" smtClean="0"/>
              <a:t>User Navigation</a:t>
            </a:r>
            <a:endParaRPr lang="en-US" dirty="0"/>
          </a:p>
        </p:txBody>
      </p:sp>
      <p:sp>
        <p:nvSpPr>
          <p:cNvPr id="11" name="Slide Number Placeholder 10"/>
          <p:cNvSpPr>
            <a:spLocks noGrp="1"/>
          </p:cNvSpPr>
          <p:nvPr>
            <p:ph type="sldNum" sz="quarter" idx="11"/>
          </p:nvPr>
        </p:nvSpPr>
        <p:spPr/>
        <p:txBody>
          <a:bodyPr/>
          <a:lstStyle/>
          <a:p>
            <a:pPr algn="r"/>
            <a:fld id="{829F2198-332C-C14D-9D43-AA1BE21296F4}" type="slidenum">
              <a:rPr lang="en-US" smtClean="0">
                <a:solidFill>
                  <a:prstClr val="white">
                    <a:alpha val="60000"/>
                  </a:prstClr>
                </a:solidFill>
                <a:latin typeface="Palatino Linotype"/>
              </a:rPr>
              <a:pPr algn="r"/>
              <a:t>34</a:t>
            </a:fld>
            <a:endParaRPr lang="en-US" dirty="0">
              <a:solidFill>
                <a:prstClr val="white">
                  <a:alpha val="60000"/>
                </a:prstClr>
              </a:solidFill>
              <a:latin typeface="Palatino Linotype"/>
            </a:endParaRPr>
          </a:p>
        </p:txBody>
      </p:sp>
      <p:sp>
        <p:nvSpPr>
          <p:cNvPr id="10" name="Content Placeholder 2"/>
          <p:cNvSpPr txBox="1">
            <a:spLocks/>
          </p:cNvSpPr>
          <p:nvPr/>
        </p:nvSpPr>
        <p:spPr>
          <a:xfrm>
            <a:off x="46180" y="1044231"/>
            <a:ext cx="9051636" cy="345672"/>
          </a:xfrm>
          <a:prstGeom prst="rect">
            <a:avLst/>
          </a:prstGeom>
        </p:spPr>
        <p:txBody>
          <a:bodyPr vert="horz" lIns="91440" tIns="45720" rIns="91440" bIns="45720" rtlCol="0" anchor="t">
            <a:no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ctr">
              <a:buNone/>
            </a:pPr>
            <a:r>
              <a:rPr lang="en-US" sz="1900" dirty="0" smtClean="0">
                <a:solidFill>
                  <a:srgbClr val="003366"/>
                </a:solidFill>
                <a:effectLst/>
                <a:latin typeface="Arial"/>
                <a:cs typeface="Arial"/>
              </a:rPr>
              <a:t>Annotations, annotation edits, and </a:t>
            </a:r>
            <a:r>
              <a:rPr lang="en-US" sz="1900" b="1" dirty="0" smtClean="0">
                <a:solidFill>
                  <a:srgbClr val="003366"/>
                </a:solidFill>
                <a:effectLst/>
                <a:latin typeface="Arial"/>
                <a:cs typeface="Arial"/>
              </a:rPr>
              <a:t>History:</a:t>
            </a:r>
            <a:r>
              <a:rPr lang="en-US" sz="1900" dirty="0" smtClean="0">
                <a:solidFill>
                  <a:srgbClr val="003366"/>
                </a:solidFill>
                <a:effectLst/>
                <a:latin typeface="Arial"/>
                <a:cs typeface="Arial"/>
              </a:rPr>
              <a:t> stored in a centralized database.</a:t>
            </a:r>
            <a:endParaRPr lang="en-US" sz="1900" dirty="0">
              <a:solidFill>
                <a:srgbClr val="003366"/>
              </a:solidFill>
              <a:effectLst/>
              <a:latin typeface="Arial"/>
              <a:cs typeface="Arial"/>
            </a:endParaRPr>
          </a:p>
        </p:txBody>
      </p:sp>
      <p:sp>
        <p:nvSpPr>
          <p:cNvPr id="12" name="Footer Placeholder 3"/>
          <p:cNvSpPr>
            <a:spLocks noGrp="1"/>
          </p:cNvSpPr>
          <p:nvPr>
            <p:ph type="ftr" sz="quarter" idx="10"/>
          </p:nvPr>
        </p:nvSpPr>
        <p:spPr>
          <a:xfrm>
            <a:off x="592138" y="6356350"/>
            <a:ext cx="2895600" cy="365125"/>
          </a:xfrm>
        </p:spPr>
        <p:txBody>
          <a:bodyPr/>
          <a:lstStyle/>
          <a:p>
            <a:pPr>
              <a:defRPr/>
            </a:pPr>
            <a:r>
              <a:rPr lang="en-US" dirty="0" smtClean="0"/>
              <a:t>4. Becoming Acquainted with Web Apollo.</a:t>
            </a:r>
            <a:endParaRPr lang="en-US" dirty="0"/>
          </a:p>
        </p:txBody>
      </p:sp>
      <p:pic>
        <p:nvPicPr>
          <p:cNvPr id="2" name="Picture 1" descr="WA-history 2Screen shot 2014-06-10 at 12.51.4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625" y="3795460"/>
            <a:ext cx="7559610" cy="2228500"/>
          </a:xfrm>
          <a:prstGeom prst="rect">
            <a:avLst/>
          </a:prstGeom>
        </p:spPr>
      </p:pic>
      <p:pic>
        <p:nvPicPr>
          <p:cNvPr id="3" name="Picture 2" descr="WA-history 1Screen shot 2014-06-10 at 12.51.3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625" y="1441215"/>
            <a:ext cx="7559610" cy="2194108"/>
          </a:xfrm>
          <a:prstGeom prst="rect">
            <a:avLst/>
          </a:prstGeom>
        </p:spPr>
      </p:pic>
      <p:pic>
        <p:nvPicPr>
          <p:cNvPr id="13" name="Picture 12" descr="ApolloLogo.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00104" y="3674167"/>
            <a:ext cx="1042131" cy="377685"/>
          </a:xfrm>
          <a:prstGeom prst="rect">
            <a:avLst/>
          </a:prstGeom>
        </p:spPr>
      </p:pic>
      <p:sp>
        <p:nvSpPr>
          <p:cNvPr id="14" name="Slide Number Placeholder 11"/>
          <p:cNvSpPr txBox="1">
            <a:spLocks/>
          </p:cNvSpPr>
          <p:nvPr/>
        </p:nvSpPr>
        <p:spPr>
          <a:xfrm>
            <a:off x="3657600" y="65087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457200" rtl="0" eaLnBrk="0" latinLnBrk="0" hangingPunct="0">
              <a:defRPr sz="6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29F2198-332C-C14D-9D43-AA1BE21296F4}" type="slidenum">
              <a:rPr lang="en-US" smtClean="0">
                <a:solidFill>
                  <a:srgbClr val="898989">
                    <a:alpha val="60000"/>
                  </a:srgbClr>
                </a:solidFill>
                <a:latin typeface="Palatino Linotype"/>
              </a:rPr>
              <a:pPr algn="ctr"/>
              <a:t>34</a:t>
            </a:fld>
            <a:endParaRPr lang="en-US">
              <a:solidFill>
                <a:srgbClr val="898989">
                  <a:alpha val="60000"/>
                </a:srgbClr>
              </a:solidFill>
              <a:latin typeface="Palatino Linotype"/>
            </a:endParaRPr>
          </a:p>
        </p:txBody>
      </p:sp>
    </p:spTree>
    <p:extLst>
      <p:ext uri="{BB962C8B-B14F-4D97-AF65-F5344CB8AC3E}">
        <p14:creationId xmlns:p14="http://schemas.microsoft.com/office/powerpoint/2010/main" val="2539950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a:off x="3799534" y="4819595"/>
            <a:ext cx="5020616" cy="1403218"/>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9" name="Title 1"/>
          <p:cNvSpPr>
            <a:spLocks noGrp="1"/>
          </p:cNvSpPr>
          <p:nvPr>
            <p:ph type="title"/>
          </p:nvPr>
        </p:nvSpPr>
        <p:spPr>
          <a:xfrm>
            <a:off x="682625" y="260350"/>
            <a:ext cx="7781925" cy="909339"/>
          </a:xfrm>
        </p:spPr>
        <p:txBody>
          <a:bodyPr/>
          <a:lstStyle/>
          <a:p>
            <a:r>
              <a:rPr lang="en-US" dirty="0" smtClean="0"/>
              <a:t>User Navigation</a:t>
            </a:r>
            <a:endParaRPr lang="en-US" dirty="0"/>
          </a:p>
        </p:txBody>
      </p:sp>
      <p:sp>
        <p:nvSpPr>
          <p:cNvPr id="13" name="Slide Number Placeholder 12"/>
          <p:cNvSpPr>
            <a:spLocks noGrp="1"/>
          </p:cNvSpPr>
          <p:nvPr>
            <p:ph type="sldNum" sz="quarter" idx="11"/>
          </p:nvPr>
        </p:nvSpPr>
        <p:spPr/>
        <p:txBody>
          <a:bodyPr/>
          <a:lstStyle/>
          <a:p>
            <a:pPr algn="r"/>
            <a:fld id="{829F2198-332C-C14D-9D43-AA1BE21296F4}" type="slidenum">
              <a:rPr lang="en-US" smtClean="0">
                <a:solidFill>
                  <a:prstClr val="white">
                    <a:alpha val="60000"/>
                  </a:prstClr>
                </a:solidFill>
                <a:latin typeface="Palatino Linotype"/>
              </a:rPr>
              <a:pPr algn="r"/>
              <a:t>35</a:t>
            </a:fld>
            <a:endParaRPr lang="en-US">
              <a:solidFill>
                <a:prstClr val="white">
                  <a:alpha val="60000"/>
                </a:prstClr>
              </a:solidFill>
              <a:latin typeface="Palatino Linotype"/>
            </a:endParaRPr>
          </a:p>
        </p:txBody>
      </p:sp>
      <p:sp>
        <p:nvSpPr>
          <p:cNvPr id="10" name="Content Placeholder 2"/>
          <p:cNvSpPr txBox="1">
            <a:spLocks/>
          </p:cNvSpPr>
          <p:nvPr/>
        </p:nvSpPr>
        <p:spPr>
          <a:xfrm>
            <a:off x="531699" y="985155"/>
            <a:ext cx="8185729" cy="345672"/>
          </a:xfrm>
          <a:prstGeom prst="rect">
            <a:avLst/>
          </a:prstGeom>
        </p:spPr>
        <p:txBody>
          <a:bodyPr vert="horz" lIns="91440" tIns="45720" rIns="91440" bIns="45720" rtlCol="0" anchor="t">
            <a:no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ctr">
              <a:buNone/>
            </a:pPr>
            <a:r>
              <a:rPr lang="en-US" sz="2200" dirty="0" smtClean="0">
                <a:solidFill>
                  <a:srgbClr val="003366"/>
                </a:solidFill>
                <a:effectLst/>
                <a:latin typeface="Arial"/>
                <a:cs typeface="Arial"/>
              </a:rPr>
              <a:t>The Annotation Information Editor</a:t>
            </a:r>
            <a:endParaRPr lang="en-US" sz="2200" dirty="0">
              <a:solidFill>
                <a:srgbClr val="003366"/>
              </a:solidFill>
              <a:effectLst/>
              <a:latin typeface="Arial"/>
              <a:cs typeface="Arial"/>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663" y="1431922"/>
            <a:ext cx="7224678" cy="3685860"/>
          </a:xfrm>
          <a:prstGeom prst="rect">
            <a:avLst/>
          </a:prstGeom>
        </p:spPr>
      </p:pic>
      <p:sp>
        <p:nvSpPr>
          <p:cNvPr id="8" name="Footer Placeholder 3"/>
          <p:cNvSpPr>
            <a:spLocks noGrp="1"/>
          </p:cNvSpPr>
          <p:nvPr>
            <p:ph type="ftr" sz="quarter" idx="10"/>
          </p:nvPr>
        </p:nvSpPr>
        <p:spPr>
          <a:xfrm>
            <a:off x="592138" y="6356350"/>
            <a:ext cx="2895600" cy="365125"/>
          </a:xfrm>
        </p:spPr>
        <p:txBody>
          <a:bodyPr/>
          <a:lstStyle/>
          <a:p>
            <a:pPr>
              <a:defRPr/>
            </a:pPr>
            <a:r>
              <a:rPr lang="en-US" dirty="0" smtClean="0"/>
              <a:t>4. Becoming Acquainted with Web Apollo.</a:t>
            </a:r>
            <a:endParaRPr lang="en-US" dirty="0"/>
          </a:p>
        </p:txBody>
      </p:sp>
      <p:pic>
        <p:nvPicPr>
          <p:cNvPr id="11" name="Picture 10" descr="ApolloLogo.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657" y="5574243"/>
            <a:ext cx="1042131" cy="377685"/>
          </a:xfrm>
          <a:prstGeom prst="rect">
            <a:avLst/>
          </a:prstGeom>
        </p:spPr>
      </p:pic>
      <p:sp>
        <p:nvSpPr>
          <p:cNvPr id="14" name="Rectangle 13"/>
          <p:cNvSpPr/>
          <p:nvPr/>
        </p:nvSpPr>
        <p:spPr>
          <a:xfrm>
            <a:off x="3767692" y="5056504"/>
            <a:ext cx="4572000" cy="1200329"/>
          </a:xfrm>
          <a:prstGeom prst="rect">
            <a:avLst/>
          </a:prstGeom>
        </p:spPr>
        <p:txBody>
          <a:bodyPr>
            <a:spAutoFit/>
          </a:bodyPr>
          <a:lstStyle/>
          <a:p>
            <a:r>
              <a:rPr lang="en-US" dirty="0" err="1" smtClean="0">
                <a:solidFill>
                  <a:srgbClr val="003366"/>
                </a:solidFill>
              </a:rPr>
              <a:t>DBXRefs</a:t>
            </a:r>
            <a:r>
              <a:rPr lang="en-US" dirty="0" smtClean="0">
                <a:solidFill>
                  <a:srgbClr val="003366"/>
                </a:solidFill>
              </a:rPr>
              <a:t> are database </a:t>
            </a:r>
            <a:r>
              <a:rPr lang="en-US" dirty="0" err="1" smtClean="0">
                <a:solidFill>
                  <a:srgbClr val="003366"/>
                </a:solidFill>
              </a:rPr>
              <a:t>crossreferences</a:t>
            </a:r>
            <a:r>
              <a:rPr lang="en-US" dirty="0" smtClean="0">
                <a:solidFill>
                  <a:srgbClr val="003366"/>
                </a:solidFill>
              </a:rPr>
              <a:t>: </a:t>
            </a:r>
            <a:r>
              <a:rPr lang="en-US" dirty="0">
                <a:solidFill>
                  <a:srgbClr val="003366"/>
                </a:solidFill>
              </a:rPr>
              <a:t>if you have reason to believe that this gene is linked to a gene in a public database (</a:t>
            </a:r>
            <a:r>
              <a:rPr lang="en-US" dirty="0" smtClean="0">
                <a:solidFill>
                  <a:srgbClr val="003366"/>
                </a:solidFill>
              </a:rPr>
              <a:t>including your </a:t>
            </a:r>
            <a:r>
              <a:rPr lang="en-US" dirty="0">
                <a:solidFill>
                  <a:srgbClr val="003366"/>
                </a:solidFill>
              </a:rPr>
              <a:t>own), then add it here.</a:t>
            </a:r>
          </a:p>
        </p:txBody>
      </p:sp>
      <p:grpSp>
        <p:nvGrpSpPr>
          <p:cNvPr id="15" name="Group 14"/>
          <p:cNvGrpSpPr/>
          <p:nvPr/>
        </p:nvGrpSpPr>
        <p:grpSpPr>
          <a:xfrm>
            <a:off x="8117192" y="4911733"/>
            <a:ext cx="757634" cy="1146561"/>
            <a:chOff x="5486400" y="762000"/>
            <a:chExt cx="1143000" cy="1723158"/>
          </a:xfrm>
        </p:grpSpPr>
        <p:pic>
          <p:nvPicPr>
            <p:cNvPr id="16" name="Picture 15" descr="superdot.png"/>
            <p:cNvPicPr>
              <a:picLocks noChangeAspect="1"/>
            </p:cNvPicPr>
            <p:nvPr/>
          </p:nvPicPr>
          <p:blipFill>
            <a:blip r:embed="rId5" cstate="print"/>
            <a:stretch>
              <a:fillRect/>
            </a:stretch>
          </p:blipFill>
          <p:spPr>
            <a:xfrm flipH="1">
              <a:off x="5486400" y="762000"/>
              <a:ext cx="1143000" cy="1723158"/>
            </a:xfrm>
            <a:prstGeom prst="rect">
              <a:avLst/>
            </a:prstGeom>
          </p:spPr>
        </p:pic>
        <p:sp>
          <p:nvSpPr>
            <p:cNvPr id="17" name="Freeform 16"/>
            <p:cNvSpPr/>
            <p:nvPr/>
          </p:nvSpPr>
          <p:spPr>
            <a:xfrm>
              <a:off x="5829301" y="851765"/>
              <a:ext cx="605367" cy="427566"/>
            </a:xfrm>
            <a:custGeom>
              <a:avLst/>
              <a:gdLst>
                <a:gd name="connsiteX0" fmla="*/ 0 w 605367"/>
                <a:gd name="connsiteY0" fmla="*/ 59266 h 427566"/>
                <a:gd name="connsiteX1" fmla="*/ 50800 w 605367"/>
                <a:gd name="connsiteY1" fmla="*/ 55033 h 427566"/>
                <a:gd name="connsiteX2" fmla="*/ 76200 w 605367"/>
                <a:gd name="connsiteY2" fmla="*/ 38100 h 427566"/>
                <a:gd name="connsiteX3" fmla="*/ 105833 w 605367"/>
                <a:gd name="connsiteY3" fmla="*/ 29633 h 427566"/>
                <a:gd name="connsiteX4" fmla="*/ 118533 w 605367"/>
                <a:gd name="connsiteY4" fmla="*/ 16933 h 427566"/>
                <a:gd name="connsiteX5" fmla="*/ 143933 w 605367"/>
                <a:gd name="connsiteY5" fmla="*/ 0 h 427566"/>
                <a:gd name="connsiteX6" fmla="*/ 190500 w 605367"/>
                <a:gd name="connsiteY6" fmla="*/ 4233 h 427566"/>
                <a:gd name="connsiteX7" fmla="*/ 211667 w 605367"/>
                <a:gd name="connsiteY7" fmla="*/ 12700 h 427566"/>
                <a:gd name="connsiteX8" fmla="*/ 254000 w 605367"/>
                <a:gd name="connsiteY8" fmla="*/ 21166 h 427566"/>
                <a:gd name="connsiteX9" fmla="*/ 270933 w 605367"/>
                <a:gd name="connsiteY9" fmla="*/ 29633 h 427566"/>
                <a:gd name="connsiteX10" fmla="*/ 283633 w 605367"/>
                <a:gd name="connsiteY10" fmla="*/ 33866 h 427566"/>
                <a:gd name="connsiteX11" fmla="*/ 304800 w 605367"/>
                <a:gd name="connsiteY11" fmla="*/ 59266 h 427566"/>
                <a:gd name="connsiteX12" fmla="*/ 330200 w 605367"/>
                <a:gd name="connsiteY12" fmla="*/ 80433 h 427566"/>
                <a:gd name="connsiteX13" fmla="*/ 338667 w 605367"/>
                <a:gd name="connsiteY13" fmla="*/ 105833 h 427566"/>
                <a:gd name="connsiteX14" fmla="*/ 347133 w 605367"/>
                <a:gd name="connsiteY14" fmla="*/ 139700 h 427566"/>
                <a:gd name="connsiteX15" fmla="*/ 359833 w 605367"/>
                <a:gd name="connsiteY15" fmla="*/ 177800 h 427566"/>
                <a:gd name="connsiteX16" fmla="*/ 372533 w 605367"/>
                <a:gd name="connsiteY16" fmla="*/ 249766 h 427566"/>
                <a:gd name="connsiteX17" fmla="*/ 381000 w 605367"/>
                <a:gd name="connsiteY17" fmla="*/ 262466 h 427566"/>
                <a:gd name="connsiteX18" fmla="*/ 389467 w 605367"/>
                <a:gd name="connsiteY18" fmla="*/ 287866 h 427566"/>
                <a:gd name="connsiteX19" fmla="*/ 393700 w 605367"/>
                <a:gd name="connsiteY19" fmla="*/ 300566 h 427566"/>
                <a:gd name="connsiteX20" fmla="*/ 397933 w 605367"/>
                <a:gd name="connsiteY20" fmla="*/ 317500 h 427566"/>
                <a:gd name="connsiteX21" fmla="*/ 406400 w 605367"/>
                <a:gd name="connsiteY21" fmla="*/ 334433 h 427566"/>
                <a:gd name="connsiteX22" fmla="*/ 410633 w 605367"/>
                <a:gd name="connsiteY22" fmla="*/ 347133 h 427566"/>
                <a:gd name="connsiteX23" fmla="*/ 427567 w 605367"/>
                <a:gd name="connsiteY23" fmla="*/ 376766 h 427566"/>
                <a:gd name="connsiteX24" fmla="*/ 457200 w 605367"/>
                <a:gd name="connsiteY24" fmla="*/ 406400 h 427566"/>
                <a:gd name="connsiteX25" fmla="*/ 469900 w 605367"/>
                <a:gd name="connsiteY25" fmla="*/ 414866 h 427566"/>
                <a:gd name="connsiteX26" fmla="*/ 482600 w 605367"/>
                <a:gd name="connsiteY26" fmla="*/ 419100 h 427566"/>
                <a:gd name="connsiteX27" fmla="*/ 503767 w 605367"/>
                <a:gd name="connsiteY27" fmla="*/ 423333 h 427566"/>
                <a:gd name="connsiteX28" fmla="*/ 520700 w 605367"/>
                <a:gd name="connsiteY28" fmla="*/ 427566 h 427566"/>
                <a:gd name="connsiteX29" fmla="*/ 605367 w 605367"/>
                <a:gd name="connsiteY29" fmla="*/ 423333 h 42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5367" h="427566">
                  <a:moveTo>
                    <a:pt x="0" y="59266"/>
                  </a:moveTo>
                  <a:cubicBezTo>
                    <a:pt x="16933" y="57855"/>
                    <a:pt x="34428" y="59581"/>
                    <a:pt x="50800" y="55033"/>
                  </a:cubicBezTo>
                  <a:cubicBezTo>
                    <a:pt x="60604" y="52310"/>
                    <a:pt x="66328" y="40568"/>
                    <a:pt x="76200" y="38100"/>
                  </a:cubicBezTo>
                  <a:cubicBezTo>
                    <a:pt x="97462" y="32784"/>
                    <a:pt x="87613" y="35706"/>
                    <a:pt x="105833" y="29633"/>
                  </a:cubicBezTo>
                  <a:cubicBezTo>
                    <a:pt x="110066" y="25400"/>
                    <a:pt x="113807" y="20609"/>
                    <a:pt x="118533" y="16933"/>
                  </a:cubicBezTo>
                  <a:cubicBezTo>
                    <a:pt x="126565" y="10686"/>
                    <a:pt x="143933" y="0"/>
                    <a:pt x="143933" y="0"/>
                  </a:cubicBezTo>
                  <a:cubicBezTo>
                    <a:pt x="159455" y="1411"/>
                    <a:pt x="175181" y="1361"/>
                    <a:pt x="190500" y="4233"/>
                  </a:cubicBezTo>
                  <a:cubicBezTo>
                    <a:pt x="197969" y="5633"/>
                    <a:pt x="204458" y="10297"/>
                    <a:pt x="211667" y="12700"/>
                  </a:cubicBezTo>
                  <a:cubicBezTo>
                    <a:pt x="224296" y="16910"/>
                    <a:pt x="241496" y="19082"/>
                    <a:pt x="254000" y="21166"/>
                  </a:cubicBezTo>
                  <a:cubicBezTo>
                    <a:pt x="259644" y="23988"/>
                    <a:pt x="265133" y="27147"/>
                    <a:pt x="270933" y="29633"/>
                  </a:cubicBezTo>
                  <a:cubicBezTo>
                    <a:pt x="275034" y="31391"/>
                    <a:pt x="279920" y="31391"/>
                    <a:pt x="283633" y="33866"/>
                  </a:cubicBezTo>
                  <a:cubicBezTo>
                    <a:pt x="297545" y="43141"/>
                    <a:pt x="295039" y="47553"/>
                    <a:pt x="304800" y="59266"/>
                  </a:cubicBezTo>
                  <a:cubicBezTo>
                    <a:pt x="314986" y="71489"/>
                    <a:pt x="317713" y="72108"/>
                    <a:pt x="330200" y="80433"/>
                  </a:cubicBezTo>
                  <a:cubicBezTo>
                    <a:pt x="333022" y="88900"/>
                    <a:pt x="336503" y="97175"/>
                    <a:pt x="338667" y="105833"/>
                  </a:cubicBezTo>
                  <a:cubicBezTo>
                    <a:pt x="341489" y="117122"/>
                    <a:pt x="343453" y="128661"/>
                    <a:pt x="347133" y="139700"/>
                  </a:cubicBezTo>
                  <a:lnTo>
                    <a:pt x="359833" y="177800"/>
                  </a:lnTo>
                  <a:cubicBezTo>
                    <a:pt x="363045" y="216342"/>
                    <a:pt x="358496" y="221691"/>
                    <a:pt x="372533" y="249766"/>
                  </a:cubicBezTo>
                  <a:cubicBezTo>
                    <a:pt x="374808" y="254317"/>
                    <a:pt x="378178" y="258233"/>
                    <a:pt x="381000" y="262466"/>
                  </a:cubicBezTo>
                  <a:lnTo>
                    <a:pt x="389467" y="287866"/>
                  </a:lnTo>
                  <a:cubicBezTo>
                    <a:pt x="390878" y="292099"/>
                    <a:pt x="392618" y="296237"/>
                    <a:pt x="393700" y="300566"/>
                  </a:cubicBezTo>
                  <a:cubicBezTo>
                    <a:pt x="395111" y="306211"/>
                    <a:pt x="395890" y="312052"/>
                    <a:pt x="397933" y="317500"/>
                  </a:cubicBezTo>
                  <a:cubicBezTo>
                    <a:pt x="400149" y="323409"/>
                    <a:pt x="403914" y="328633"/>
                    <a:pt x="406400" y="334433"/>
                  </a:cubicBezTo>
                  <a:cubicBezTo>
                    <a:pt x="408158" y="338534"/>
                    <a:pt x="408875" y="343032"/>
                    <a:pt x="410633" y="347133"/>
                  </a:cubicBezTo>
                  <a:cubicBezTo>
                    <a:pt x="417077" y="362170"/>
                    <a:pt x="419065" y="364013"/>
                    <a:pt x="427567" y="376766"/>
                  </a:cubicBezTo>
                  <a:cubicBezTo>
                    <a:pt x="435017" y="399119"/>
                    <a:pt x="428088" y="386992"/>
                    <a:pt x="457200" y="406400"/>
                  </a:cubicBezTo>
                  <a:cubicBezTo>
                    <a:pt x="461433" y="409222"/>
                    <a:pt x="465073" y="413257"/>
                    <a:pt x="469900" y="414866"/>
                  </a:cubicBezTo>
                  <a:cubicBezTo>
                    <a:pt x="474133" y="416277"/>
                    <a:pt x="478271" y="418018"/>
                    <a:pt x="482600" y="419100"/>
                  </a:cubicBezTo>
                  <a:cubicBezTo>
                    <a:pt x="489581" y="420845"/>
                    <a:pt x="496743" y="421772"/>
                    <a:pt x="503767" y="423333"/>
                  </a:cubicBezTo>
                  <a:cubicBezTo>
                    <a:pt x="509447" y="424595"/>
                    <a:pt x="515056" y="426155"/>
                    <a:pt x="520700" y="427566"/>
                  </a:cubicBezTo>
                  <a:lnTo>
                    <a:pt x="605367" y="423333"/>
                  </a:lnTo>
                </a:path>
              </a:pathLst>
            </a:custGeom>
            <a:ln>
              <a:solidFill>
                <a:srgbClr val="6165E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5734247" y="872953"/>
              <a:ext cx="372110" cy="129434"/>
            </a:xfrm>
            <a:custGeom>
              <a:avLst/>
              <a:gdLst>
                <a:gd name="connsiteX0" fmla="*/ 0 w 372110"/>
                <a:gd name="connsiteY0" fmla="*/ 0 h 129434"/>
                <a:gd name="connsiteX1" fmla="*/ 32357 w 372110"/>
                <a:gd name="connsiteY1" fmla="*/ 64717 h 129434"/>
                <a:gd name="connsiteX2" fmla="*/ 80893 w 372110"/>
                <a:gd name="connsiteY2" fmla="*/ 80896 h 129434"/>
                <a:gd name="connsiteX3" fmla="*/ 105161 w 372110"/>
                <a:gd name="connsiteY3" fmla="*/ 88986 h 129434"/>
                <a:gd name="connsiteX4" fmla="*/ 129430 w 372110"/>
                <a:gd name="connsiteY4" fmla="*/ 105165 h 129434"/>
                <a:gd name="connsiteX5" fmla="*/ 258859 w 372110"/>
                <a:gd name="connsiteY5" fmla="*/ 129434 h 129434"/>
                <a:gd name="connsiteX6" fmla="*/ 339753 w 372110"/>
                <a:gd name="connsiteY6" fmla="*/ 121344 h 129434"/>
                <a:gd name="connsiteX7" fmla="*/ 372110 w 372110"/>
                <a:gd name="connsiteY7" fmla="*/ 113255 h 12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2110" h="129434">
                  <a:moveTo>
                    <a:pt x="0" y="0"/>
                  </a:moveTo>
                  <a:cubicBezTo>
                    <a:pt x="2898" y="7244"/>
                    <a:pt x="19434" y="56640"/>
                    <a:pt x="32357" y="64717"/>
                  </a:cubicBezTo>
                  <a:cubicBezTo>
                    <a:pt x="46818" y="73756"/>
                    <a:pt x="64714" y="75503"/>
                    <a:pt x="80893" y="80896"/>
                  </a:cubicBezTo>
                  <a:cubicBezTo>
                    <a:pt x="88982" y="83593"/>
                    <a:pt x="98066" y="84256"/>
                    <a:pt x="105161" y="88986"/>
                  </a:cubicBezTo>
                  <a:cubicBezTo>
                    <a:pt x="113251" y="94379"/>
                    <a:pt x="120545" y="101216"/>
                    <a:pt x="129430" y="105165"/>
                  </a:cubicBezTo>
                  <a:cubicBezTo>
                    <a:pt x="179725" y="127518"/>
                    <a:pt x="199053" y="123453"/>
                    <a:pt x="258859" y="129434"/>
                  </a:cubicBezTo>
                  <a:cubicBezTo>
                    <a:pt x="285824" y="126737"/>
                    <a:pt x="312926" y="125176"/>
                    <a:pt x="339753" y="121344"/>
                  </a:cubicBezTo>
                  <a:cubicBezTo>
                    <a:pt x="350759" y="119772"/>
                    <a:pt x="372110" y="113255"/>
                    <a:pt x="372110" y="113255"/>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5871766" y="816325"/>
              <a:ext cx="574344" cy="486688"/>
            </a:xfrm>
            <a:custGeom>
              <a:avLst/>
              <a:gdLst>
                <a:gd name="connsiteX0" fmla="*/ 0 w 574344"/>
                <a:gd name="connsiteY0" fmla="*/ 72807 h 486688"/>
                <a:gd name="connsiteX1" fmla="*/ 32357 w 574344"/>
                <a:gd name="connsiteY1" fmla="*/ 32359 h 486688"/>
                <a:gd name="connsiteX2" fmla="*/ 48536 w 574344"/>
                <a:gd name="connsiteY2" fmla="*/ 16179 h 486688"/>
                <a:gd name="connsiteX3" fmla="*/ 97072 w 574344"/>
                <a:gd name="connsiteY3" fmla="*/ 0 h 486688"/>
                <a:gd name="connsiteX4" fmla="*/ 218412 w 574344"/>
                <a:gd name="connsiteY4" fmla="*/ 8090 h 486688"/>
                <a:gd name="connsiteX5" fmla="*/ 234591 w 574344"/>
                <a:gd name="connsiteY5" fmla="*/ 32359 h 486688"/>
                <a:gd name="connsiteX6" fmla="*/ 250770 w 574344"/>
                <a:gd name="connsiteY6" fmla="*/ 80897 h 486688"/>
                <a:gd name="connsiteX7" fmla="*/ 266948 w 574344"/>
                <a:gd name="connsiteY7" fmla="*/ 137524 h 486688"/>
                <a:gd name="connsiteX8" fmla="*/ 275038 w 574344"/>
                <a:gd name="connsiteY8" fmla="*/ 380214 h 486688"/>
                <a:gd name="connsiteX9" fmla="*/ 291217 w 574344"/>
                <a:gd name="connsiteY9" fmla="*/ 404482 h 486688"/>
                <a:gd name="connsiteX10" fmla="*/ 315485 w 574344"/>
                <a:gd name="connsiteY10" fmla="*/ 436841 h 486688"/>
                <a:gd name="connsiteX11" fmla="*/ 355931 w 574344"/>
                <a:gd name="connsiteY11" fmla="*/ 461110 h 486688"/>
                <a:gd name="connsiteX12" fmla="*/ 574344 w 574344"/>
                <a:gd name="connsiteY12" fmla="*/ 485379 h 48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4344" h="486688">
                  <a:moveTo>
                    <a:pt x="0" y="72807"/>
                  </a:moveTo>
                  <a:cubicBezTo>
                    <a:pt x="10786" y="59324"/>
                    <a:pt x="21121" y="45469"/>
                    <a:pt x="32357" y="32359"/>
                  </a:cubicBezTo>
                  <a:cubicBezTo>
                    <a:pt x="37321" y="26568"/>
                    <a:pt x="41714" y="19590"/>
                    <a:pt x="48536" y="16179"/>
                  </a:cubicBezTo>
                  <a:cubicBezTo>
                    <a:pt x="63789" y="8552"/>
                    <a:pt x="97072" y="0"/>
                    <a:pt x="97072" y="0"/>
                  </a:cubicBezTo>
                  <a:cubicBezTo>
                    <a:pt x="137519" y="2697"/>
                    <a:pt x="178953" y="-1195"/>
                    <a:pt x="218412" y="8090"/>
                  </a:cubicBezTo>
                  <a:cubicBezTo>
                    <a:pt x="227876" y="10317"/>
                    <a:pt x="230642" y="23474"/>
                    <a:pt x="234591" y="32359"/>
                  </a:cubicBezTo>
                  <a:cubicBezTo>
                    <a:pt x="241517" y="47944"/>
                    <a:pt x="245377" y="64718"/>
                    <a:pt x="250770" y="80897"/>
                  </a:cubicBezTo>
                  <a:cubicBezTo>
                    <a:pt x="262374" y="115711"/>
                    <a:pt x="256792" y="96895"/>
                    <a:pt x="266948" y="137524"/>
                  </a:cubicBezTo>
                  <a:cubicBezTo>
                    <a:pt x="269645" y="218421"/>
                    <a:pt x="267710" y="299605"/>
                    <a:pt x="275038" y="380214"/>
                  </a:cubicBezTo>
                  <a:cubicBezTo>
                    <a:pt x="275918" y="389896"/>
                    <a:pt x="285566" y="396571"/>
                    <a:pt x="291217" y="404482"/>
                  </a:cubicBezTo>
                  <a:cubicBezTo>
                    <a:pt x="299054" y="415453"/>
                    <a:pt x="305339" y="427962"/>
                    <a:pt x="315485" y="436841"/>
                  </a:cubicBezTo>
                  <a:cubicBezTo>
                    <a:pt x="327317" y="447195"/>
                    <a:pt x="341105" y="455877"/>
                    <a:pt x="355931" y="461110"/>
                  </a:cubicBezTo>
                  <a:cubicBezTo>
                    <a:pt x="452485" y="495189"/>
                    <a:pt x="467864" y="485379"/>
                    <a:pt x="574344" y="485379"/>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5944570" y="832504"/>
              <a:ext cx="501540" cy="412572"/>
            </a:xfrm>
            <a:custGeom>
              <a:avLst/>
              <a:gdLst>
                <a:gd name="connsiteX0" fmla="*/ 0 w 501540"/>
                <a:gd name="connsiteY0" fmla="*/ 145614 h 412572"/>
                <a:gd name="connsiteX1" fmla="*/ 8089 w 501540"/>
                <a:gd name="connsiteY1" fmla="*/ 105166 h 412572"/>
                <a:gd name="connsiteX2" fmla="*/ 32357 w 501540"/>
                <a:gd name="connsiteY2" fmla="*/ 16180 h 412572"/>
                <a:gd name="connsiteX3" fmla="*/ 48536 w 501540"/>
                <a:gd name="connsiteY3" fmla="*/ 0 h 412572"/>
                <a:gd name="connsiteX4" fmla="*/ 177966 w 501540"/>
                <a:gd name="connsiteY4" fmla="*/ 8090 h 412572"/>
                <a:gd name="connsiteX5" fmla="*/ 186055 w 501540"/>
                <a:gd name="connsiteY5" fmla="*/ 32359 h 412572"/>
                <a:gd name="connsiteX6" fmla="*/ 194144 w 501540"/>
                <a:gd name="connsiteY6" fmla="*/ 177973 h 412572"/>
                <a:gd name="connsiteX7" fmla="*/ 210323 w 501540"/>
                <a:gd name="connsiteY7" fmla="*/ 275048 h 412572"/>
                <a:gd name="connsiteX8" fmla="*/ 242681 w 501540"/>
                <a:gd name="connsiteY8" fmla="*/ 339766 h 412572"/>
                <a:gd name="connsiteX9" fmla="*/ 266949 w 501540"/>
                <a:gd name="connsiteY9" fmla="*/ 355945 h 412572"/>
                <a:gd name="connsiteX10" fmla="*/ 315485 w 501540"/>
                <a:gd name="connsiteY10" fmla="*/ 404483 h 412572"/>
                <a:gd name="connsiteX11" fmla="*/ 364021 w 501540"/>
                <a:gd name="connsiteY11" fmla="*/ 412572 h 412572"/>
                <a:gd name="connsiteX12" fmla="*/ 461093 w 501540"/>
                <a:gd name="connsiteY12" fmla="*/ 404483 h 412572"/>
                <a:gd name="connsiteX13" fmla="*/ 501540 w 501540"/>
                <a:gd name="connsiteY13" fmla="*/ 396393 h 41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540" h="412572">
                  <a:moveTo>
                    <a:pt x="0" y="145614"/>
                  </a:moveTo>
                  <a:cubicBezTo>
                    <a:pt x="2696" y="132131"/>
                    <a:pt x="5829" y="118729"/>
                    <a:pt x="8089" y="105166"/>
                  </a:cubicBezTo>
                  <a:cubicBezTo>
                    <a:pt x="15720" y="59381"/>
                    <a:pt x="9021" y="51186"/>
                    <a:pt x="32357" y="16180"/>
                  </a:cubicBezTo>
                  <a:cubicBezTo>
                    <a:pt x="36588" y="9834"/>
                    <a:pt x="43143" y="5393"/>
                    <a:pt x="48536" y="0"/>
                  </a:cubicBezTo>
                  <a:cubicBezTo>
                    <a:pt x="91679" y="2697"/>
                    <a:pt x="135888" y="-1811"/>
                    <a:pt x="177966" y="8090"/>
                  </a:cubicBezTo>
                  <a:cubicBezTo>
                    <a:pt x="186266" y="10043"/>
                    <a:pt x="185247" y="23870"/>
                    <a:pt x="186055" y="32359"/>
                  </a:cubicBezTo>
                  <a:cubicBezTo>
                    <a:pt x="190664" y="80753"/>
                    <a:pt x="190553" y="129493"/>
                    <a:pt x="194144" y="177973"/>
                  </a:cubicBezTo>
                  <a:cubicBezTo>
                    <a:pt x="201374" y="275577"/>
                    <a:pt x="195142" y="221914"/>
                    <a:pt x="210323" y="275048"/>
                  </a:cubicBezTo>
                  <a:cubicBezTo>
                    <a:pt x="220552" y="310851"/>
                    <a:pt x="213114" y="310198"/>
                    <a:pt x="242681" y="339766"/>
                  </a:cubicBezTo>
                  <a:cubicBezTo>
                    <a:pt x="249556" y="346641"/>
                    <a:pt x="259683" y="349486"/>
                    <a:pt x="266949" y="355945"/>
                  </a:cubicBezTo>
                  <a:cubicBezTo>
                    <a:pt x="284050" y="371146"/>
                    <a:pt x="292916" y="400722"/>
                    <a:pt x="315485" y="404483"/>
                  </a:cubicBezTo>
                  <a:lnTo>
                    <a:pt x="364021" y="412572"/>
                  </a:lnTo>
                  <a:cubicBezTo>
                    <a:pt x="396378" y="409876"/>
                    <a:pt x="428874" y="408510"/>
                    <a:pt x="461093" y="404483"/>
                  </a:cubicBezTo>
                  <a:cubicBezTo>
                    <a:pt x="531044" y="395739"/>
                    <a:pt x="473848" y="396393"/>
                    <a:pt x="501540" y="396393"/>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a:off x="5807051" y="824415"/>
              <a:ext cx="647148" cy="446487"/>
            </a:xfrm>
            <a:custGeom>
              <a:avLst/>
              <a:gdLst>
                <a:gd name="connsiteX0" fmla="*/ 0 w 647148"/>
                <a:gd name="connsiteY0" fmla="*/ 88986 h 446487"/>
                <a:gd name="connsiteX1" fmla="*/ 97072 w 647148"/>
                <a:gd name="connsiteY1" fmla="*/ 80896 h 446487"/>
                <a:gd name="connsiteX2" fmla="*/ 145608 w 647148"/>
                <a:gd name="connsiteY2" fmla="*/ 48538 h 446487"/>
                <a:gd name="connsiteX3" fmla="*/ 161787 w 647148"/>
                <a:gd name="connsiteY3" fmla="*/ 24269 h 446487"/>
                <a:gd name="connsiteX4" fmla="*/ 226502 w 647148"/>
                <a:gd name="connsiteY4" fmla="*/ 0 h 446487"/>
                <a:gd name="connsiteX5" fmla="*/ 299306 w 647148"/>
                <a:gd name="connsiteY5" fmla="*/ 8089 h 446487"/>
                <a:gd name="connsiteX6" fmla="*/ 323574 w 647148"/>
                <a:gd name="connsiteY6" fmla="*/ 24269 h 446487"/>
                <a:gd name="connsiteX7" fmla="*/ 347842 w 647148"/>
                <a:gd name="connsiteY7" fmla="*/ 32358 h 446487"/>
                <a:gd name="connsiteX8" fmla="*/ 388289 w 647148"/>
                <a:gd name="connsiteY8" fmla="*/ 72807 h 446487"/>
                <a:gd name="connsiteX9" fmla="*/ 420646 w 647148"/>
                <a:gd name="connsiteY9" fmla="*/ 121344 h 446487"/>
                <a:gd name="connsiteX10" fmla="*/ 428736 w 647148"/>
                <a:gd name="connsiteY10" fmla="*/ 226510 h 446487"/>
                <a:gd name="connsiteX11" fmla="*/ 444914 w 647148"/>
                <a:gd name="connsiteY11" fmla="*/ 355944 h 446487"/>
                <a:gd name="connsiteX12" fmla="*/ 485361 w 647148"/>
                <a:gd name="connsiteY12" fmla="*/ 412572 h 446487"/>
                <a:gd name="connsiteX13" fmla="*/ 558165 w 647148"/>
                <a:gd name="connsiteY13" fmla="*/ 436841 h 446487"/>
                <a:gd name="connsiteX14" fmla="*/ 647148 w 647148"/>
                <a:gd name="connsiteY14" fmla="*/ 444930 h 44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148" h="446487">
                  <a:moveTo>
                    <a:pt x="0" y="88986"/>
                  </a:moveTo>
                  <a:cubicBezTo>
                    <a:pt x="32357" y="86289"/>
                    <a:pt x="65787" y="89587"/>
                    <a:pt x="97072" y="80896"/>
                  </a:cubicBezTo>
                  <a:cubicBezTo>
                    <a:pt x="115807" y="75692"/>
                    <a:pt x="145608" y="48538"/>
                    <a:pt x="145608" y="48538"/>
                  </a:cubicBezTo>
                  <a:cubicBezTo>
                    <a:pt x="151001" y="40448"/>
                    <a:pt x="154912" y="31144"/>
                    <a:pt x="161787" y="24269"/>
                  </a:cubicBezTo>
                  <a:cubicBezTo>
                    <a:pt x="182618" y="3437"/>
                    <a:pt x="197560" y="5788"/>
                    <a:pt x="226502" y="0"/>
                  </a:cubicBezTo>
                  <a:cubicBezTo>
                    <a:pt x="250770" y="2696"/>
                    <a:pt x="275618" y="2167"/>
                    <a:pt x="299306" y="8089"/>
                  </a:cubicBezTo>
                  <a:cubicBezTo>
                    <a:pt x="308738" y="10447"/>
                    <a:pt x="314878" y="19921"/>
                    <a:pt x="323574" y="24269"/>
                  </a:cubicBezTo>
                  <a:cubicBezTo>
                    <a:pt x="331201" y="28082"/>
                    <a:pt x="339753" y="29662"/>
                    <a:pt x="347842" y="32358"/>
                  </a:cubicBezTo>
                  <a:cubicBezTo>
                    <a:pt x="361324" y="45841"/>
                    <a:pt x="382260" y="54718"/>
                    <a:pt x="388289" y="72807"/>
                  </a:cubicBezTo>
                  <a:cubicBezTo>
                    <a:pt x="399996" y="107928"/>
                    <a:pt x="390349" y="91045"/>
                    <a:pt x="420646" y="121344"/>
                  </a:cubicBezTo>
                  <a:cubicBezTo>
                    <a:pt x="423343" y="156399"/>
                    <a:pt x="425118" y="191538"/>
                    <a:pt x="428736" y="226510"/>
                  </a:cubicBezTo>
                  <a:cubicBezTo>
                    <a:pt x="433210" y="269760"/>
                    <a:pt x="436387" y="313308"/>
                    <a:pt x="444914" y="355944"/>
                  </a:cubicBezTo>
                  <a:cubicBezTo>
                    <a:pt x="448171" y="372231"/>
                    <a:pt x="469678" y="404730"/>
                    <a:pt x="485361" y="412572"/>
                  </a:cubicBezTo>
                  <a:cubicBezTo>
                    <a:pt x="508241" y="424012"/>
                    <a:pt x="533897" y="428751"/>
                    <a:pt x="558165" y="436841"/>
                  </a:cubicBezTo>
                  <a:cubicBezTo>
                    <a:pt x="602895" y="451751"/>
                    <a:pt x="573913" y="444930"/>
                    <a:pt x="647148" y="444930"/>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a:off x="5791201" y="817898"/>
              <a:ext cx="196906" cy="145614"/>
            </a:xfrm>
            <a:custGeom>
              <a:avLst/>
              <a:gdLst>
                <a:gd name="connsiteX0" fmla="*/ 132042 w 196906"/>
                <a:gd name="connsiteY0" fmla="*/ 80897 h 145614"/>
                <a:gd name="connsiteX1" fmla="*/ 99684 w 196906"/>
                <a:gd name="connsiteY1" fmla="*/ 16179 h 145614"/>
                <a:gd name="connsiteX2" fmla="*/ 51148 w 196906"/>
                <a:gd name="connsiteY2" fmla="*/ 0 h 145614"/>
                <a:gd name="connsiteX3" fmla="*/ 2612 w 196906"/>
                <a:gd name="connsiteY3" fmla="*/ 32359 h 145614"/>
                <a:gd name="connsiteX4" fmla="*/ 26880 w 196906"/>
                <a:gd name="connsiteY4" fmla="*/ 40448 h 145614"/>
                <a:gd name="connsiteX5" fmla="*/ 51148 w 196906"/>
                <a:gd name="connsiteY5" fmla="*/ 56628 h 145614"/>
                <a:gd name="connsiteX6" fmla="*/ 123953 w 196906"/>
                <a:gd name="connsiteY6" fmla="*/ 64717 h 145614"/>
                <a:gd name="connsiteX7" fmla="*/ 132042 w 196906"/>
                <a:gd name="connsiteY7" fmla="*/ 88986 h 145614"/>
                <a:gd name="connsiteX8" fmla="*/ 140131 w 196906"/>
                <a:gd name="connsiteY8" fmla="*/ 137524 h 145614"/>
                <a:gd name="connsiteX9" fmla="*/ 164399 w 196906"/>
                <a:gd name="connsiteY9" fmla="*/ 145614 h 145614"/>
                <a:gd name="connsiteX10" fmla="*/ 188667 w 196906"/>
                <a:gd name="connsiteY10" fmla="*/ 137524 h 145614"/>
                <a:gd name="connsiteX11" fmla="*/ 188667 w 196906"/>
                <a:gd name="connsiteY11" fmla="*/ 80897 h 145614"/>
                <a:gd name="connsiteX12" fmla="*/ 140131 w 196906"/>
                <a:gd name="connsiteY12" fmla="*/ 64717 h 145614"/>
                <a:gd name="connsiteX13" fmla="*/ 132042 w 196906"/>
                <a:gd name="connsiteY13" fmla="*/ 80897 h 1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906" h="145614">
                  <a:moveTo>
                    <a:pt x="132042" y="80897"/>
                  </a:moveTo>
                  <a:cubicBezTo>
                    <a:pt x="125794" y="49656"/>
                    <a:pt x="130277" y="33175"/>
                    <a:pt x="99684" y="16179"/>
                  </a:cubicBezTo>
                  <a:cubicBezTo>
                    <a:pt x="84776" y="7897"/>
                    <a:pt x="51148" y="0"/>
                    <a:pt x="51148" y="0"/>
                  </a:cubicBezTo>
                  <a:cubicBezTo>
                    <a:pt x="47916" y="647"/>
                    <a:pt x="-13216" y="700"/>
                    <a:pt x="2612" y="32359"/>
                  </a:cubicBezTo>
                  <a:cubicBezTo>
                    <a:pt x="6425" y="39986"/>
                    <a:pt x="18791" y="37752"/>
                    <a:pt x="26880" y="40448"/>
                  </a:cubicBezTo>
                  <a:cubicBezTo>
                    <a:pt x="34969" y="45841"/>
                    <a:pt x="41716" y="54270"/>
                    <a:pt x="51148" y="56628"/>
                  </a:cubicBezTo>
                  <a:cubicBezTo>
                    <a:pt x="74837" y="62550"/>
                    <a:pt x="101282" y="55648"/>
                    <a:pt x="123953" y="64717"/>
                  </a:cubicBezTo>
                  <a:cubicBezTo>
                    <a:pt x="131870" y="67884"/>
                    <a:pt x="130192" y="80662"/>
                    <a:pt x="132042" y="88986"/>
                  </a:cubicBezTo>
                  <a:cubicBezTo>
                    <a:pt x="135600" y="104998"/>
                    <a:pt x="131993" y="123282"/>
                    <a:pt x="140131" y="137524"/>
                  </a:cubicBezTo>
                  <a:cubicBezTo>
                    <a:pt x="144361" y="144928"/>
                    <a:pt x="156310" y="142917"/>
                    <a:pt x="164399" y="145614"/>
                  </a:cubicBezTo>
                  <a:cubicBezTo>
                    <a:pt x="172488" y="142917"/>
                    <a:pt x="182638" y="143554"/>
                    <a:pt x="188667" y="137524"/>
                  </a:cubicBezTo>
                  <a:cubicBezTo>
                    <a:pt x="199587" y="126604"/>
                    <a:pt x="199720" y="90371"/>
                    <a:pt x="188667" y="80897"/>
                  </a:cubicBezTo>
                  <a:cubicBezTo>
                    <a:pt x="175719" y="69798"/>
                    <a:pt x="140131" y="64717"/>
                    <a:pt x="140131" y="64717"/>
                  </a:cubicBezTo>
                  <a:lnTo>
                    <a:pt x="132042" y="80897"/>
                  </a:lnTo>
                  <a:close/>
                </a:path>
              </a:pathLst>
            </a:custGeom>
            <a:solidFill>
              <a:schemeClr val="accent3">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reeform 22"/>
            <p:cNvSpPr/>
            <p:nvPr/>
          </p:nvSpPr>
          <p:spPr>
            <a:xfrm>
              <a:off x="5807051" y="913401"/>
              <a:ext cx="283127" cy="64717"/>
            </a:xfrm>
            <a:custGeom>
              <a:avLst/>
              <a:gdLst>
                <a:gd name="connsiteX0" fmla="*/ 0 w 283127"/>
                <a:gd name="connsiteY0" fmla="*/ 0 h 64717"/>
                <a:gd name="connsiteX1" fmla="*/ 64715 w 283127"/>
                <a:gd name="connsiteY1" fmla="*/ 40448 h 64717"/>
                <a:gd name="connsiteX2" fmla="*/ 97072 w 283127"/>
                <a:gd name="connsiteY2" fmla="*/ 56627 h 64717"/>
                <a:gd name="connsiteX3" fmla="*/ 194144 w 283127"/>
                <a:gd name="connsiteY3" fmla="*/ 64717 h 64717"/>
                <a:gd name="connsiteX4" fmla="*/ 283127 w 283127"/>
                <a:gd name="connsiteY4" fmla="*/ 56627 h 64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127" h="64717">
                  <a:moveTo>
                    <a:pt x="0" y="0"/>
                  </a:moveTo>
                  <a:cubicBezTo>
                    <a:pt x="68208" y="54567"/>
                    <a:pt x="13645" y="18560"/>
                    <a:pt x="64715" y="40448"/>
                  </a:cubicBezTo>
                  <a:cubicBezTo>
                    <a:pt x="75799" y="45198"/>
                    <a:pt x="85220" y="54405"/>
                    <a:pt x="97072" y="56627"/>
                  </a:cubicBezTo>
                  <a:cubicBezTo>
                    <a:pt x="128985" y="62611"/>
                    <a:pt x="161787" y="62020"/>
                    <a:pt x="194144" y="64717"/>
                  </a:cubicBezTo>
                  <a:cubicBezTo>
                    <a:pt x="266886" y="55624"/>
                    <a:pt x="237119" y="56627"/>
                    <a:pt x="283127" y="56627"/>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a:off x="5759268" y="894097"/>
              <a:ext cx="336733" cy="63501"/>
            </a:xfrm>
            <a:custGeom>
              <a:avLst/>
              <a:gdLst>
                <a:gd name="connsiteX0" fmla="*/ 0 w 412557"/>
                <a:gd name="connsiteY0" fmla="*/ 0 h 88986"/>
                <a:gd name="connsiteX1" fmla="*/ 40447 w 412557"/>
                <a:gd name="connsiteY1" fmla="*/ 32358 h 88986"/>
                <a:gd name="connsiteX2" fmla="*/ 64715 w 412557"/>
                <a:gd name="connsiteY2" fmla="*/ 40448 h 88986"/>
                <a:gd name="connsiteX3" fmla="*/ 88983 w 412557"/>
                <a:gd name="connsiteY3" fmla="*/ 64717 h 88986"/>
                <a:gd name="connsiteX4" fmla="*/ 121341 w 412557"/>
                <a:gd name="connsiteY4" fmla="*/ 72806 h 88986"/>
                <a:gd name="connsiteX5" fmla="*/ 169877 w 412557"/>
                <a:gd name="connsiteY5" fmla="*/ 88986 h 88986"/>
                <a:gd name="connsiteX6" fmla="*/ 339753 w 412557"/>
                <a:gd name="connsiteY6" fmla="*/ 80896 h 88986"/>
                <a:gd name="connsiteX7" fmla="*/ 388289 w 412557"/>
                <a:gd name="connsiteY7" fmla="*/ 64717 h 88986"/>
                <a:gd name="connsiteX8" fmla="*/ 412557 w 412557"/>
                <a:gd name="connsiteY8" fmla="*/ 40448 h 88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57" h="88986">
                  <a:moveTo>
                    <a:pt x="0" y="0"/>
                  </a:moveTo>
                  <a:cubicBezTo>
                    <a:pt x="13482" y="10786"/>
                    <a:pt x="25806" y="23207"/>
                    <a:pt x="40447" y="32358"/>
                  </a:cubicBezTo>
                  <a:cubicBezTo>
                    <a:pt x="47678" y="36877"/>
                    <a:pt x="57620" y="35718"/>
                    <a:pt x="64715" y="40448"/>
                  </a:cubicBezTo>
                  <a:cubicBezTo>
                    <a:pt x="74234" y="46794"/>
                    <a:pt x="79050" y="59041"/>
                    <a:pt x="88983" y="64717"/>
                  </a:cubicBezTo>
                  <a:cubicBezTo>
                    <a:pt x="98636" y="70233"/>
                    <a:pt x="110692" y="69611"/>
                    <a:pt x="121341" y="72806"/>
                  </a:cubicBezTo>
                  <a:cubicBezTo>
                    <a:pt x="137676" y="77707"/>
                    <a:pt x="169877" y="88986"/>
                    <a:pt x="169877" y="88986"/>
                  </a:cubicBezTo>
                  <a:cubicBezTo>
                    <a:pt x="226502" y="86289"/>
                    <a:pt x="283410" y="87157"/>
                    <a:pt x="339753" y="80896"/>
                  </a:cubicBezTo>
                  <a:cubicBezTo>
                    <a:pt x="356703" y="79013"/>
                    <a:pt x="388289" y="64717"/>
                    <a:pt x="388289" y="64717"/>
                  </a:cubicBezTo>
                  <a:lnTo>
                    <a:pt x="412557" y="40448"/>
                  </a:ln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5" name="Freeform 24"/>
            <p:cNvSpPr/>
            <p:nvPr/>
          </p:nvSpPr>
          <p:spPr>
            <a:xfrm>
              <a:off x="5875868" y="1338597"/>
              <a:ext cx="618067" cy="702896"/>
            </a:xfrm>
            <a:custGeom>
              <a:avLst/>
              <a:gdLst>
                <a:gd name="connsiteX0" fmla="*/ 0 w 618067"/>
                <a:gd name="connsiteY0" fmla="*/ 0 h 702896"/>
                <a:gd name="connsiteX1" fmla="*/ 46567 w 618067"/>
                <a:gd name="connsiteY1" fmla="*/ 21167 h 702896"/>
                <a:gd name="connsiteX2" fmla="*/ 59267 w 618067"/>
                <a:gd name="connsiteY2" fmla="*/ 25400 h 702896"/>
                <a:gd name="connsiteX3" fmla="*/ 173567 w 618067"/>
                <a:gd name="connsiteY3" fmla="*/ 38100 h 702896"/>
                <a:gd name="connsiteX4" fmla="*/ 194734 w 618067"/>
                <a:gd name="connsiteY4" fmla="*/ 42334 h 702896"/>
                <a:gd name="connsiteX5" fmla="*/ 207434 w 618067"/>
                <a:gd name="connsiteY5" fmla="*/ 50800 h 702896"/>
                <a:gd name="connsiteX6" fmla="*/ 228600 w 618067"/>
                <a:gd name="connsiteY6" fmla="*/ 71967 h 702896"/>
                <a:gd name="connsiteX7" fmla="*/ 258234 w 618067"/>
                <a:gd name="connsiteY7" fmla="*/ 105834 h 702896"/>
                <a:gd name="connsiteX8" fmla="*/ 266700 w 618067"/>
                <a:gd name="connsiteY8" fmla="*/ 118534 h 702896"/>
                <a:gd name="connsiteX9" fmla="*/ 292100 w 618067"/>
                <a:gd name="connsiteY9" fmla="*/ 135467 h 702896"/>
                <a:gd name="connsiteX10" fmla="*/ 317500 w 618067"/>
                <a:gd name="connsiteY10" fmla="*/ 156634 h 702896"/>
                <a:gd name="connsiteX11" fmla="*/ 330200 w 618067"/>
                <a:gd name="connsiteY11" fmla="*/ 165100 h 702896"/>
                <a:gd name="connsiteX12" fmla="*/ 436034 w 618067"/>
                <a:gd name="connsiteY12" fmla="*/ 177800 h 702896"/>
                <a:gd name="connsiteX13" fmla="*/ 448734 w 618067"/>
                <a:gd name="connsiteY13" fmla="*/ 190500 h 702896"/>
                <a:gd name="connsiteX14" fmla="*/ 474134 w 618067"/>
                <a:gd name="connsiteY14" fmla="*/ 232834 h 702896"/>
                <a:gd name="connsiteX15" fmla="*/ 478367 w 618067"/>
                <a:gd name="connsiteY15" fmla="*/ 245534 h 702896"/>
                <a:gd name="connsiteX16" fmla="*/ 482600 w 618067"/>
                <a:gd name="connsiteY16" fmla="*/ 279400 h 702896"/>
                <a:gd name="connsiteX17" fmla="*/ 499534 w 618067"/>
                <a:gd name="connsiteY17" fmla="*/ 304800 h 702896"/>
                <a:gd name="connsiteX18" fmla="*/ 503767 w 618067"/>
                <a:gd name="connsiteY18" fmla="*/ 317500 h 702896"/>
                <a:gd name="connsiteX19" fmla="*/ 537634 w 618067"/>
                <a:gd name="connsiteY19" fmla="*/ 330200 h 702896"/>
                <a:gd name="connsiteX20" fmla="*/ 554567 w 618067"/>
                <a:gd name="connsiteY20" fmla="*/ 334434 h 702896"/>
                <a:gd name="connsiteX21" fmla="*/ 596900 w 618067"/>
                <a:gd name="connsiteY21" fmla="*/ 347134 h 702896"/>
                <a:gd name="connsiteX22" fmla="*/ 609600 w 618067"/>
                <a:gd name="connsiteY22" fmla="*/ 359834 h 702896"/>
                <a:gd name="connsiteX23" fmla="*/ 618067 w 618067"/>
                <a:gd name="connsiteY23" fmla="*/ 385234 h 702896"/>
                <a:gd name="connsiteX24" fmla="*/ 613834 w 618067"/>
                <a:gd name="connsiteY24" fmla="*/ 397934 h 702896"/>
                <a:gd name="connsiteX25" fmla="*/ 584200 w 618067"/>
                <a:gd name="connsiteY25" fmla="*/ 414867 h 702896"/>
                <a:gd name="connsiteX26" fmla="*/ 575734 w 618067"/>
                <a:gd name="connsiteY26" fmla="*/ 427567 h 702896"/>
                <a:gd name="connsiteX27" fmla="*/ 563034 w 618067"/>
                <a:gd name="connsiteY27" fmla="*/ 436034 h 702896"/>
                <a:gd name="connsiteX28" fmla="*/ 546100 w 618067"/>
                <a:gd name="connsiteY28" fmla="*/ 457200 h 702896"/>
                <a:gd name="connsiteX29" fmla="*/ 541867 w 618067"/>
                <a:gd name="connsiteY29" fmla="*/ 469900 h 702896"/>
                <a:gd name="connsiteX30" fmla="*/ 524934 w 618067"/>
                <a:gd name="connsiteY30" fmla="*/ 495300 h 702896"/>
                <a:gd name="connsiteX31" fmla="*/ 520700 w 618067"/>
                <a:gd name="connsiteY31" fmla="*/ 508000 h 702896"/>
                <a:gd name="connsiteX32" fmla="*/ 508000 w 618067"/>
                <a:gd name="connsiteY32" fmla="*/ 516467 h 702896"/>
                <a:gd name="connsiteX33" fmla="*/ 503767 w 618067"/>
                <a:gd name="connsiteY33" fmla="*/ 529167 h 702896"/>
                <a:gd name="connsiteX34" fmla="*/ 491067 w 618067"/>
                <a:gd name="connsiteY34" fmla="*/ 533400 h 702896"/>
                <a:gd name="connsiteX35" fmla="*/ 465667 w 618067"/>
                <a:gd name="connsiteY35" fmla="*/ 550334 h 702896"/>
                <a:gd name="connsiteX36" fmla="*/ 452967 w 618067"/>
                <a:gd name="connsiteY36" fmla="*/ 558800 h 702896"/>
                <a:gd name="connsiteX37" fmla="*/ 414867 w 618067"/>
                <a:gd name="connsiteY37" fmla="*/ 592667 h 702896"/>
                <a:gd name="connsiteX38" fmla="*/ 393700 w 618067"/>
                <a:gd name="connsiteY38" fmla="*/ 609600 h 702896"/>
                <a:gd name="connsiteX39" fmla="*/ 385234 w 618067"/>
                <a:gd name="connsiteY39" fmla="*/ 622300 h 702896"/>
                <a:gd name="connsiteX40" fmla="*/ 372534 w 618067"/>
                <a:gd name="connsiteY40" fmla="*/ 635000 h 702896"/>
                <a:gd name="connsiteX41" fmla="*/ 359834 w 618067"/>
                <a:gd name="connsiteY41" fmla="*/ 660400 h 702896"/>
                <a:gd name="connsiteX42" fmla="*/ 334434 w 618067"/>
                <a:gd name="connsiteY42" fmla="*/ 677334 h 702896"/>
                <a:gd name="connsiteX43" fmla="*/ 304800 w 618067"/>
                <a:gd name="connsiteY43" fmla="*/ 694267 h 702896"/>
                <a:gd name="connsiteX44" fmla="*/ 292100 w 618067"/>
                <a:gd name="connsiteY44" fmla="*/ 702734 h 702896"/>
                <a:gd name="connsiteX45" fmla="*/ 279400 w 618067"/>
                <a:gd name="connsiteY45" fmla="*/ 698500 h 702896"/>
                <a:gd name="connsiteX46" fmla="*/ 254000 w 618067"/>
                <a:gd name="connsiteY46" fmla="*/ 656167 h 702896"/>
                <a:gd name="connsiteX47" fmla="*/ 241300 w 618067"/>
                <a:gd name="connsiteY47" fmla="*/ 647700 h 702896"/>
                <a:gd name="connsiteX48" fmla="*/ 228600 w 618067"/>
                <a:gd name="connsiteY48" fmla="*/ 635000 h 702896"/>
                <a:gd name="connsiteX49" fmla="*/ 211667 w 618067"/>
                <a:gd name="connsiteY49" fmla="*/ 609600 h 702896"/>
                <a:gd name="connsiteX50" fmla="*/ 203200 w 618067"/>
                <a:gd name="connsiteY50" fmla="*/ 596900 h 702896"/>
                <a:gd name="connsiteX51" fmla="*/ 177800 w 618067"/>
                <a:gd name="connsiteY51" fmla="*/ 575734 h 702896"/>
                <a:gd name="connsiteX52" fmla="*/ 148167 w 618067"/>
                <a:gd name="connsiteY52" fmla="*/ 541867 h 702896"/>
                <a:gd name="connsiteX53" fmla="*/ 135467 w 618067"/>
                <a:gd name="connsiteY53" fmla="*/ 516467 h 702896"/>
                <a:gd name="connsiteX54" fmla="*/ 131234 w 618067"/>
                <a:gd name="connsiteY54" fmla="*/ 516467 h 70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18067" h="702896">
                  <a:moveTo>
                    <a:pt x="0" y="0"/>
                  </a:moveTo>
                  <a:cubicBezTo>
                    <a:pt x="28818" y="17291"/>
                    <a:pt x="13363" y="10099"/>
                    <a:pt x="46567" y="21167"/>
                  </a:cubicBezTo>
                  <a:lnTo>
                    <a:pt x="59267" y="25400"/>
                  </a:lnTo>
                  <a:cubicBezTo>
                    <a:pt x="100901" y="53157"/>
                    <a:pt x="62010" y="30406"/>
                    <a:pt x="173567" y="38100"/>
                  </a:cubicBezTo>
                  <a:cubicBezTo>
                    <a:pt x="180745" y="38595"/>
                    <a:pt x="187678" y="40923"/>
                    <a:pt x="194734" y="42334"/>
                  </a:cubicBezTo>
                  <a:cubicBezTo>
                    <a:pt x="198967" y="45156"/>
                    <a:pt x="203836" y="47202"/>
                    <a:pt x="207434" y="50800"/>
                  </a:cubicBezTo>
                  <a:cubicBezTo>
                    <a:pt x="235660" y="79026"/>
                    <a:pt x="194729" y="49385"/>
                    <a:pt x="228600" y="71967"/>
                  </a:cubicBezTo>
                  <a:cubicBezTo>
                    <a:pt x="248356" y="101600"/>
                    <a:pt x="237067" y="91722"/>
                    <a:pt x="258234" y="105834"/>
                  </a:cubicBezTo>
                  <a:cubicBezTo>
                    <a:pt x="261056" y="110067"/>
                    <a:pt x="262871" y="115184"/>
                    <a:pt x="266700" y="118534"/>
                  </a:cubicBezTo>
                  <a:cubicBezTo>
                    <a:pt x="274358" y="125235"/>
                    <a:pt x="292100" y="135467"/>
                    <a:pt x="292100" y="135467"/>
                  </a:cubicBezTo>
                  <a:cubicBezTo>
                    <a:pt x="305399" y="155415"/>
                    <a:pt x="294364" y="143414"/>
                    <a:pt x="317500" y="156634"/>
                  </a:cubicBezTo>
                  <a:cubicBezTo>
                    <a:pt x="321917" y="159158"/>
                    <a:pt x="325551" y="163034"/>
                    <a:pt x="330200" y="165100"/>
                  </a:cubicBezTo>
                  <a:cubicBezTo>
                    <a:pt x="366647" y="181298"/>
                    <a:pt x="390078" y="175381"/>
                    <a:pt x="436034" y="177800"/>
                  </a:cubicBezTo>
                  <a:cubicBezTo>
                    <a:pt x="440267" y="182033"/>
                    <a:pt x="445058" y="185774"/>
                    <a:pt x="448734" y="190500"/>
                  </a:cubicBezTo>
                  <a:cubicBezTo>
                    <a:pt x="458309" y="202810"/>
                    <a:pt x="467851" y="218174"/>
                    <a:pt x="474134" y="232834"/>
                  </a:cubicBezTo>
                  <a:cubicBezTo>
                    <a:pt x="475892" y="236936"/>
                    <a:pt x="476956" y="241301"/>
                    <a:pt x="478367" y="245534"/>
                  </a:cubicBezTo>
                  <a:cubicBezTo>
                    <a:pt x="479778" y="256823"/>
                    <a:pt x="478774" y="268686"/>
                    <a:pt x="482600" y="279400"/>
                  </a:cubicBezTo>
                  <a:cubicBezTo>
                    <a:pt x="486023" y="288983"/>
                    <a:pt x="499534" y="304800"/>
                    <a:pt x="499534" y="304800"/>
                  </a:cubicBezTo>
                  <a:cubicBezTo>
                    <a:pt x="500945" y="309033"/>
                    <a:pt x="500979" y="314015"/>
                    <a:pt x="503767" y="317500"/>
                  </a:cubicBezTo>
                  <a:cubicBezTo>
                    <a:pt x="512248" y="328102"/>
                    <a:pt x="525911" y="327595"/>
                    <a:pt x="537634" y="330200"/>
                  </a:cubicBezTo>
                  <a:cubicBezTo>
                    <a:pt x="543314" y="331462"/>
                    <a:pt x="548994" y="332762"/>
                    <a:pt x="554567" y="334434"/>
                  </a:cubicBezTo>
                  <a:cubicBezTo>
                    <a:pt x="606099" y="349894"/>
                    <a:pt x="557871" y="337375"/>
                    <a:pt x="596900" y="347134"/>
                  </a:cubicBezTo>
                  <a:cubicBezTo>
                    <a:pt x="601133" y="351367"/>
                    <a:pt x="606692" y="354601"/>
                    <a:pt x="609600" y="359834"/>
                  </a:cubicBezTo>
                  <a:cubicBezTo>
                    <a:pt x="613934" y="367636"/>
                    <a:pt x="618067" y="385234"/>
                    <a:pt x="618067" y="385234"/>
                  </a:cubicBezTo>
                  <a:cubicBezTo>
                    <a:pt x="616656" y="389467"/>
                    <a:pt x="616691" y="394506"/>
                    <a:pt x="613834" y="397934"/>
                  </a:cubicBezTo>
                  <a:cubicBezTo>
                    <a:pt x="603977" y="409763"/>
                    <a:pt x="596861" y="410647"/>
                    <a:pt x="584200" y="414867"/>
                  </a:cubicBezTo>
                  <a:cubicBezTo>
                    <a:pt x="581378" y="419100"/>
                    <a:pt x="579331" y="423969"/>
                    <a:pt x="575734" y="427567"/>
                  </a:cubicBezTo>
                  <a:cubicBezTo>
                    <a:pt x="572136" y="431165"/>
                    <a:pt x="566212" y="432061"/>
                    <a:pt x="563034" y="436034"/>
                  </a:cubicBezTo>
                  <a:cubicBezTo>
                    <a:pt x="539667" y="465242"/>
                    <a:pt x="582493" y="432940"/>
                    <a:pt x="546100" y="457200"/>
                  </a:cubicBezTo>
                  <a:cubicBezTo>
                    <a:pt x="544689" y="461433"/>
                    <a:pt x="544034" y="465999"/>
                    <a:pt x="541867" y="469900"/>
                  </a:cubicBezTo>
                  <a:cubicBezTo>
                    <a:pt x="536925" y="478795"/>
                    <a:pt x="528152" y="485647"/>
                    <a:pt x="524934" y="495300"/>
                  </a:cubicBezTo>
                  <a:cubicBezTo>
                    <a:pt x="523523" y="499533"/>
                    <a:pt x="523488" y="504515"/>
                    <a:pt x="520700" y="508000"/>
                  </a:cubicBezTo>
                  <a:cubicBezTo>
                    <a:pt x="517522" y="511973"/>
                    <a:pt x="512233" y="513645"/>
                    <a:pt x="508000" y="516467"/>
                  </a:cubicBezTo>
                  <a:cubicBezTo>
                    <a:pt x="506589" y="520700"/>
                    <a:pt x="506922" y="526012"/>
                    <a:pt x="503767" y="529167"/>
                  </a:cubicBezTo>
                  <a:cubicBezTo>
                    <a:pt x="500612" y="532322"/>
                    <a:pt x="494968" y="531233"/>
                    <a:pt x="491067" y="533400"/>
                  </a:cubicBezTo>
                  <a:cubicBezTo>
                    <a:pt x="482172" y="538342"/>
                    <a:pt x="474134" y="544689"/>
                    <a:pt x="465667" y="550334"/>
                  </a:cubicBezTo>
                  <a:cubicBezTo>
                    <a:pt x="461434" y="553156"/>
                    <a:pt x="456565" y="555202"/>
                    <a:pt x="452967" y="558800"/>
                  </a:cubicBezTo>
                  <a:cubicBezTo>
                    <a:pt x="423969" y="587798"/>
                    <a:pt x="437530" y="577558"/>
                    <a:pt x="414867" y="592667"/>
                  </a:cubicBezTo>
                  <a:cubicBezTo>
                    <a:pt x="390600" y="629067"/>
                    <a:pt x="422913" y="586229"/>
                    <a:pt x="393700" y="609600"/>
                  </a:cubicBezTo>
                  <a:cubicBezTo>
                    <a:pt x="389727" y="612778"/>
                    <a:pt x="388491" y="618391"/>
                    <a:pt x="385234" y="622300"/>
                  </a:cubicBezTo>
                  <a:cubicBezTo>
                    <a:pt x="381401" y="626899"/>
                    <a:pt x="376767" y="630767"/>
                    <a:pt x="372534" y="635000"/>
                  </a:cubicBezTo>
                  <a:cubicBezTo>
                    <a:pt x="369514" y="644057"/>
                    <a:pt x="367556" y="653643"/>
                    <a:pt x="359834" y="660400"/>
                  </a:cubicBezTo>
                  <a:cubicBezTo>
                    <a:pt x="352176" y="667101"/>
                    <a:pt x="341629" y="670139"/>
                    <a:pt x="334434" y="677334"/>
                  </a:cubicBezTo>
                  <a:cubicBezTo>
                    <a:pt x="317620" y="694148"/>
                    <a:pt x="327542" y="688582"/>
                    <a:pt x="304800" y="694267"/>
                  </a:cubicBezTo>
                  <a:cubicBezTo>
                    <a:pt x="300567" y="697089"/>
                    <a:pt x="297119" y="701898"/>
                    <a:pt x="292100" y="702734"/>
                  </a:cubicBezTo>
                  <a:cubicBezTo>
                    <a:pt x="287698" y="703468"/>
                    <a:pt x="282555" y="701655"/>
                    <a:pt x="279400" y="698500"/>
                  </a:cubicBezTo>
                  <a:cubicBezTo>
                    <a:pt x="226089" y="645187"/>
                    <a:pt x="287408" y="696256"/>
                    <a:pt x="254000" y="656167"/>
                  </a:cubicBezTo>
                  <a:cubicBezTo>
                    <a:pt x="250743" y="652258"/>
                    <a:pt x="245209" y="650957"/>
                    <a:pt x="241300" y="647700"/>
                  </a:cubicBezTo>
                  <a:cubicBezTo>
                    <a:pt x="236701" y="643867"/>
                    <a:pt x="232276" y="639726"/>
                    <a:pt x="228600" y="635000"/>
                  </a:cubicBezTo>
                  <a:cubicBezTo>
                    <a:pt x="222353" y="626968"/>
                    <a:pt x="217311" y="618067"/>
                    <a:pt x="211667" y="609600"/>
                  </a:cubicBezTo>
                  <a:cubicBezTo>
                    <a:pt x="208845" y="605367"/>
                    <a:pt x="206798" y="600498"/>
                    <a:pt x="203200" y="596900"/>
                  </a:cubicBezTo>
                  <a:cubicBezTo>
                    <a:pt x="186902" y="580602"/>
                    <a:pt x="195481" y="587521"/>
                    <a:pt x="177800" y="575734"/>
                  </a:cubicBezTo>
                  <a:cubicBezTo>
                    <a:pt x="158045" y="546101"/>
                    <a:pt x="169334" y="555979"/>
                    <a:pt x="148167" y="541867"/>
                  </a:cubicBezTo>
                  <a:cubicBezTo>
                    <a:pt x="144724" y="531537"/>
                    <a:pt x="143674" y="524674"/>
                    <a:pt x="135467" y="516467"/>
                  </a:cubicBezTo>
                  <a:cubicBezTo>
                    <a:pt x="134469" y="515469"/>
                    <a:pt x="132645" y="516467"/>
                    <a:pt x="131234" y="516467"/>
                  </a:cubicBezTo>
                </a:path>
              </a:pathLst>
            </a:custGeom>
            <a:ln w="57150" cmpd="sng">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a:off x="5867402" y="1038032"/>
              <a:ext cx="55033" cy="23311"/>
            </a:xfrm>
            <a:custGeom>
              <a:avLst/>
              <a:gdLst>
                <a:gd name="connsiteX0" fmla="*/ 0 w 55033"/>
                <a:gd name="connsiteY0" fmla="*/ 0 h 23311"/>
                <a:gd name="connsiteX1" fmla="*/ 55033 w 55033"/>
                <a:gd name="connsiteY1" fmla="*/ 21166 h 23311"/>
              </a:gdLst>
              <a:ahLst/>
              <a:cxnLst>
                <a:cxn ang="0">
                  <a:pos x="connsiteX0" y="connsiteY0"/>
                </a:cxn>
                <a:cxn ang="0">
                  <a:pos x="connsiteX1" y="connsiteY1"/>
                </a:cxn>
              </a:cxnLst>
              <a:rect l="l" t="t" r="r" b="b"/>
              <a:pathLst>
                <a:path w="55033" h="23311">
                  <a:moveTo>
                    <a:pt x="0" y="0"/>
                  </a:moveTo>
                  <a:cubicBezTo>
                    <a:pt x="19960" y="33266"/>
                    <a:pt x="4472" y="21166"/>
                    <a:pt x="55033" y="21166"/>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flipH="1">
              <a:off x="5668432" y="1002022"/>
              <a:ext cx="55033" cy="23311"/>
            </a:xfrm>
            <a:custGeom>
              <a:avLst/>
              <a:gdLst>
                <a:gd name="connsiteX0" fmla="*/ 0 w 55033"/>
                <a:gd name="connsiteY0" fmla="*/ 0 h 23311"/>
                <a:gd name="connsiteX1" fmla="*/ 55033 w 55033"/>
                <a:gd name="connsiteY1" fmla="*/ 21166 h 23311"/>
              </a:gdLst>
              <a:ahLst/>
              <a:cxnLst>
                <a:cxn ang="0">
                  <a:pos x="connsiteX0" y="connsiteY0"/>
                </a:cxn>
                <a:cxn ang="0">
                  <a:pos x="connsiteX1" y="connsiteY1"/>
                </a:cxn>
              </a:cxnLst>
              <a:rect l="l" t="t" r="r" b="b"/>
              <a:pathLst>
                <a:path w="55033" h="23311">
                  <a:moveTo>
                    <a:pt x="0" y="0"/>
                  </a:moveTo>
                  <a:cubicBezTo>
                    <a:pt x="19960" y="33266"/>
                    <a:pt x="4472" y="21166"/>
                    <a:pt x="55033" y="21166"/>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9" name="Slide Number Placeholder 11"/>
          <p:cNvSpPr txBox="1">
            <a:spLocks/>
          </p:cNvSpPr>
          <p:nvPr/>
        </p:nvSpPr>
        <p:spPr>
          <a:xfrm>
            <a:off x="3657600" y="65087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457200" rtl="0" eaLnBrk="0" latinLnBrk="0" hangingPunct="0">
              <a:defRPr sz="6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29F2198-332C-C14D-9D43-AA1BE21296F4}" type="slidenum">
              <a:rPr lang="en-US" smtClean="0">
                <a:solidFill>
                  <a:srgbClr val="898989">
                    <a:alpha val="60000"/>
                  </a:srgbClr>
                </a:solidFill>
                <a:latin typeface="Palatino Linotype"/>
              </a:rPr>
              <a:pPr algn="ctr"/>
              <a:t>35</a:t>
            </a:fld>
            <a:endParaRPr lang="en-US">
              <a:solidFill>
                <a:srgbClr val="898989">
                  <a:alpha val="60000"/>
                </a:srgbClr>
              </a:solidFill>
              <a:latin typeface="Palatino Linotype"/>
            </a:endParaRPr>
          </a:p>
        </p:txBody>
      </p:sp>
    </p:spTree>
    <p:extLst>
      <p:ext uri="{BB962C8B-B14F-4D97-AF65-F5344CB8AC3E}">
        <p14:creationId xmlns:p14="http://schemas.microsoft.com/office/powerpoint/2010/main" val="398419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82625" y="260350"/>
            <a:ext cx="7781925" cy="1020738"/>
          </a:xfrm>
        </p:spPr>
        <p:txBody>
          <a:bodyPr/>
          <a:lstStyle/>
          <a:p>
            <a:r>
              <a:rPr lang="en-US" dirty="0" smtClean="0"/>
              <a:t>User Navigation</a:t>
            </a:r>
            <a:endParaRPr lang="en-US" dirty="0"/>
          </a:p>
        </p:txBody>
      </p:sp>
      <p:sp>
        <p:nvSpPr>
          <p:cNvPr id="13" name="Slide Number Placeholder 12"/>
          <p:cNvSpPr>
            <a:spLocks noGrp="1"/>
          </p:cNvSpPr>
          <p:nvPr>
            <p:ph type="sldNum" sz="quarter" idx="11"/>
          </p:nvPr>
        </p:nvSpPr>
        <p:spPr/>
        <p:txBody>
          <a:bodyPr/>
          <a:lstStyle/>
          <a:p>
            <a:pPr algn="r"/>
            <a:fld id="{829F2198-332C-C14D-9D43-AA1BE21296F4}" type="slidenum">
              <a:rPr lang="en-US" smtClean="0">
                <a:solidFill>
                  <a:prstClr val="white">
                    <a:alpha val="60000"/>
                  </a:prstClr>
                </a:solidFill>
                <a:latin typeface="Palatino Linotype"/>
              </a:rPr>
              <a:pPr algn="r"/>
              <a:t>36</a:t>
            </a:fld>
            <a:endParaRPr lang="en-US">
              <a:solidFill>
                <a:prstClr val="white">
                  <a:alpha val="60000"/>
                </a:prstClr>
              </a:solidFill>
              <a:latin typeface="Palatino Linotype"/>
            </a:endParaRPr>
          </a:p>
        </p:txBody>
      </p:sp>
      <p:sp>
        <p:nvSpPr>
          <p:cNvPr id="10" name="Content Placeholder 2"/>
          <p:cNvSpPr txBox="1">
            <a:spLocks/>
          </p:cNvSpPr>
          <p:nvPr/>
        </p:nvSpPr>
        <p:spPr>
          <a:xfrm>
            <a:off x="582400" y="1140439"/>
            <a:ext cx="8185729" cy="345672"/>
          </a:xfrm>
          <a:prstGeom prst="rect">
            <a:avLst/>
          </a:prstGeom>
        </p:spPr>
        <p:txBody>
          <a:bodyPr vert="horz" lIns="91440" tIns="45720" rIns="91440" bIns="45720" rtlCol="0" anchor="t">
            <a:no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ctr">
              <a:buNone/>
            </a:pPr>
            <a:r>
              <a:rPr lang="en-US" sz="2200" dirty="0" smtClean="0">
                <a:solidFill>
                  <a:srgbClr val="003366"/>
                </a:solidFill>
                <a:effectLst/>
                <a:latin typeface="Arial"/>
                <a:cs typeface="Arial"/>
              </a:rPr>
              <a:t>The Annotation Information Editor</a:t>
            </a:r>
            <a:endParaRPr lang="en-US" sz="2200" dirty="0">
              <a:solidFill>
                <a:srgbClr val="003366"/>
              </a:solidFill>
              <a:effectLst/>
              <a:latin typeface="Arial"/>
              <a:cs typeface="Arial"/>
            </a:endParaRPr>
          </a:p>
        </p:txBody>
      </p:sp>
      <p:sp>
        <p:nvSpPr>
          <p:cNvPr id="8" name="Footer Placeholder 3"/>
          <p:cNvSpPr>
            <a:spLocks noGrp="1"/>
          </p:cNvSpPr>
          <p:nvPr>
            <p:ph type="ftr" sz="quarter" idx="10"/>
          </p:nvPr>
        </p:nvSpPr>
        <p:spPr>
          <a:xfrm>
            <a:off x="592138" y="6356350"/>
            <a:ext cx="2895600" cy="365125"/>
          </a:xfrm>
        </p:spPr>
        <p:txBody>
          <a:bodyPr/>
          <a:lstStyle/>
          <a:p>
            <a:pPr>
              <a:defRPr/>
            </a:pPr>
            <a:r>
              <a:rPr lang="en-US" dirty="0" smtClean="0"/>
              <a:t>4. Becoming Acquainted with Web Apollo.</a:t>
            </a:r>
            <a:endParaRPr lang="en-US" dirty="0"/>
          </a:p>
        </p:txBody>
      </p:sp>
      <p:pic>
        <p:nvPicPr>
          <p:cNvPr id="11" name="Picture 10" descr="ApolloLogo.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072" y="5595102"/>
            <a:ext cx="1042131" cy="377685"/>
          </a:xfrm>
          <a:prstGeom prst="rect">
            <a:avLst/>
          </a:prstGeom>
        </p:spPr>
      </p:pic>
      <p:pic>
        <p:nvPicPr>
          <p:cNvPr id="4" name="Picture 3" descr="WA-AIE1 screenshot sm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8893" y="1753469"/>
            <a:ext cx="3393412" cy="3226066"/>
          </a:xfrm>
          <a:prstGeom prst="rect">
            <a:avLst/>
          </a:prstGeom>
        </p:spPr>
      </p:pic>
      <p:sp>
        <p:nvSpPr>
          <p:cNvPr id="15" name="Rectangle 14"/>
          <p:cNvSpPr/>
          <p:nvPr/>
        </p:nvSpPr>
        <p:spPr>
          <a:xfrm>
            <a:off x="4641586" y="2543392"/>
            <a:ext cx="4242424" cy="1631216"/>
          </a:xfrm>
          <a:prstGeom prst="rect">
            <a:avLst/>
          </a:prstGeom>
        </p:spPr>
        <p:txBody>
          <a:bodyPr wrap="square">
            <a:spAutoFit/>
          </a:bodyPr>
          <a:lstStyle/>
          <a:p>
            <a:pPr marL="285750" indent="-285750">
              <a:buFont typeface="Arial"/>
              <a:buChar char="•"/>
            </a:pPr>
            <a:r>
              <a:rPr lang="en-US" sz="2000" dirty="0" smtClean="0">
                <a:solidFill>
                  <a:srgbClr val="003366"/>
                </a:solidFill>
              </a:rPr>
              <a:t>Add PubMed IDs</a:t>
            </a:r>
          </a:p>
          <a:p>
            <a:pPr marL="285750" indent="-285750">
              <a:buFont typeface="Arial"/>
              <a:buChar char="•"/>
            </a:pPr>
            <a:r>
              <a:rPr lang="en-US" sz="2000" dirty="0" smtClean="0">
                <a:solidFill>
                  <a:srgbClr val="003366"/>
                </a:solidFill>
              </a:rPr>
              <a:t>Include GO terms as appropriate from any of the three ontologies</a:t>
            </a:r>
          </a:p>
          <a:p>
            <a:pPr marL="285750" indent="-285750">
              <a:buFont typeface="Arial"/>
              <a:buChar char="•"/>
            </a:pPr>
            <a:r>
              <a:rPr lang="en-US" sz="2000" dirty="0" smtClean="0">
                <a:solidFill>
                  <a:srgbClr val="003366"/>
                </a:solidFill>
              </a:rPr>
              <a:t>Write comments stating how you have validated each model.</a:t>
            </a:r>
          </a:p>
        </p:txBody>
      </p:sp>
      <p:sp>
        <p:nvSpPr>
          <p:cNvPr id="16" name="Slide Number Placeholder 11"/>
          <p:cNvSpPr txBox="1">
            <a:spLocks/>
          </p:cNvSpPr>
          <p:nvPr/>
        </p:nvSpPr>
        <p:spPr>
          <a:xfrm>
            <a:off x="3657600" y="65087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457200" rtl="0" eaLnBrk="0" latinLnBrk="0" hangingPunct="0">
              <a:defRPr sz="6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29F2198-332C-C14D-9D43-AA1BE21296F4}" type="slidenum">
              <a:rPr lang="en-US" smtClean="0">
                <a:solidFill>
                  <a:srgbClr val="898989">
                    <a:alpha val="60000"/>
                  </a:srgbClr>
                </a:solidFill>
                <a:latin typeface="Palatino Linotype"/>
              </a:rPr>
              <a:pPr algn="ctr"/>
              <a:t>36</a:t>
            </a:fld>
            <a:endParaRPr lang="en-US">
              <a:solidFill>
                <a:srgbClr val="898989">
                  <a:alpha val="60000"/>
                </a:srgbClr>
              </a:solidFill>
              <a:latin typeface="Palatino Linotype"/>
            </a:endParaRPr>
          </a:p>
        </p:txBody>
      </p:sp>
    </p:spTree>
    <p:extLst>
      <p:ext uri="{BB962C8B-B14F-4D97-AF65-F5344CB8AC3E}">
        <p14:creationId xmlns:p14="http://schemas.microsoft.com/office/powerpoint/2010/main" val="18995479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bwMode="auto">
          <a:xfrm>
            <a:off x="662505" y="4779016"/>
            <a:ext cx="3693638" cy="1252347"/>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 name="Text Placeholder 5"/>
          <p:cNvSpPr>
            <a:spLocks noGrp="1"/>
          </p:cNvSpPr>
          <p:nvPr>
            <p:ph type="body" sz="quarter" idx="13"/>
          </p:nvPr>
        </p:nvSpPr>
        <p:spPr/>
        <p:txBody>
          <a:bodyPr/>
          <a:lstStyle/>
          <a:p>
            <a:r>
              <a:rPr lang="en-US" dirty="0" smtClean="0">
                <a:solidFill>
                  <a:srgbClr val="003366"/>
                </a:solidFill>
              </a:rPr>
              <a:t>User Navigation</a:t>
            </a:r>
            <a:endParaRPr lang="en-US" dirty="0">
              <a:solidFill>
                <a:srgbClr val="003366"/>
              </a:solidFill>
            </a:endParaRPr>
          </a:p>
        </p:txBody>
      </p:sp>
      <p:sp>
        <p:nvSpPr>
          <p:cNvPr id="4" name="Slide Number Placeholder 3"/>
          <p:cNvSpPr>
            <a:spLocks noGrp="1"/>
          </p:cNvSpPr>
          <p:nvPr>
            <p:ph type="sldNum" sz="quarter" idx="4"/>
          </p:nvPr>
        </p:nvSpPr>
        <p:spPr/>
        <p:txBody>
          <a:bodyPr/>
          <a:lstStyle/>
          <a:p>
            <a:fld id="{2ABE124A-B5C5-46E0-B944-45307B126769}" type="slidenum">
              <a:rPr lang="en-AU" smtClean="0"/>
              <a:pPr/>
              <a:t>37</a:t>
            </a:fld>
            <a:r>
              <a:rPr lang="en-AU" smtClean="0"/>
              <a:t> |</a:t>
            </a:r>
            <a:endParaRPr lang="en-AU" dirty="0"/>
          </a:p>
        </p:txBody>
      </p:sp>
      <p:sp>
        <p:nvSpPr>
          <p:cNvPr id="9" name="Content Placeholder 8"/>
          <p:cNvSpPr>
            <a:spLocks noGrp="1"/>
          </p:cNvSpPr>
          <p:nvPr>
            <p:ph idx="1"/>
          </p:nvPr>
        </p:nvSpPr>
        <p:spPr>
          <a:xfrm>
            <a:off x="304801" y="958032"/>
            <a:ext cx="4929706" cy="4411400"/>
          </a:xfrm>
        </p:spPr>
        <p:txBody>
          <a:bodyPr>
            <a:normAutofit/>
          </a:bodyPr>
          <a:lstStyle/>
          <a:p>
            <a:pPr>
              <a:buFont typeface="Arial"/>
              <a:buChar char="•"/>
            </a:pPr>
            <a:r>
              <a:rPr lang="en-US" sz="2200" dirty="0" smtClean="0"/>
              <a:t>‘Zoom to base level’</a:t>
            </a:r>
            <a:r>
              <a:rPr lang="en-US" sz="2200" dirty="0"/>
              <a:t> </a:t>
            </a:r>
            <a:r>
              <a:rPr lang="en-US" sz="2200" dirty="0" smtClean="0"/>
              <a:t>option reveals the DNA Track.</a:t>
            </a:r>
          </a:p>
          <a:p>
            <a:pPr>
              <a:buFont typeface="Arial"/>
              <a:buChar char="•"/>
            </a:pPr>
            <a:r>
              <a:rPr lang="en-US" sz="2200" dirty="0" smtClean="0"/>
              <a:t>Change color of exons by CDS from the ‘View’ menu.</a:t>
            </a:r>
          </a:p>
          <a:p>
            <a:pPr>
              <a:buFont typeface="Arial"/>
              <a:buChar char="•"/>
            </a:pPr>
            <a:r>
              <a:rPr lang="en-US" sz="2200" dirty="0" smtClean="0"/>
              <a:t>The reference </a:t>
            </a:r>
            <a:r>
              <a:rPr lang="en-US" sz="2200" dirty="0"/>
              <a:t>DNA sequence </a:t>
            </a:r>
            <a:r>
              <a:rPr lang="en-US" sz="2200" dirty="0" smtClean="0"/>
              <a:t>is visible in </a:t>
            </a:r>
            <a:r>
              <a:rPr lang="en-US" sz="2200" dirty="0"/>
              <a:t>both directions </a:t>
            </a:r>
            <a:r>
              <a:rPr lang="en-US" sz="2200" dirty="0" smtClean="0"/>
              <a:t>as are the </a:t>
            </a:r>
            <a:r>
              <a:rPr lang="en-US" sz="2200" dirty="0"/>
              <a:t>protein translations in all six frames. You can </a:t>
            </a:r>
            <a:r>
              <a:rPr lang="en-US" sz="2200" dirty="0" smtClean="0"/>
              <a:t>toggle </a:t>
            </a:r>
            <a:r>
              <a:rPr lang="en-US" sz="2200" dirty="0"/>
              <a:t>either direction to display only 3 frames. </a:t>
            </a:r>
          </a:p>
        </p:txBody>
      </p:sp>
      <p:pic>
        <p:nvPicPr>
          <p:cNvPr id="2" name="Picture 1" descr="WA-DNA Trac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4506" y="423316"/>
            <a:ext cx="3585857" cy="1731869"/>
          </a:xfrm>
          <a:prstGeom prst="rect">
            <a:avLst/>
          </a:prstGeom>
        </p:spPr>
      </p:pic>
      <p:pic>
        <p:nvPicPr>
          <p:cNvPr id="5" name="Picture 4" descr="WA-DNA track- color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4506" y="2473058"/>
            <a:ext cx="3637514" cy="1785076"/>
          </a:xfrm>
          <a:prstGeom prst="rect">
            <a:avLst/>
          </a:prstGeom>
        </p:spPr>
      </p:pic>
      <p:pic>
        <p:nvPicPr>
          <p:cNvPr id="7" name="Picture 6" descr="WA-DNA track- colored toggl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4507" y="4534560"/>
            <a:ext cx="3637514" cy="1496803"/>
          </a:xfrm>
          <a:prstGeom prst="rect">
            <a:avLst/>
          </a:prstGeom>
        </p:spPr>
      </p:pic>
      <p:cxnSp>
        <p:nvCxnSpPr>
          <p:cNvPr id="13" name="Straight Arrow Connector 12"/>
          <p:cNvCxnSpPr/>
          <p:nvPr/>
        </p:nvCxnSpPr>
        <p:spPr>
          <a:xfrm flipV="1">
            <a:off x="4255873" y="1403629"/>
            <a:ext cx="1726860" cy="178237"/>
          </a:xfrm>
          <a:prstGeom prst="straightConnector1">
            <a:avLst/>
          </a:prstGeom>
          <a:ln w="38100" cmpd="sng">
            <a:solidFill>
              <a:srgbClr val="6B6BCF"/>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255873" y="2305959"/>
            <a:ext cx="1860552" cy="1013731"/>
          </a:xfrm>
          <a:prstGeom prst="straightConnector1">
            <a:avLst/>
          </a:prstGeom>
          <a:ln w="38100" cmpd="sng">
            <a:solidFill>
              <a:srgbClr val="6B6BCF"/>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4255873" y="4258134"/>
            <a:ext cx="978633" cy="1222696"/>
          </a:xfrm>
          <a:prstGeom prst="straightConnector1">
            <a:avLst/>
          </a:prstGeom>
          <a:ln w="38100" cmpd="sng">
            <a:solidFill>
              <a:srgbClr val="6B6BCF"/>
            </a:solidFill>
            <a:tailEnd type="stealth" w="lg" len="lg"/>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662505" y="5046266"/>
            <a:ext cx="2936047" cy="646331"/>
          </a:xfrm>
          <a:prstGeom prst="rect">
            <a:avLst/>
          </a:prstGeom>
        </p:spPr>
        <p:txBody>
          <a:bodyPr wrap="square">
            <a:spAutoFit/>
          </a:bodyPr>
          <a:lstStyle/>
          <a:p>
            <a:r>
              <a:rPr lang="en-US" dirty="0">
                <a:solidFill>
                  <a:srgbClr val="003366"/>
                </a:solidFill>
              </a:rPr>
              <a:t>Z</a:t>
            </a:r>
            <a:r>
              <a:rPr lang="en-US" dirty="0" smtClean="0">
                <a:solidFill>
                  <a:srgbClr val="003366"/>
                </a:solidFill>
              </a:rPr>
              <a:t>oom </a:t>
            </a:r>
            <a:r>
              <a:rPr lang="en-US" dirty="0">
                <a:solidFill>
                  <a:srgbClr val="003366"/>
                </a:solidFill>
              </a:rPr>
              <a:t>in/out with keyboard: shift + arrow keys up/down</a:t>
            </a:r>
          </a:p>
        </p:txBody>
      </p:sp>
      <p:grpSp>
        <p:nvGrpSpPr>
          <p:cNvPr id="30" name="Group 29"/>
          <p:cNvGrpSpPr/>
          <p:nvPr/>
        </p:nvGrpSpPr>
        <p:grpSpPr>
          <a:xfrm>
            <a:off x="3487738" y="4884802"/>
            <a:ext cx="757634" cy="1146561"/>
            <a:chOff x="5486400" y="762000"/>
            <a:chExt cx="1143000" cy="1723158"/>
          </a:xfrm>
        </p:grpSpPr>
        <p:pic>
          <p:nvPicPr>
            <p:cNvPr id="31" name="Picture 30" descr="superdot.png"/>
            <p:cNvPicPr>
              <a:picLocks noChangeAspect="1"/>
            </p:cNvPicPr>
            <p:nvPr/>
          </p:nvPicPr>
          <p:blipFill>
            <a:blip r:embed="rId5" cstate="print"/>
            <a:stretch>
              <a:fillRect/>
            </a:stretch>
          </p:blipFill>
          <p:spPr>
            <a:xfrm flipH="1">
              <a:off x="5486400" y="762000"/>
              <a:ext cx="1143000" cy="1723158"/>
            </a:xfrm>
            <a:prstGeom prst="rect">
              <a:avLst/>
            </a:prstGeom>
          </p:spPr>
        </p:pic>
        <p:sp>
          <p:nvSpPr>
            <p:cNvPr id="32" name="Freeform 31"/>
            <p:cNvSpPr/>
            <p:nvPr/>
          </p:nvSpPr>
          <p:spPr>
            <a:xfrm>
              <a:off x="5829301" y="851765"/>
              <a:ext cx="605367" cy="427566"/>
            </a:xfrm>
            <a:custGeom>
              <a:avLst/>
              <a:gdLst>
                <a:gd name="connsiteX0" fmla="*/ 0 w 605367"/>
                <a:gd name="connsiteY0" fmla="*/ 59266 h 427566"/>
                <a:gd name="connsiteX1" fmla="*/ 50800 w 605367"/>
                <a:gd name="connsiteY1" fmla="*/ 55033 h 427566"/>
                <a:gd name="connsiteX2" fmla="*/ 76200 w 605367"/>
                <a:gd name="connsiteY2" fmla="*/ 38100 h 427566"/>
                <a:gd name="connsiteX3" fmla="*/ 105833 w 605367"/>
                <a:gd name="connsiteY3" fmla="*/ 29633 h 427566"/>
                <a:gd name="connsiteX4" fmla="*/ 118533 w 605367"/>
                <a:gd name="connsiteY4" fmla="*/ 16933 h 427566"/>
                <a:gd name="connsiteX5" fmla="*/ 143933 w 605367"/>
                <a:gd name="connsiteY5" fmla="*/ 0 h 427566"/>
                <a:gd name="connsiteX6" fmla="*/ 190500 w 605367"/>
                <a:gd name="connsiteY6" fmla="*/ 4233 h 427566"/>
                <a:gd name="connsiteX7" fmla="*/ 211667 w 605367"/>
                <a:gd name="connsiteY7" fmla="*/ 12700 h 427566"/>
                <a:gd name="connsiteX8" fmla="*/ 254000 w 605367"/>
                <a:gd name="connsiteY8" fmla="*/ 21166 h 427566"/>
                <a:gd name="connsiteX9" fmla="*/ 270933 w 605367"/>
                <a:gd name="connsiteY9" fmla="*/ 29633 h 427566"/>
                <a:gd name="connsiteX10" fmla="*/ 283633 w 605367"/>
                <a:gd name="connsiteY10" fmla="*/ 33866 h 427566"/>
                <a:gd name="connsiteX11" fmla="*/ 304800 w 605367"/>
                <a:gd name="connsiteY11" fmla="*/ 59266 h 427566"/>
                <a:gd name="connsiteX12" fmla="*/ 330200 w 605367"/>
                <a:gd name="connsiteY12" fmla="*/ 80433 h 427566"/>
                <a:gd name="connsiteX13" fmla="*/ 338667 w 605367"/>
                <a:gd name="connsiteY13" fmla="*/ 105833 h 427566"/>
                <a:gd name="connsiteX14" fmla="*/ 347133 w 605367"/>
                <a:gd name="connsiteY14" fmla="*/ 139700 h 427566"/>
                <a:gd name="connsiteX15" fmla="*/ 359833 w 605367"/>
                <a:gd name="connsiteY15" fmla="*/ 177800 h 427566"/>
                <a:gd name="connsiteX16" fmla="*/ 372533 w 605367"/>
                <a:gd name="connsiteY16" fmla="*/ 249766 h 427566"/>
                <a:gd name="connsiteX17" fmla="*/ 381000 w 605367"/>
                <a:gd name="connsiteY17" fmla="*/ 262466 h 427566"/>
                <a:gd name="connsiteX18" fmla="*/ 389467 w 605367"/>
                <a:gd name="connsiteY18" fmla="*/ 287866 h 427566"/>
                <a:gd name="connsiteX19" fmla="*/ 393700 w 605367"/>
                <a:gd name="connsiteY19" fmla="*/ 300566 h 427566"/>
                <a:gd name="connsiteX20" fmla="*/ 397933 w 605367"/>
                <a:gd name="connsiteY20" fmla="*/ 317500 h 427566"/>
                <a:gd name="connsiteX21" fmla="*/ 406400 w 605367"/>
                <a:gd name="connsiteY21" fmla="*/ 334433 h 427566"/>
                <a:gd name="connsiteX22" fmla="*/ 410633 w 605367"/>
                <a:gd name="connsiteY22" fmla="*/ 347133 h 427566"/>
                <a:gd name="connsiteX23" fmla="*/ 427567 w 605367"/>
                <a:gd name="connsiteY23" fmla="*/ 376766 h 427566"/>
                <a:gd name="connsiteX24" fmla="*/ 457200 w 605367"/>
                <a:gd name="connsiteY24" fmla="*/ 406400 h 427566"/>
                <a:gd name="connsiteX25" fmla="*/ 469900 w 605367"/>
                <a:gd name="connsiteY25" fmla="*/ 414866 h 427566"/>
                <a:gd name="connsiteX26" fmla="*/ 482600 w 605367"/>
                <a:gd name="connsiteY26" fmla="*/ 419100 h 427566"/>
                <a:gd name="connsiteX27" fmla="*/ 503767 w 605367"/>
                <a:gd name="connsiteY27" fmla="*/ 423333 h 427566"/>
                <a:gd name="connsiteX28" fmla="*/ 520700 w 605367"/>
                <a:gd name="connsiteY28" fmla="*/ 427566 h 427566"/>
                <a:gd name="connsiteX29" fmla="*/ 605367 w 605367"/>
                <a:gd name="connsiteY29" fmla="*/ 423333 h 42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5367" h="427566">
                  <a:moveTo>
                    <a:pt x="0" y="59266"/>
                  </a:moveTo>
                  <a:cubicBezTo>
                    <a:pt x="16933" y="57855"/>
                    <a:pt x="34428" y="59581"/>
                    <a:pt x="50800" y="55033"/>
                  </a:cubicBezTo>
                  <a:cubicBezTo>
                    <a:pt x="60604" y="52310"/>
                    <a:pt x="66328" y="40568"/>
                    <a:pt x="76200" y="38100"/>
                  </a:cubicBezTo>
                  <a:cubicBezTo>
                    <a:pt x="97462" y="32784"/>
                    <a:pt x="87613" y="35706"/>
                    <a:pt x="105833" y="29633"/>
                  </a:cubicBezTo>
                  <a:cubicBezTo>
                    <a:pt x="110066" y="25400"/>
                    <a:pt x="113807" y="20609"/>
                    <a:pt x="118533" y="16933"/>
                  </a:cubicBezTo>
                  <a:cubicBezTo>
                    <a:pt x="126565" y="10686"/>
                    <a:pt x="143933" y="0"/>
                    <a:pt x="143933" y="0"/>
                  </a:cubicBezTo>
                  <a:cubicBezTo>
                    <a:pt x="159455" y="1411"/>
                    <a:pt x="175181" y="1361"/>
                    <a:pt x="190500" y="4233"/>
                  </a:cubicBezTo>
                  <a:cubicBezTo>
                    <a:pt x="197969" y="5633"/>
                    <a:pt x="204458" y="10297"/>
                    <a:pt x="211667" y="12700"/>
                  </a:cubicBezTo>
                  <a:cubicBezTo>
                    <a:pt x="224296" y="16910"/>
                    <a:pt x="241496" y="19082"/>
                    <a:pt x="254000" y="21166"/>
                  </a:cubicBezTo>
                  <a:cubicBezTo>
                    <a:pt x="259644" y="23988"/>
                    <a:pt x="265133" y="27147"/>
                    <a:pt x="270933" y="29633"/>
                  </a:cubicBezTo>
                  <a:cubicBezTo>
                    <a:pt x="275034" y="31391"/>
                    <a:pt x="279920" y="31391"/>
                    <a:pt x="283633" y="33866"/>
                  </a:cubicBezTo>
                  <a:cubicBezTo>
                    <a:pt x="297545" y="43141"/>
                    <a:pt x="295039" y="47553"/>
                    <a:pt x="304800" y="59266"/>
                  </a:cubicBezTo>
                  <a:cubicBezTo>
                    <a:pt x="314986" y="71489"/>
                    <a:pt x="317713" y="72108"/>
                    <a:pt x="330200" y="80433"/>
                  </a:cubicBezTo>
                  <a:cubicBezTo>
                    <a:pt x="333022" y="88900"/>
                    <a:pt x="336503" y="97175"/>
                    <a:pt x="338667" y="105833"/>
                  </a:cubicBezTo>
                  <a:cubicBezTo>
                    <a:pt x="341489" y="117122"/>
                    <a:pt x="343453" y="128661"/>
                    <a:pt x="347133" y="139700"/>
                  </a:cubicBezTo>
                  <a:lnTo>
                    <a:pt x="359833" y="177800"/>
                  </a:lnTo>
                  <a:cubicBezTo>
                    <a:pt x="363045" y="216342"/>
                    <a:pt x="358496" y="221691"/>
                    <a:pt x="372533" y="249766"/>
                  </a:cubicBezTo>
                  <a:cubicBezTo>
                    <a:pt x="374808" y="254317"/>
                    <a:pt x="378178" y="258233"/>
                    <a:pt x="381000" y="262466"/>
                  </a:cubicBezTo>
                  <a:lnTo>
                    <a:pt x="389467" y="287866"/>
                  </a:lnTo>
                  <a:cubicBezTo>
                    <a:pt x="390878" y="292099"/>
                    <a:pt x="392618" y="296237"/>
                    <a:pt x="393700" y="300566"/>
                  </a:cubicBezTo>
                  <a:cubicBezTo>
                    <a:pt x="395111" y="306211"/>
                    <a:pt x="395890" y="312052"/>
                    <a:pt x="397933" y="317500"/>
                  </a:cubicBezTo>
                  <a:cubicBezTo>
                    <a:pt x="400149" y="323409"/>
                    <a:pt x="403914" y="328633"/>
                    <a:pt x="406400" y="334433"/>
                  </a:cubicBezTo>
                  <a:cubicBezTo>
                    <a:pt x="408158" y="338534"/>
                    <a:pt x="408875" y="343032"/>
                    <a:pt x="410633" y="347133"/>
                  </a:cubicBezTo>
                  <a:cubicBezTo>
                    <a:pt x="417077" y="362170"/>
                    <a:pt x="419065" y="364013"/>
                    <a:pt x="427567" y="376766"/>
                  </a:cubicBezTo>
                  <a:cubicBezTo>
                    <a:pt x="435017" y="399119"/>
                    <a:pt x="428088" y="386992"/>
                    <a:pt x="457200" y="406400"/>
                  </a:cubicBezTo>
                  <a:cubicBezTo>
                    <a:pt x="461433" y="409222"/>
                    <a:pt x="465073" y="413257"/>
                    <a:pt x="469900" y="414866"/>
                  </a:cubicBezTo>
                  <a:cubicBezTo>
                    <a:pt x="474133" y="416277"/>
                    <a:pt x="478271" y="418018"/>
                    <a:pt x="482600" y="419100"/>
                  </a:cubicBezTo>
                  <a:cubicBezTo>
                    <a:pt x="489581" y="420845"/>
                    <a:pt x="496743" y="421772"/>
                    <a:pt x="503767" y="423333"/>
                  </a:cubicBezTo>
                  <a:cubicBezTo>
                    <a:pt x="509447" y="424595"/>
                    <a:pt x="515056" y="426155"/>
                    <a:pt x="520700" y="427566"/>
                  </a:cubicBezTo>
                  <a:lnTo>
                    <a:pt x="605367" y="423333"/>
                  </a:lnTo>
                </a:path>
              </a:pathLst>
            </a:custGeom>
            <a:ln>
              <a:solidFill>
                <a:srgbClr val="6165E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Freeform 32"/>
            <p:cNvSpPr/>
            <p:nvPr/>
          </p:nvSpPr>
          <p:spPr>
            <a:xfrm>
              <a:off x="5734247" y="872953"/>
              <a:ext cx="372110" cy="129434"/>
            </a:xfrm>
            <a:custGeom>
              <a:avLst/>
              <a:gdLst>
                <a:gd name="connsiteX0" fmla="*/ 0 w 372110"/>
                <a:gd name="connsiteY0" fmla="*/ 0 h 129434"/>
                <a:gd name="connsiteX1" fmla="*/ 32357 w 372110"/>
                <a:gd name="connsiteY1" fmla="*/ 64717 h 129434"/>
                <a:gd name="connsiteX2" fmla="*/ 80893 w 372110"/>
                <a:gd name="connsiteY2" fmla="*/ 80896 h 129434"/>
                <a:gd name="connsiteX3" fmla="*/ 105161 w 372110"/>
                <a:gd name="connsiteY3" fmla="*/ 88986 h 129434"/>
                <a:gd name="connsiteX4" fmla="*/ 129430 w 372110"/>
                <a:gd name="connsiteY4" fmla="*/ 105165 h 129434"/>
                <a:gd name="connsiteX5" fmla="*/ 258859 w 372110"/>
                <a:gd name="connsiteY5" fmla="*/ 129434 h 129434"/>
                <a:gd name="connsiteX6" fmla="*/ 339753 w 372110"/>
                <a:gd name="connsiteY6" fmla="*/ 121344 h 129434"/>
                <a:gd name="connsiteX7" fmla="*/ 372110 w 372110"/>
                <a:gd name="connsiteY7" fmla="*/ 113255 h 12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2110" h="129434">
                  <a:moveTo>
                    <a:pt x="0" y="0"/>
                  </a:moveTo>
                  <a:cubicBezTo>
                    <a:pt x="2898" y="7244"/>
                    <a:pt x="19434" y="56640"/>
                    <a:pt x="32357" y="64717"/>
                  </a:cubicBezTo>
                  <a:cubicBezTo>
                    <a:pt x="46818" y="73756"/>
                    <a:pt x="64714" y="75503"/>
                    <a:pt x="80893" y="80896"/>
                  </a:cubicBezTo>
                  <a:cubicBezTo>
                    <a:pt x="88982" y="83593"/>
                    <a:pt x="98066" y="84256"/>
                    <a:pt x="105161" y="88986"/>
                  </a:cubicBezTo>
                  <a:cubicBezTo>
                    <a:pt x="113251" y="94379"/>
                    <a:pt x="120545" y="101216"/>
                    <a:pt x="129430" y="105165"/>
                  </a:cubicBezTo>
                  <a:cubicBezTo>
                    <a:pt x="179725" y="127518"/>
                    <a:pt x="199053" y="123453"/>
                    <a:pt x="258859" y="129434"/>
                  </a:cubicBezTo>
                  <a:cubicBezTo>
                    <a:pt x="285824" y="126737"/>
                    <a:pt x="312926" y="125176"/>
                    <a:pt x="339753" y="121344"/>
                  </a:cubicBezTo>
                  <a:cubicBezTo>
                    <a:pt x="350759" y="119772"/>
                    <a:pt x="372110" y="113255"/>
                    <a:pt x="372110" y="113255"/>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Freeform 33"/>
            <p:cNvSpPr/>
            <p:nvPr/>
          </p:nvSpPr>
          <p:spPr>
            <a:xfrm>
              <a:off x="5871766" y="816325"/>
              <a:ext cx="574344" cy="486688"/>
            </a:xfrm>
            <a:custGeom>
              <a:avLst/>
              <a:gdLst>
                <a:gd name="connsiteX0" fmla="*/ 0 w 574344"/>
                <a:gd name="connsiteY0" fmla="*/ 72807 h 486688"/>
                <a:gd name="connsiteX1" fmla="*/ 32357 w 574344"/>
                <a:gd name="connsiteY1" fmla="*/ 32359 h 486688"/>
                <a:gd name="connsiteX2" fmla="*/ 48536 w 574344"/>
                <a:gd name="connsiteY2" fmla="*/ 16179 h 486688"/>
                <a:gd name="connsiteX3" fmla="*/ 97072 w 574344"/>
                <a:gd name="connsiteY3" fmla="*/ 0 h 486688"/>
                <a:gd name="connsiteX4" fmla="*/ 218412 w 574344"/>
                <a:gd name="connsiteY4" fmla="*/ 8090 h 486688"/>
                <a:gd name="connsiteX5" fmla="*/ 234591 w 574344"/>
                <a:gd name="connsiteY5" fmla="*/ 32359 h 486688"/>
                <a:gd name="connsiteX6" fmla="*/ 250770 w 574344"/>
                <a:gd name="connsiteY6" fmla="*/ 80897 h 486688"/>
                <a:gd name="connsiteX7" fmla="*/ 266948 w 574344"/>
                <a:gd name="connsiteY7" fmla="*/ 137524 h 486688"/>
                <a:gd name="connsiteX8" fmla="*/ 275038 w 574344"/>
                <a:gd name="connsiteY8" fmla="*/ 380214 h 486688"/>
                <a:gd name="connsiteX9" fmla="*/ 291217 w 574344"/>
                <a:gd name="connsiteY9" fmla="*/ 404482 h 486688"/>
                <a:gd name="connsiteX10" fmla="*/ 315485 w 574344"/>
                <a:gd name="connsiteY10" fmla="*/ 436841 h 486688"/>
                <a:gd name="connsiteX11" fmla="*/ 355931 w 574344"/>
                <a:gd name="connsiteY11" fmla="*/ 461110 h 486688"/>
                <a:gd name="connsiteX12" fmla="*/ 574344 w 574344"/>
                <a:gd name="connsiteY12" fmla="*/ 485379 h 48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4344" h="486688">
                  <a:moveTo>
                    <a:pt x="0" y="72807"/>
                  </a:moveTo>
                  <a:cubicBezTo>
                    <a:pt x="10786" y="59324"/>
                    <a:pt x="21121" y="45469"/>
                    <a:pt x="32357" y="32359"/>
                  </a:cubicBezTo>
                  <a:cubicBezTo>
                    <a:pt x="37321" y="26568"/>
                    <a:pt x="41714" y="19590"/>
                    <a:pt x="48536" y="16179"/>
                  </a:cubicBezTo>
                  <a:cubicBezTo>
                    <a:pt x="63789" y="8552"/>
                    <a:pt x="97072" y="0"/>
                    <a:pt x="97072" y="0"/>
                  </a:cubicBezTo>
                  <a:cubicBezTo>
                    <a:pt x="137519" y="2697"/>
                    <a:pt x="178953" y="-1195"/>
                    <a:pt x="218412" y="8090"/>
                  </a:cubicBezTo>
                  <a:cubicBezTo>
                    <a:pt x="227876" y="10317"/>
                    <a:pt x="230642" y="23474"/>
                    <a:pt x="234591" y="32359"/>
                  </a:cubicBezTo>
                  <a:cubicBezTo>
                    <a:pt x="241517" y="47944"/>
                    <a:pt x="245377" y="64718"/>
                    <a:pt x="250770" y="80897"/>
                  </a:cubicBezTo>
                  <a:cubicBezTo>
                    <a:pt x="262374" y="115711"/>
                    <a:pt x="256792" y="96895"/>
                    <a:pt x="266948" y="137524"/>
                  </a:cubicBezTo>
                  <a:cubicBezTo>
                    <a:pt x="269645" y="218421"/>
                    <a:pt x="267710" y="299605"/>
                    <a:pt x="275038" y="380214"/>
                  </a:cubicBezTo>
                  <a:cubicBezTo>
                    <a:pt x="275918" y="389896"/>
                    <a:pt x="285566" y="396571"/>
                    <a:pt x="291217" y="404482"/>
                  </a:cubicBezTo>
                  <a:cubicBezTo>
                    <a:pt x="299054" y="415453"/>
                    <a:pt x="305339" y="427962"/>
                    <a:pt x="315485" y="436841"/>
                  </a:cubicBezTo>
                  <a:cubicBezTo>
                    <a:pt x="327317" y="447195"/>
                    <a:pt x="341105" y="455877"/>
                    <a:pt x="355931" y="461110"/>
                  </a:cubicBezTo>
                  <a:cubicBezTo>
                    <a:pt x="452485" y="495189"/>
                    <a:pt x="467864" y="485379"/>
                    <a:pt x="574344" y="485379"/>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Freeform 34"/>
            <p:cNvSpPr/>
            <p:nvPr/>
          </p:nvSpPr>
          <p:spPr>
            <a:xfrm>
              <a:off x="5944570" y="832504"/>
              <a:ext cx="501540" cy="412572"/>
            </a:xfrm>
            <a:custGeom>
              <a:avLst/>
              <a:gdLst>
                <a:gd name="connsiteX0" fmla="*/ 0 w 501540"/>
                <a:gd name="connsiteY0" fmla="*/ 145614 h 412572"/>
                <a:gd name="connsiteX1" fmla="*/ 8089 w 501540"/>
                <a:gd name="connsiteY1" fmla="*/ 105166 h 412572"/>
                <a:gd name="connsiteX2" fmla="*/ 32357 w 501540"/>
                <a:gd name="connsiteY2" fmla="*/ 16180 h 412572"/>
                <a:gd name="connsiteX3" fmla="*/ 48536 w 501540"/>
                <a:gd name="connsiteY3" fmla="*/ 0 h 412572"/>
                <a:gd name="connsiteX4" fmla="*/ 177966 w 501540"/>
                <a:gd name="connsiteY4" fmla="*/ 8090 h 412572"/>
                <a:gd name="connsiteX5" fmla="*/ 186055 w 501540"/>
                <a:gd name="connsiteY5" fmla="*/ 32359 h 412572"/>
                <a:gd name="connsiteX6" fmla="*/ 194144 w 501540"/>
                <a:gd name="connsiteY6" fmla="*/ 177973 h 412572"/>
                <a:gd name="connsiteX7" fmla="*/ 210323 w 501540"/>
                <a:gd name="connsiteY7" fmla="*/ 275048 h 412572"/>
                <a:gd name="connsiteX8" fmla="*/ 242681 w 501540"/>
                <a:gd name="connsiteY8" fmla="*/ 339766 h 412572"/>
                <a:gd name="connsiteX9" fmla="*/ 266949 w 501540"/>
                <a:gd name="connsiteY9" fmla="*/ 355945 h 412572"/>
                <a:gd name="connsiteX10" fmla="*/ 315485 w 501540"/>
                <a:gd name="connsiteY10" fmla="*/ 404483 h 412572"/>
                <a:gd name="connsiteX11" fmla="*/ 364021 w 501540"/>
                <a:gd name="connsiteY11" fmla="*/ 412572 h 412572"/>
                <a:gd name="connsiteX12" fmla="*/ 461093 w 501540"/>
                <a:gd name="connsiteY12" fmla="*/ 404483 h 412572"/>
                <a:gd name="connsiteX13" fmla="*/ 501540 w 501540"/>
                <a:gd name="connsiteY13" fmla="*/ 396393 h 41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540" h="412572">
                  <a:moveTo>
                    <a:pt x="0" y="145614"/>
                  </a:moveTo>
                  <a:cubicBezTo>
                    <a:pt x="2696" y="132131"/>
                    <a:pt x="5829" y="118729"/>
                    <a:pt x="8089" y="105166"/>
                  </a:cubicBezTo>
                  <a:cubicBezTo>
                    <a:pt x="15720" y="59381"/>
                    <a:pt x="9021" y="51186"/>
                    <a:pt x="32357" y="16180"/>
                  </a:cubicBezTo>
                  <a:cubicBezTo>
                    <a:pt x="36588" y="9834"/>
                    <a:pt x="43143" y="5393"/>
                    <a:pt x="48536" y="0"/>
                  </a:cubicBezTo>
                  <a:cubicBezTo>
                    <a:pt x="91679" y="2697"/>
                    <a:pt x="135888" y="-1811"/>
                    <a:pt x="177966" y="8090"/>
                  </a:cubicBezTo>
                  <a:cubicBezTo>
                    <a:pt x="186266" y="10043"/>
                    <a:pt x="185247" y="23870"/>
                    <a:pt x="186055" y="32359"/>
                  </a:cubicBezTo>
                  <a:cubicBezTo>
                    <a:pt x="190664" y="80753"/>
                    <a:pt x="190553" y="129493"/>
                    <a:pt x="194144" y="177973"/>
                  </a:cubicBezTo>
                  <a:cubicBezTo>
                    <a:pt x="201374" y="275577"/>
                    <a:pt x="195142" y="221914"/>
                    <a:pt x="210323" y="275048"/>
                  </a:cubicBezTo>
                  <a:cubicBezTo>
                    <a:pt x="220552" y="310851"/>
                    <a:pt x="213114" y="310198"/>
                    <a:pt x="242681" y="339766"/>
                  </a:cubicBezTo>
                  <a:cubicBezTo>
                    <a:pt x="249556" y="346641"/>
                    <a:pt x="259683" y="349486"/>
                    <a:pt x="266949" y="355945"/>
                  </a:cubicBezTo>
                  <a:cubicBezTo>
                    <a:pt x="284050" y="371146"/>
                    <a:pt x="292916" y="400722"/>
                    <a:pt x="315485" y="404483"/>
                  </a:cubicBezTo>
                  <a:lnTo>
                    <a:pt x="364021" y="412572"/>
                  </a:lnTo>
                  <a:cubicBezTo>
                    <a:pt x="396378" y="409876"/>
                    <a:pt x="428874" y="408510"/>
                    <a:pt x="461093" y="404483"/>
                  </a:cubicBezTo>
                  <a:cubicBezTo>
                    <a:pt x="531044" y="395739"/>
                    <a:pt x="473848" y="396393"/>
                    <a:pt x="501540" y="396393"/>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Freeform 35"/>
            <p:cNvSpPr/>
            <p:nvPr/>
          </p:nvSpPr>
          <p:spPr>
            <a:xfrm>
              <a:off x="5807051" y="824415"/>
              <a:ext cx="647148" cy="446487"/>
            </a:xfrm>
            <a:custGeom>
              <a:avLst/>
              <a:gdLst>
                <a:gd name="connsiteX0" fmla="*/ 0 w 647148"/>
                <a:gd name="connsiteY0" fmla="*/ 88986 h 446487"/>
                <a:gd name="connsiteX1" fmla="*/ 97072 w 647148"/>
                <a:gd name="connsiteY1" fmla="*/ 80896 h 446487"/>
                <a:gd name="connsiteX2" fmla="*/ 145608 w 647148"/>
                <a:gd name="connsiteY2" fmla="*/ 48538 h 446487"/>
                <a:gd name="connsiteX3" fmla="*/ 161787 w 647148"/>
                <a:gd name="connsiteY3" fmla="*/ 24269 h 446487"/>
                <a:gd name="connsiteX4" fmla="*/ 226502 w 647148"/>
                <a:gd name="connsiteY4" fmla="*/ 0 h 446487"/>
                <a:gd name="connsiteX5" fmla="*/ 299306 w 647148"/>
                <a:gd name="connsiteY5" fmla="*/ 8089 h 446487"/>
                <a:gd name="connsiteX6" fmla="*/ 323574 w 647148"/>
                <a:gd name="connsiteY6" fmla="*/ 24269 h 446487"/>
                <a:gd name="connsiteX7" fmla="*/ 347842 w 647148"/>
                <a:gd name="connsiteY7" fmla="*/ 32358 h 446487"/>
                <a:gd name="connsiteX8" fmla="*/ 388289 w 647148"/>
                <a:gd name="connsiteY8" fmla="*/ 72807 h 446487"/>
                <a:gd name="connsiteX9" fmla="*/ 420646 w 647148"/>
                <a:gd name="connsiteY9" fmla="*/ 121344 h 446487"/>
                <a:gd name="connsiteX10" fmla="*/ 428736 w 647148"/>
                <a:gd name="connsiteY10" fmla="*/ 226510 h 446487"/>
                <a:gd name="connsiteX11" fmla="*/ 444914 w 647148"/>
                <a:gd name="connsiteY11" fmla="*/ 355944 h 446487"/>
                <a:gd name="connsiteX12" fmla="*/ 485361 w 647148"/>
                <a:gd name="connsiteY12" fmla="*/ 412572 h 446487"/>
                <a:gd name="connsiteX13" fmla="*/ 558165 w 647148"/>
                <a:gd name="connsiteY13" fmla="*/ 436841 h 446487"/>
                <a:gd name="connsiteX14" fmla="*/ 647148 w 647148"/>
                <a:gd name="connsiteY14" fmla="*/ 444930 h 44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148" h="446487">
                  <a:moveTo>
                    <a:pt x="0" y="88986"/>
                  </a:moveTo>
                  <a:cubicBezTo>
                    <a:pt x="32357" y="86289"/>
                    <a:pt x="65787" y="89587"/>
                    <a:pt x="97072" y="80896"/>
                  </a:cubicBezTo>
                  <a:cubicBezTo>
                    <a:pt x="115807" y="75692"/>
                    <a:pt x="145608" y="48538"/>
                    <a:pt x="145608" y="48538"/>
                  </a:cubicBezTo>
                  <a:cubicBezTo>
                    <a:pt x="151001" y="40448"/>
                    <a:pt x="154912" y="31144"/>
                    <a:pt x="161787" y="24269"/>
                  </a:cubicBezTo>
                  <a:cubicBezTo>
                    <a:pt x="182618" y="3437"/>
                    <a:pt x="197560" y="5788"/>
                    <a:pt x="226502" y="0"/>
                  </a:cubicBezTo>
                  <a:cubicBezTo>
                    <a:pt x="250770" y="2696"/>
                    <a:pt x="275618" y="2167"/>
                    <a:pt x="299306" y="8089"/>
                  </a:cubicBezTo>
                  <a:cubicBezTo>
                    <a:pt x="308738" y="10447"/>
                    <a:pt x="314878" y="19921"/>
                    <a:pt x="323574" y="24269"/>
                  </a:cubicBezTo>
                  <a:cubicBezTo>
                    <a:pt x="331201" y="28082"/>
                    <a:pt x="339753" y="29662"/>
                    <a:pt x="347842" y="32358"/>
                  </a:cubicBezTo>
                  <a:cubicBezTo>
                    <a:pt x="361324" y="45841"/>
                    <a:pt x="382260" y="54718"/>
                    <a:pt x="388289" y="72807"/>
                  </a:cubicBezTo>
                  <a:cubicBezTo>
                    <a:pt x="399996" y="107928"/>
                    <a:pt x="390349" y="91045"/>
                    <a:pt x="420646" y="121344"/>
                  </a:cubicBezTo>
                  <a:cubicBezTo>
                    <a:pt x="423343" y="156399"/>
                    <a:pt x="425118" y="191538"/>
                    <a:pt x="428736" y="226510"/>
                  </a:cubicBezTo>
                  <a:cubicBezTo>
                    <a:pt x="433210" y="269760"/>
                    <a:pt x="436387" y="313308"/>
                    <a:pt x="444914" y="355944"/>
                  </a:cubicBezTo>
                  <a:cubicBezTo>
                    <a:pt x="448171" y="372231"/>
                    <a:pt x="469678" y="404730"/>
                    <a:pt x="485361" y="412572"/>
                  </a:cubicBezTo>
                  <a:cubicBezTo>
                    <a:pt x="508241" y="424012"/>
                    <a:pt x="533897" y="428751"/>
                    <a:pt x="558165" y="436841"/>
                  </a:cubicBezTo>
                  <a:cubicBezTo>
                    <a:pt x="602895" y="451751"/>
                    <a:pt x="573913" y="444930"/>
                    <a:pt x="647148" y="444930"/>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Freeform 36"/>
            <p:cNvSpPr/>
            <p:nvPr/>
          </p:nvSpPr>
          <p:spPr>
            <a:xfrm>
              <a:off x="5791201" y="817898"/>
              <a:ext cx="196906" cy="145614"/>
            </a:xfrm>
            <a:custGeom>
              <a:avLst/>
              <a:gdLst>
                <a:gd name="connsiteX0" fmla="*/ 132042 w 196906"/>
                <a:gd name="connsiteY0" fmla="*/ 80897 h 145614"/>
                <a:gd name="connsiteX1" fmla="*/ 99684 w 196906"/>
                <a:gd name="connsiteY1" fmla="*/ 16179 h 145614"/>
                <a:gd name="connsiteX2" fmla="*/ 51148 w 196906"/>
                <a:gd name="connsiteY2" fmla="*/ 0 h 145614"/>
                <a:gd name="connsiteX3" fmla="*/ 2612 w 196906"/>
                <a:gd name="connsiteY3" fmla="*/ 32359 h 145614"/>
                <a:gd name="connsiteX4" fmla="*/ 26880 w 196906"/>
                <a:gd name="connsiteY4" fmla="*/ 40448 h 145614"/>
                <a:gd name="connsiteX5" fmla="*/ 51148 w 196906"/>
                <a:gd name="connsiteY5" fmla="*/ 56628 h 145614"/>
                <a:gd name="connsiteX6" fmla="*/ 123953 w 196906"/>
                <a:gd name="connsiteY6" fmla="*/ 64717 h 145614"/>
                <a:gd name="connsiteX7" fmla="*/ 132042 w 196906"/>
                <a:gd name="connsiteY7" fmla="*/ 88986 h 145614"/>
                <a:gd name="connsiteX8" fmla="*/ 140131 w 196906"/>
                <a:gd name="connsiteY8" fmla="*/ 137524 h 145614"/>
                <a:gd name="connsiteX9" fmla="*/ 164399 w 196906"/>
                <a:gd name="connsiteY9" fmla="*/ 145614 h 145614"/>
                <a:gd name="connsiteX10" fmla="*/ 188667 w 196906"/>
                <a:gd name="connsiteY10" fmla="*/ 137524 h 145614"/>
                <a:gd name="connsiteX11" fmla="*/ 188667 w 196906"/>
                <a:gd name="connsiteY11" fmla="*/ 80897 h 145614"/>
                <a:gd name="connsiteX12" fmla="*/ 140131 w 196906"/>
                <a:gd name="connsiteY12" fmla="*/ 64717 h 145614"/>
                <a:gd name="connsiteX13" fmla="*/ 132042 w 196906"/>
                <a:gd name="connsiteY13" fmla="*/ 80897 h 1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906" h="145614">
                  <a:moveTo>
                    <a:pt x="132042" y="80897"/>
                  </a:moveTo>
                  <a:cubicBezTo>
                    <a:pt x="125794" y="49656"/>
                    <a:pt x="130277" y="33175"/>
                    <a:pt x="99684" y="16179"/>
                  </a:cubicBezTo>
                  <a:cubicBezTo>
                    <a:pt x="84776" y="7897"/>
                    <a:pt x="51148" y="0"/>
                    <a:pt x="51148" y="0"/>
                  </a:cubicBezTo>
                  <a:cubicBezTo>
                    <a:pt x="47916" y="647"/>
                    <a:pt x="-13216" y="700"/>
                    <a:pt x="2612" y="32359"/>
                  </a:cubicBezTo>
                  <a:cubicBezTo>
                    <a:pt x="6425" y="39986"/>
                    <a:pt x="18791" y="37752"/>
                    <a:pt x="26880" y="40448"/>
                  </a:cubicBezTo>
                  <a:cubicBezTo>
                    <a:pt x="34969" y="45841"/>
                    <a:pt x="41716" y="54270"/>
                    <a:pt x="51148" y="56628"/>
                  </a:cubicBezTo>
                  <a:cubicBezTo>
                    <a:pt x="74837" y="62550"/>
                    <a:pt x="101282" y="55648"/>
                    <a:pt x="123953" y="64717"/>
                  </a:cubicBezTo>
                  <a:cubicBezTo>
                    <a:pt x="131870" y="67884"/>
                    <a:pt x="130192" y="80662"/>
                    <a:pt x="132042" y="88986"/>
                  </a:cubicBezTo>
                  <a:cubicBezTo>
                    <a:pt x="135600" y="104998"/>
                    <a:pt x="131993" y="123282"/>
                    <a:pt x="140131" y="137524"/>
                  </a:cubicBezTo>
                  <a:cubicBezTo>
                    <a:pt x="144361" y="144928"/>
                    <a:pt x="156310" y="142917"/>
                    <a:pt x="164399" y="145614"/>
                  </a:cubicBezTo>
                  <a:cubicBezTo>
                    <a:pt x="172488" y="142917"/>
                    <a:pt x="182638" y="143554"/>
                    <a:pt x="188667" y="137524"/>
                  </a:cubicBezTo>
                  <a:cubicBezTo>
                    <a:pt x="199587" y="126604"/>
                    <a:pt x="199720" y="90371"/>
                    <a:pt x="188667" y="80897"/>
                  </a:cubicBezTo>
                  <a:cubicBezTo>
                    <a:pt x="175719" y="69798"/>
                    <a:pt x="140131" y="64717"/>
                    <a:pt x="140131" y="64717"/>
                  </a:cubicBezTo>
                  <a:lnTo>
                    <a:pt x="132042" y="80897"/>
                  </a:lnTo>
                  <a:close/>
                </a:path>
              </a:pathLst>
            </a:custGeom>
            <a:solidFill>
              <a:schemeClr val="accent3">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Freeform 37"/>
            <p:cNvSpPr/>
            <p:nvPr/>
          </p:nvSpPr>
          <p:spPr>
            <a:xfrm>
              <a:off x="5807051" y="913401"/>
              <a:ext cx="283127" cy="64717"/>
            </a:xfrm>
            <a:custGeom>
              <a:avLst/>
              <a:gdLst>
                <a:gd name="connsiteX0" fmla="*/ 0 w 283127"/>
                <a:gd name="connsiteY0" fmla="*/ 0 h 64717"/>
                <a:gd name="connsiteX1" fmla="*/ 64715 w 283127"/>
                <a:gd name="connsiteY1" fmla="*/ 40448 h 64717"/>
                <a:gd name="connsiteX2" fmla="*/ 97072 w 283127"/>
                <a:gd name="connsiteY2" fmla="*/ 56627 h 64717"/>
                <a:gd name="connsiteX3" fmla="*/ 194144 w 283127"/>
                <a:gd name="connsiteY3" fmla="*/ 64717 h 64717"/>
                <a:gd name="connsiteX4" fmla="*/ 283127 w 283127"/>
                <a:gd name="connsiteY4" fmla="*/ 56627 h 64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127" h="64717">
                  <a:moveTo>
                    <a:pt x="0" y="0"/>
                  </a:moveTo>
                  <a:cubicBezTo>
                    <a:pt x="68208" y="54567"/>
                    <a:pt x="13645" y="18560"/>
                    <a:pt x="64715" y="40448"/>
                  </a:cubicBezTo>
                  <a:cubicBezTo>
                    <a:pt x="75799" y="45198"/>
                    <a:pt x="85220" y="54405"/>
                    <a:pt x="97072" y="56627"/>
                  </a:cubicBezTo>
                  <a:cubicBezTo>
                    <a:pt x="128985" y="62611"/>
                    <a:pt x="161787" y="62020"/>
                    <a:pt x="194144" y="64717"/>
                  </a:cubicBezTo>
                  <a:cubicBezTo>
                    <a:pt x="266886" y="55624"/>
                    <a:pt x="237119" y="56627"/>
                    <a:pt x="283127" y="56627"/>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Freeform 38"/>
            <p:cNvSpPr/>
            <p:nvPr/>
          </p:nvSpPr>
          <p:spPr>
            <a:xfrm>
              <a:off x="5759268" y="894097"/>
              <a:ext cx="336733" cy="63501"/>
            </a:xfrm>
            <a:custGeom>
              <a:avLst/>
              <a:gdLst>
                <a:gd name="connsiteX0" fmla="*/ 0 w 412557"/>
                <a:gd name="connsiteY0" fmla="*/ 0 h 88986"/>
                <a:gd name="connsiteX1" fmla="*/ 40447 w 412557"/>
                <a:gd name="connsiteY1" fmla="*/ 32358 h 88986"/>
                <a:gd name="connsiteX2" fmla="*/ 64715 w 412557"/>
                <a:gd name="connsiteY2" fmla="*/ 40448 h 88986"/>
                <a:gd name="connsiteX3" fmla="*/ 88983 w 412557"/>
                <a:gd name="connsiteY3" fmla="*/ 64717 h 88986"/>
                <a:gd name="connsiteX4" fmla="*/ 121341 w 412557"/>
                <a:gd name="connsiteY4" fmla="*/ 72806 h 88986"/>
                <a:gd name="connsiteX5" fmla="*/ 169877 w 412557"/>
                <a:gd name="connsiteY5" fmla="*/ 88986 h 88986"/>
                <a:gd name="connsiteX6" fmla="*/ 339753 w 412557"/>
                <a:gd name="connsiteY6" fmla="*/ 80896 h 88986"/>
                <a:gd name="connsiteX7" fmla="*/ 388289 w 412557"/>
                <a:gd name="connsiteY7" fmla="*/ 64717 h 88986"/>
                <a:gd name="connsiteX8" fmla="*/ 412557 w 412557"/>
                <a:gd name="connsiteY8" fmla="*/ 40448 h 88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57" h="88986">
                  <a:moveTo>
                    <a:pt x="0" y="0"/>
                  </a:moveTo>
                  <a:cubicBezTo>
                    <a:pt x="13482" y="10786"/>
                    <a:pt x="25806" y="23207"/>
                    <a:pt x="40447" y="32358"/>
                  </a:cubicBezTo>
                  <a:cubicBezTo>
                    <a:pt x="47678" y="36877"/>
                    <a:pt x="57620" y="35718"/>
                    <a:pt x="64715" y="40448"/>
                  </a:cubicBezTo>
                  <a:cubicBezTo>
                    <a:pt x="74234" y="46794"/>
                    <a:pt x="79050" y="59041"/>
                    <a:pt x="88983" y="64717"/>
                  </a:cubicBezTo>
                  <a:cubicBezTo>
                    <a:pt x="98636" y="70233"/>
                    <a:pt x="110692" y="69611"/>
                    <a:pt x="121341" y="72806"/>
                  </a:cubicBezTo>
                  <a:cubicBezTo>
                    <a:pt x="137676" y="77707"/>
                    <a:pt x="169877" y="88986"/>
                    <a:pt x="169877" y="88986"/>
                  </a:cubicBezTo>
                  <a:cubicBezTo>
                    <a:pt x="226502" y="86289"/>
                    <a:pt x="283410" y="87157"/>
                    <a:pt x="339753" y="80896"/>
                  </a:cubicBezTo>
                  <a:cubicBezTo>
                    <a:pt x="356703" y="79013"/>
                    <a:pt x="388289" y="64717"/>
                    <a:pt x="388289" y="64717"/>
                  </a:cubicBezTo>
                  <a:lnTo>
                    <a:pt x="412557" y="40448"/>
                  </a:ln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0" name="Freeform 39"/>
            <p:cNvSpPr/>
            <p:nvPr/>
          </p:nvSpPr>
          <p:spPr>
            <a:xfrm>
              <a:off x="5875868" y="1338597"/>
              <a:ext cx="618067" cy="702896"/>
            </a:xfrm>
            <a:custGeom>
              <a:avLst/>
              <a:gdLst>
                <a:gd name="connsiteX0" fmla="*/ 0 w 618067"/>
                <a:gd name="connsiteY0" fmla="*/ 0 h 702896"/>
                <a:gd name="connsiteX1" fmla="*/ 46567 w 618067"/>
                <a:gd name="connsiteY1" fmla="*/ 21167 h 702896"/>
                <a:gd name="connsiteX2" fmla="*/ 59267 w 618067"/>
                <a:gd name="connsiteY2" fmla="*/ 25400 h 702896"/>
                <a:gd name="connsiteX3" fmla="*/ 173567 w 618067"/>
                <a:gd name="connsiteY3" fmla="*/ 38100 h 702896"/>
                <a:gd name="connsiteX4" fmla="*/ 194734 w 618067"/>
                <a:gd name="connsiteY4" fmla="*/ 42334 h 702896"/>
                <a:gd name="connsiteX5" fmla="*/ 207434 w 618067"/>
                <a:gd name="connsiteY5" fmla="*/ 50800 h 702896"/>
                <a:gd name="connsiteX6" fmla="*/ 228600 w 618067"/>
                <a:gd name="connsiteY6" fmla="*/ 71967 h 702896"/>
                <a:gd name="connsiteX7" fmla="*/ 258234 w 618067"/>
                <a:gd name="connsiteY7" fmla="*/ 105834 h 702896"/>
                <a:gd name="connsiteX8" fmla="*/ 266700 w 618067"/>
                <a:gd name="connsiteY8" fmla="*/ 118534 h 702896"/>
                <a:gd name="connsiteX9" fmla="*/ 292100 w 618067"/>
                <a:gd name="connsiteY9" fmla="*/ 135467 h 702896"/>
                <a:gd name="connsiteX10" fmla="*/ 317500 w 618067"/>
                <a:gd name="connsiteY10" fmla="*/ 156634 h 702896"/>
                <a:gd name="connsiteX11" fmla="*/ 330200 w 618067"/>
                <a:gd name="connsiteY11" fmla="*/ 165100 h 702896"/>
                <a:gd name="connsiteX12" fmla="*/ 436034 w 618067"/>
                <a:gd name="connsiteY12" fmla="*/ 177800 h 702896"/>
                <a:gd name="connsiteX13" fmla="*/ 448734 w 618067"/>
                <a:gd name="connsiteY13" fmla="*/ 190500 h 702896"/>
                <a:gd name="connsiteX14" fmla="*/ 474134 w 618067"/>
                <a:gd name="connsiteY14" fmla="*/ 232834 h 702896"/>
                <a:gd name="connsiteX15" fmla="*/ 478367 w 618067"/>
                <a:gd name="connsiteY15" fmla="*/ 245534 h 702896"/>
                <a:gd name="connsiteX16" fmla="*/ 482600 w 618067"/>
                <a:gd name="connsiteY16" fmla="*/ 279400 h 702896"/>
                <a:gd name="connsiteX17" fmla="*/ 499534 w 618067"/>
                <a:gd name="connsiteY17" fmla="*/ 304800 h 702896"/>
                <a:gd name="connsiteX18" fmla="*/ 503767 w 618067"/>
                <a:gd name="connsiteY18" fmla="*/ 317500 h 702896"/>
                <a:gd name="connsiteX19" fmla="*/ 537634 w 618067"/>
                <a:gd name="connsiteY19" fmla="*/ 330200 h 702896"/>
                <a:gd name="connsiteX20" fmla="*/ 554567 w 618067"/>
                <a:gd name="connsiteY20" fmla="*/ 334434 h 702896"/>
                <a:gd name="connsiteX21" fmla="*/ 596900 w 618067"/>
                <a:gd name="connsiteY21" fmla="*/ 347134 h 702896"/>
                <a:gd name="connsiteX22" fmla="*/ 609600 w 618067"/>
                <a:gd name="connsiteY22" fmla="*/ 359834 h 702896"/>
                <a:gd name="connsiteX23" fmla="*/ 618067 w 618067"/>
                <a:gd name="connsiteY23" fmla="*/ 385234 h 702896"/>
                <a:gd name="connsiteX24" fmla="*/ 613834 w 618067"/>
                <a:gd name="connsiteY24" fmla="*/ 397934 h 702896"/>
                <a:gd name="connsiteX25" fmla="*/ 584200 w 618067"/>
                <a:gd name="connsiteY25" fmla="*/ 414867 h 702896"/>
                <a:gd name="connsiteX26" fmla="*/ 575734 w 618067"/>
                <a:gd name="connsiteY26" fmla="*/ 427567 h 702896"/>
                <a:gd name="connsiteX27" fmla="*/ 563034 w 618067"/>
                <a:gd name="connsiteY27" fmla="*/ 436034 h 702896"/>
                <a:gd name="connsiteX28" fmla="*/ 546100 w 618067"/>
                <a:gd name="connsiteY28" fmla="*/ 457200 h 702896"/>
                <a:gd name="connsiteX29" fmla="*/ 541867 w 618067"/>
                <a:gd name="connsiteY29" fmla="*/ 469900 h 702896"/>
                <a:gd name="connsiteX30" fmla="*/ 524934 w 618067"/>
                <a:gd name="connsiteY30" fmla="*/ 495300 h 702896"/>
                <a:gd name="connsiteX31" fmla="*/ 520700 w 618067"/>
                <a:gd name="connsiteY31" fmla="*/ 508000 h 702896"/>
                <a:gd name="connsiteX32" fmla="*/ 508000 w 618067"/>
                <a:gd name="connsiteY32" fmla="*/ 516467 h 702896"/>
                <a:gd name="connsiteX33" fmla="*/ 503767 w 618067"/>
                <a:gd name="connsiteY33" fmla="*/ 529167 h 702896"/>
                <a:gd name="connsiteX34" fmla="*/ 491067 w 618067"/>
                <a:gd name="connsiteY34" fmla="*/ 533400 h 702896"/>
                <a:gd name="connsiteX35" fmla="*/ 465667 w 618067"/>
                <a:gd name="connsiteY35" fmla="*/ 550334 h 702896"/>
                <a:gd name="connsiteX36" fmla="*/ 452967 w 618067"/>
                <a:gd name="connsiteY36" fmla="*/ 558800 h 702896"/>
                <a:gd name="connsiteX37" fmla="*/ 414867 w 618067"/>
                <a:gd name="connsiteY37" fmla="*/ 592667 h 702896"/>
                <a:gd name="connsiteX38" fmla="*/ 393700 w 618067"/>
                <a:gd name="connsiteY38" fmla="*/ 609600 h 702896"/>
                <a:gd name="connsiteX39" fmla="*/ 385234 w 618067"/>
                <a:gd name="connsiteY39" fmla="*/ 622300 h 702896"/>
                <a:gd name="connsiteX40" fmla="*/ 372534 w 618067"/>
                <a:gd name="connsiteY40" fmla="*/ 635000 h 702896"/>
                <a:gd name="connsiteX41" fmla="*/ 359834 w 618067"/>
                <a:gd name="connsiteY41" fmla="*/ 660400 h 702896"/>
                <a:gd name="connsiteX42" fmla="*/ 334434 w 618067"/>
                <a:gd name="connsiteY42" fmla="*/ 677334 h 702896"/>
                <a:gd name="connsiteX43" fmla="*/ 304800 w 618067"/>
                <a:gd name="connsiteY43" fmla="*/ 694267 h 702896"/>
                <a:gd name="connsiteX44" fmla="*/ 292100 w 618067"/>
                <a:gd name="connsiteY44" fmla="*/ 702734 h 702896"/>
                <a:gd name="connsiteX45" fmla="*/ 279400 w 618067"/>
                <a:gd name="connsiteY45" fmla="*/ 698500 h 702896"/>
                <a:gd name="connsiteX46" fmla="*/ 254000 w 618067"/>
                <a:gd name="connsiteY46" fmla="*/ 656167 h 702896"/>
                <a:gd name="connsiteX47" fmla="*/ 241300 w 618067"/>
                <a:gd name="connsiteY47" fmla="*/ 647700 h 702896"/>
                <a:gd name="connsiteX48" fmla="*/ 228600 w 618067"/>
                <a:gd name="connsiteY48" fmla="*/ 635000 h 702896"/>
                <a:gd name="connsiteX49" fmla="*/ 211667 w 618067"/>
                <a:gd name="connsiteY49" fmla="*/ 609600 h 702896"/>
                <a:gd name="connsiteX50" fmla="*/ 203200 w 618067"/>
                <a:gd name="connsiteY50" fmla="*/ 596900 h 702896"/>
                <a:gd name="connsiteX51" fmla="*/ 177800 w 618067"/>
                <a:gd name="connsiteY51" fmla="*/ 575734 h 702896"/>
                <a:gd name="connsiteX52" fmla="*/ 148167 w 618067"/>
                <a:gd name="connsiteY52" fmla="*/ 541867 h 702896"/>
                <a:gd name="connsiteX53" fmla="*/ 135467 w 618067"/>
                <a:gd name="connsiteY53" fmla="*/ 516467 h 702896"/>
                <a:gd name="connsiteX54" fmla="*/ 131234 w 618067"/>
                <a:gd name="connsiteY54" fmla="*/ 516467 h 70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18067" h="702896">
                  <a:moveTo>
                    <a:pt x="0" y="0"/>
                  </a:moveTo>
                  <a:cubicBezTo>
                    <a:pt x="28818" y="17291"/>
                    <a:pt x="13363" y="10099"/>
                    <a:pt x="46567" y="21167"/>
                  </a:cubicBezTo>
                  <a:lnTo>
                    <a:pt x="59267" y="25400"/>
                  </a:lnTo>
                  <a:cubicBezTo>
                    <a:pt x="100901" y="53157"/>
                    <a:pt x="62010" y="30406"/>
                    <a:pt x="173567" y="38100"/>
                  </a:cubicBezTo>
                  <a:cubicBezTo>
                    <a:pt x="180745" y="38595"/>
                    <a:pt x="187678" y="40923"/>
                    <a:pt x="194734" y="42334"/>
                  </a:cubicBezTo>
                  <a:cubicBezTo>
                    <a:pt x="198967" y="45156"/>
                    <a:pt x="203836" y="47202"/>
                    <a:pt x="207434" y="50800"/>
                  </a:cubicBezTo>
                  <a:cubicBezTo>
                    <a:pt x="235660" y="79026"/>
                    <a:pt x="194729" y="49385"/>
                    <a:pt x="228600" y="71967"/>
                  </a:cubicBezTo>
                  <a:cubicBezTo>
                    <a:pt x="248356" y="101600"/>
                    <a:pt x="237067" y="91722"/>
                    <a:pt x="258234" y="105834"/>
                  </a:cubicBezTo>
                  <a:cubicBezTo>
                    <a:pt x="261056" y="110067"/>
                    <a:pt x="262871" y="115184"/>
                    <a:pt x="266700" y="118534"/>
                  </a:cubicBezTo>
                  <a:cubicBezTo>
                    <a:pt x="274358" y="125235"/>
                    <a:pt x="292100" y="135467"/>
                    <a:pt x="292100" y="135467"/>
                  </a:cubicBezTo>
                  <a:cubicBezTo>
                    <a:pt x="305399" y="155415"/>
                    <a:pt x="294364" y="143414"/>
                    <a:pt x="317500" y="156634"/>
                  </a:cubicBezTo>
                  <a:cubicBezTo>
                    <a:pt x="321917" y="159158"/>
                    <a:pt x="325551" y="163034"/>
                    <a:pt x="330200" y="165100"/>
                  </a:cubicBezTo>
                  <a:cubicBezTo>
                    <a:pt x="366647" y="181298"/>
                    <a:pt x="390078" y="175381"/>
                    <a:pt x="436034" y="177800"/>
                  </a:cubicBezTo>
                  <a:cubicBezTo>
                    <a:pt x="440267" y="182033"/>
                    <a:pt x="445058" y="185774"/>
                    <a:pt x="448734" y="190500"/>
                  </a:cubicBezTo>
                  <a:cubicBezTo>
                    <a:pt x="458309" y="202810"/>
                    <a:pt x="467851" y="218174"/>
                    <a:pt x="474134" y="232834"/>
                  </a:cubicBezTo>
                  <a:cubicBezTo>
                    <a:pt x="475892" y="236936"/>
                    <a:pt x="476956" y="241301"/>
                    <a:pt x="478367" y="245534"/>
                  </a:cubicBezTo>
                  <a:cubicBezTo>
                    <a:pt x="479778" y="256823"/>
                    <a:pt x="478774" y="268686"/>
                    <a:pt x="482600" y="279400"/>
                  </a:cubicBezTo>
                  <a:cubicBezTo>
                    <a:pt x="486023" y="288983"/>
                    <a:pt x="499534" y="304800"/>
                    <a:pt x="499534" y="304800"/>
                  </a:cubicBezTo>
                  <a:cubicBezTo>
                    <a:pt x="500945" y="309033"/>
                    <a:pt x="500979" y="314015"/>
                    <a:pt x="503767" y="317500"/>
                  </a:cubicBezTo>
                  <a:cubicBezTo>
                    <a:pt x="512248" y="328102"/>
                    <a:pt x="525911" y="327595"/>
                    <a:pt x="537634" y="330200"/>
                  </a:cubicBezTo>
                  <a:cubicBezTo>
                    <a:pt x="543314" y="331462"/>
                    <a:pt x="548994" y="332762"/>
                    <a:pt x="554567" y="334434"/>
                  </a:cubicBezTo>
                  <a:cubicBezTo>
                    <a:pt x="606099" y="349894"/>
                    <a:pt x="557871" y="337375"/>
                    <a:pt x="596900" y="347134"/>
                  </a:cubicBezTo>
                  <a:cubicBezTo>
                    <a:pt x="601133" y="351367"/>
                    <a:pt x="606692" y="354601"/>
                    <a:pt x="609600" y="359834"/>
                  </a:cubicBezTo>
                  <a:cubicBezTo>
                    <a:pt x="613934" y="367636"/>
                    <a:pt x="618067" y="385234"/>
                    <a:pt x="618067" y="385234"/>
                  </a:cubicBezTo>
                  <a:cubicBezTo>
                    <a:pt x="616656" y="389467"/>
                    <a:pt x="616691" y="394506"/>
                    <a:pt x="613834" y="397934"/>
                  </a:cubicBezTo>
                  <a:cubicBezTo>
                    <a:pt x="603977" y="409763"/>
                    <a:pt x="596861" y="410647"/>
                    <a:pt x="584200" y="414867"/>
                  </a:cubicBezTo>
                  <a:cubicBezTo>
                    <a:pt x="581378" y="419100"/>
                    <a:pt x="579331" y="423969"/>
                    <a:pt x="575734" y="427567"/>
                  </a:cubicBezTo>
                  <a:cubicBezTo>
                    <a:pt x="572136" y="431165"/>
                    <a:pt x="566212" y="432061"/>
                    <a:pt x="563034" y="436034"/>
                  </a:cubicBezTo>
                  <a:cubicBezTo>
                    <a:pt x="539667" y="465242"/>
                    <a:pt x="582493" y="432940"/>
                    <a:pt x="546100" y="457200"/>
                  </a:cubicBezTo>
                  <a:cubicBezTo>
                    <a:pt x="544689" y="461433"/>
                    <a:pt x="544034" y="465999"/>
                    <a:pt x="541867" y="469900"/>
                  </a:cubicBezTo>
                  <a:cubicBezTo>
                    <a:pt x="536925" y="478795"/>
                    <a:pt x="528152" y="485647"/>
                    <a:pt x="524934" y="495300"/>
                  </a:cubicBezTo>
                  <a:cubicBezTo>
                    <a:pt x="523523" y="499533"/>
                    <a:pt x="523488" y="504515"/>
                    <a:pt x="520700" y="508000"/>
                  </a:cubicBezTo>
                  <a:cubicBezTo>
                    <a:pt x="517522" y="511973"/>
                    <a:pt x="512233" y="513645"/>
                    <a:pt x="508000" y="516467"/>
                  </a:cubicBezTo>
                  <a:cubicBezTo>
                    <a:pt x="506589" y="520700"/>
                    <a:pt x="506922" y="526012"/>
                    <a:pt x="503767" y="529167"/>
                  </a:cubicBezTo>
                  <a:cubicBezTo>
                    <a:pt x="500612" y="532322"/>
                    <a:pt x="494968" y="531233"/>
                    <a:pt x="491067" y="533400"/>
                  </a:cubicBezTo>
                  <a:cubicBezTo>
                    <a:pt x="482172" y="538342"/>
                    <a:pt x="474134" y="544689"/>
                    <a:pt x="465667" y="550334"/>
                  </a:cubicBezTo>
                  <a:cubicBezTo>
                    <a:pt x="461434" y="553156"/>
                    <a:pt x="456565" y="555202"/>
                    <a:pt x="452967" y="558800"/>
                  </a:cubicBezTo>
                  <a:cubicBezTo>
                    <a:pt x="423969" y="587798"/>
                    <a:pt x="437530" y="577558"/>
                    <a:pt x="414867" y="592667"/>
                  </a:cubicBezTo>
                  <a:cubicBezTo>
                    <a:pt x="390600" y="629067"/>
                    <a:pt x="422913" y="586229"/>
                    <a:pt x="393700" y="609600"/>
                  </a:cubicBezTo>
                  <a:cubicBezTo>
                    <a:pt x="389727" y="612778"/>
                    <a:pt x="388491" y="618391"/>
                    <a:pt x="385234" y="622300"/>
                  </a:cubicBezTo>
                  <a:cubicBezTo>
                    <a:pt x="381401" y="626899"/>
                    <a:pt x="376767" y="630767"/>
                    <a:pt x="372534" y="635000"/>
                  </a:cubicBezTo>
                  <a:cubicBezTo>
                    <a:pt x="369514" y="644057"/>
                    <a:pt x="367556" y="653643"/>
                    <a:pt x="359834" y="660400"/>
                  </a:cubicBezTo>
                  <a:cubicBezTo>
                    <a:pt x="352176" y="667101"/>
                    <a:pt x="341629" y="670139"/>
                    <a:pt x="334434" y="677334"/>
                  </a:cubicBezTo>
                  <a:cubicBezTo>
                    <a:pt x="317620" y="694148"/>
                    <a:pt x="327542" y="688582"/>
                    <a:pt x="304800" y="694267"/>
                  </a:cubicBezTo>
                  <a:cubicBezTo>
                    <a:pt x="300567" y="697089"/>
                    <a:pt x="297119" y="701898"/>
                    <a:pt x="292100" y="702734"/>
                  </a:cubicBezTo>
                  <a:cubicBezTo>
                    <a:pt x="287698" y="703468"/>
                    <a:pt x="282555" y="701655"/>
                    <a:pt x="279400" y="698500"/>
                  </a:cubicBezTo>
                  <a:cubicBezTo>
                    <a:pt x="226089" y="645187"/>
                    <a:pt x="287408" y="696256"/>
                    <a:pt x="254000" y="656167"/>
                  </a:cubicBezTo>
                  <a:cubicBezTo>
                    <a:pt x="250743" y="652258"/>
                    <a:pt x="245209" y="650957"/>
                    <a:pt x="241300" y="647700"/>
                  </a:cubicBezTo>
                  <a:cubicBezTo>
                    <a:pt x="236701" y="643867"/>
                    <a:pt x="232276" y="639726"/>
                    <a:pt x="228600" y="635000"/>
                  </a:cubicBezTo>
                  <a:cubicBezTo>
                    <a:pt x="222353" y="626968"/>
                    <a:pt x="217311" y="618067"/>
                    <a:pt x="211667" y="609600"/>
                  </a:cubicBezTo>
                  <a:cubicBezTo>
                    <a:pt x="208845" y="605367"/>
                    <a:pt x="206798" y="600498"/>
                    <a:pt x="203200" y="596900"/>
                  </a:cubicBezTo>
                  <a:cubicBezTo>
                    <a:pt x="186902" y="580602"/>
                    <a:pt x="195481" y="587521"/>
                    <a:pt x="177800" y="575734"/>
                  </a:cubicBezTo>
                  <a:cubicBezTo>
                    <a:pt x="158045" y="546101"/>
                    <a:pt x="169334" y="555979"/>
                    <a:pt x="148167" y="541867"/>
                  </a:cubicBezTo>
                  <a:cubicBezTo>
                    <a:pt x="144724" y="531537"/>
                    <a:pt x="143674" y="524674"/>
                    <a:pt x="135467" y="516467"/>
                  </a:cubicBezTo>
                  <a:cubicBezTo>
                    <a:pt x="134469" y="515469"/>
                    <a:pt x="132645" y="516467"/>
                    <a:pt x="131234" y="516467"/>
                  </a:cubicBezTo>
                </a:path>
              </a:pathLst>
            </a:custGeom>
            <a:ln w="57150" cmpd="sng">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a:off x="5867402" y="1038032"/>
              <a:ext cx="55033" cy="23311"/>
            </a:xfrm>
            <a:custGeom>
              <a:avLst/>
              <a:gdLst>
                <a:gd name="connsiteX0" fmla="*/ 0 w 55033"/>
                <a:gd name="connsiteY0" fmla="*/ 0 h 23311"/>
                <a:gd name="connsiteX1" fmla="*/ 55033 w 55033"/>
                <a:gd name="connsiteY1" fmla="*/ 21166 h 23311"/>
              </a:gdLst>
              <a:ahLst/>
              <a:cxnLst>
                <a:cxn ang="0">
                  <a:pos x="connsiteX0" y="connsiteY0"/>
                </a:cxn>
                <a:cxn ang="0">
                  <a:pos x="connsiteX1" y="connsiteY1"/>
                </a:cxn>
              </a:cxnLst>
              <a:rect l="l" t="t" r="r" b="b"/>
              <a:pathLst>
                <a:path w="55033" h="23311">
                  <a:moveTo>
                    <a:pt x="0" y="0"/>
                  </a:moveTo>
                  <a:cubicBezTo>
                    <a:pt x="19960" y="33266"/>
                    <a:pt x="4472" y="21166"/>
                    <a:pt x="55033" y="21166"/>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flipH="1">
              <a:off x="5668432" y="1002022"/>
              <a:ext cx="55033" cy="23311"/>
            </a:xfrm>
            <a:custGeom>
              <a:avLst/>
              <a:gdLst>
                <a:gd name="connsiteX0" fmla="*/ 0 w 55033"/>
                <a:gd name="connsiteY0" fmla="*/ 0 h 23311"/>
                <a:gd name="connsiteX1" fmla="*/ 55033 w 55033"/>
                <a:gd name="connsiteY1" fmla="*/ 21166 h 23311"/>
              </a:gdLst>
              <a:ahLst/>
              <a:cxnLst>
                <a:cxn ang="0">
                  <a:pos x="connsiteX0" y="connsiteY0"/>
                </a:cxn>
                <a:cxn ang="0">
                  <a:pos x="connsiteX1" y="connsiteY1"/>
                </a:cxn>
              </a:cxnLst>
              <a:rect l="l" t="t" r="r" b="b"/>
              <a:pathLst>
                <a:path w="55033" h="23311">
                  <a:moveTo>
                    <a:pt x="0" y="0"/>
                  </a:moveTo>
                  <a:cubicBezTo>
                    <a:pt x="19960" y="33266"/>
                    <a:pt x="4472" y="21166"/>
                    <a:pt x="55033" y="21166"/>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pic>
        <p:nvPicPr>
          <p:cNvPr id="44" name="Picture 43" descr="ApolloLogo.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87295" y="2081863"/>
            <a:ext cx="1042131" cy="377685"/>
          </a:xfrm>
          <a:prstGeom prst="rect">
            <a:avLst/>
          </a:prstGeom>
        </p:spPr>
      </p:pic>
      <p:sp>
        <p:nvSpPr>
          <p:cNvPr id="46" name="Slide Number Placeholder 11"/>
          <p:cNvSpPr txBox="1">
            <a:spLocks/>
          </p:cNvSpPr>
          <p:nvPr/>
        </p:nvSpPr>
        <p:spPr>
          <a:xfrm>
            <a:off x="3505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457200" rtl="0" eaLnBrk="0" latinLnBrk="0" hangingPunct="0">
              <a:defRPr sz="6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29F2198-332C-C14D-9D43-AA1BE21296F4}" type="slidenum">
              <a:rPr lang="en-US" smtClean="0">
                <a:solidFill>
                  <a:srgbClr val="898989">
                    <a:alpha val="60000"/>
                  </a:srgbClr>
                </a:solidFill>
                <a:latin typeface="Palatino Linotype"/>
              </a:rPr>
              <a:pPr algn="ctr"/>
              <a:t>37</a:t>
            </a:fld>
            <a:endParaRPr lang="en-US">
              <a:solidFill>
                <a:srgbClr val="898989">
                  <a:alpha val="60000"/>
                </a:srgbClr>
              </a:solidFill>
              <a:latin typeface="Palatino Linotype"/>
            </a:endParaRPr>
          </a:p>
        </p:txBody>
      </p:sp>
      <p:sp>
        <p:nvSpPr>
          <p:cNvPr id="47" name="Footer Placeholder 3"/>
          <p:cNvSpPr>
            <a:spLocks noGrp="1"/>
          </p:cNvSpPr>
          <p:nvPr>
            <p:ph type="ftr" sz="quarter" idx="4294967295"/>
          </p:nvPr>
        </p:nvSpPr>
        <p:spPr>
          <a:xfrm>
            <a:off x="592138" y="6356350"/>
            <a:ext cx="2895600" cy="365125"/>
          </a:xfrm>
          <a:prstGeom prst="rect">
            <a:avLst/>
          </a:prstGeom>
        </p:spPr>
        <p:txBody>
          <a:bodyPr/>
          <a:lstStyle/>
          <a:p>
            <a:pPr>
              <a:defRPr/>
            </a:pPr>
            <a:r>
              <a:rPr lang="en-US" sz="600" dirty="0" smtClean="0">
                <a:solidFill>
                  <a:srgbClr val="898989"/>
                </a:solidFill>
              </a:rPr>
              <a:t>4. Becoming Acquainted with Web Apollo.</a:t>
            </a:r>
            <a:endParaRPr lang="en-US" sz="600" dirty="0">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1D4980"/>
        </a:solidFill>
        <a:effectLst/>
      </p:bgPr>
    </p:bg>
    <p:spTree>
      <p:nvGrpSpPr>
        <p:cNvPr id="1" name=""/>
        <p:cNvGrpSpPr/>
        <p:nvPr/>
      </p:nvGrpSpPr>
      <p:grpSpPr>
        <a:xfrm>
          <a:off x="0" y="0"/>
          <a:ext cx="0" cy="0"/>
          <a:chOff x="0" y="0"/>
          <a:chExt cx="0" cy="0"/>
        </a:xfrm>
      </p:grpSpPr>
      <p:sp>
        <p:nvSpPr>
          <p:cNvPr id="2" name="TextBox 1"/>
          <p:cNvSpPr txBox="1"/>
          <p:nvPr/>
        </p:nvSpPr>
        <p:spPr>
          <a:xfrm>
            <a:off x="744360" y="3075057"/>
            <a:ext cx="7655280" cy="1231106"/>
          </a:xfrm>
          <a:prstGeom prst="rect">
            <a:avLst/>
          </a:prstGeom>
          <a:noFill/>
        </p:spPr>
        <p:txBody>
          <a:bodyPr wrap="square" rtlCol="0">
            <a:spAutoFit/>
          </a:bodyPr>
          <a:lstStyle/>
          <a:p>
            <a:pPr algn="ctr"/>
            <a:r>
              <a:rPr lang="en-US" sz="4000" dirty="0" smtClean="0">
                <a:solidFill>
                  <a:schemeClr val="bg1"/>
                </a:solidFill>
              </a:rPr>
              <a:t>Web Apollo </a:t>
            </a:r>
            <a:r>
              <a:rPr lang="en-US" sz="4000" dirty="0">
                <a:solidFill>
                  <a:schemeClr val="bg1"/>
                </a:solidFill>
              </a:rPr>
              <a:t>User </a:t>
            </a:r>
            <a:r>
              <a:rPr lang="en-US" sz="4000" dirty="0" smtClean="0">
                <a:solidFill>
                  <a:schemeClr val="bg1"/>
                </a:solidFill>
              </a:rPr>
              <a:t>Guide </a:t>
            </a:r>
            <a:br>
              <a:rPr lang="en-US" sz="4000" dirty="0" smtClean="0">
                <a:solidFill>
                  <a:schemeClr val="bg1"/>
                </a:solidFill>
              </a:rPr>
            </a:br>
            <a:r>
              <a:rPr lang="en-US" sz="2000" dirty="0" smtClean="0">
                <a:solidFill>
                  <a:schemeClr val="bg1"/>
                </a:solidFill>
              </a:rPr>
              <a:t>(Fragment)</a:t>
            </a:r>
            <a:r>
              <a:rPr lang="en-US" sz="2000" dirty="0">
                <a:solidFill>
                  <a:schemeClr val="bg1"/>
                </a:solidFill>
              </a:rPr>
              <a:t/>
            </a:r>
            <a:br>
              <a:rPr lang="en-US" sz="2000" dirty="0">
                <a:solidFill>
                  <a:schemeClr val="bg1"/>
                </a:solidFill>
              </a:rPr>
            </a:br>
            <a:r>
              <a:rPr lang="en-US" sz="1400" dirty="0">
                <a:solidFill>
                  <a:schemeClr val="bg1"/>
                </a:solidFill>
              </a:rPr>
              <a:t>http://</a:t>
            </a:r>
            <a:r>
              <a:rPr lang="en-US" sz="1400" dirty="0" err="1">
                <a:solidFill>
                  <a:schemeClr val="bg1"/>
                </a:solidFill>
              </a:rPr>
              <a:t>genomearchitect.org</a:t>
            </a:r>
            <a:r>
              <a:rPr lang="en-US" sz="1400" dirty="0">
                <a:solidFill>
                  <a:schemeClr val="bg1"/>
                </a:solidFill>
              </a:rPr>
              <a:t>/</a:t>
            </a:r>
            <a:r>
              <a:rPr lang="en-US" sz="1400" dirty="0" err="1">
                <a:solidFill>
                  <a:schemeClr val="bg1"/>
                </a:solidFill>
              </a:rPr>
              <a:t>web_apollo_user_guide</a:t>
            </a:r>
            <a:endParaRPr lang="en-US" sz="1400" dirty="0">
              <a:solidFill>
                <a:schemeClr val="bg1"/>
              </a:solidFill>
            </a:endParaRPr>
          </a:p>
        </p:txBody>
      </p:sp>
    </p:spTree>
    <p:extLst>
      <p:ext uri="{BB962C8B-B14F-4D97-AF65-F5344CB8AC3E}">
        <p14:creationId xmlns:p14="http://schemas.microsoft.com/office/powerpoint/2010/main" val="24273635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8775" y="1268413"/>
            <a:ext cx="8461375" cy="4594481"/>
          </a:xfrm>
        </p:spPr>
        <p:txBody>
          <a:bodyPr>
            <a:normAutofit/>
          </a:bodyPr>
          <a:lstStyle/>
          <a:p>
            <a:r>
              <a:rPr lang="en-US" dirty="0" smtClean="0"/>
              <a:t>In a “simple case” the predicted gene model is correct or nearly correct, and this model is supported by evidence that </a:t>
            </a:r>
            <a:r>
              <a:rPr lang="en-US" i="1" dirty="0" smtClean="0"/>
              <a:t>completely</a:t>
            </a:r>
            <a:r>
              <a:rPr lang="en-US" dirty="0" smtClean="0"/>
              <a:t> or </a:t>
            </a:r>
            <a:r>
              <a:rPr lang="en-US" i="1" dirty="0" smtClean="0"/>
              <a:t>mostly</a:t>
            </a:r>
            <a:r>
              <a:rPr lang="en-US" dirty="0" smtClean="0"/>
              <a:t> agrees with the prediction. </a:t>
            </a:r>
          </a:p>
          <a:p>
            <a:r>
              <a:rPr lang="en-US" dirty="0" smtClean="0"/>
              <a:t>Evidence that extends beyond the predicted model is assumed to be non-coding sequence. </a:t>
            </a:r>
          </a:p>
          <a:p>
            <a:endParaRPr lang="en-US" dirty="0" smtClean="0"/>
          </a:p>
          <a:p>
            <a:r>
              <a:rPr lang="en-US" dirty="0" smtClean="0"/>
              <a:t>The following sections describe simple modifications. </a:t>
            </a:r>
          </a:p>
          <a:p>
            <a:endParaRPr lang="en-US" dirty="0"/>
          </a:p>
        </p:txBody>
      </p:sp>
      <p:sp>
        <p:nvSpPr>
          <p:cNvPr id="6" name="Text Placeholder 5"/>
          <p:cNvSpPr>
            <a:spLocks noGrp="1"/>
          </p:cNvSpPr>
          <p:nvPr>
            <p:ph type="body" sz="quarter" idx="13"/>
          </p:nvPr>
        </p:nvSpPr>
        <p:spPr/>
        <p:txBody>
          <a:bodyPr/>
          <a:lstStyle/>
          <a:p>
            <a:r>
              <a:rPr lang="en-US" dirty="0" smtClean="0">
                <a:solidFill>
                  <a:srgbClr val="003366"/>
                </a:solidFill>
              </a:rPr>
              <a:t>Annotating Simple Cases</a:t>
            </a:r>
            <a:endParaRPr lang="en-US" dirty="0">
              <a:solidFill>
                <a:srgbClr val="003366"/>
              </a:solidFill>
            </a:endParaRPr>
          </a:p>
        </p:txBody>
      </p:sp>
      <p:sp>
        <p:nvSpPr>
          <p:cNvPr id="4" name="Slide Number Placeholder 3"/>
          <p:cNvSpPr>
            <a:spLocks noGrp="1"/>
          </p:cNvSpPr>
          <p:nvPr>
            <p:ph type="sldNum" sz="quarter" idx="4"/>
          </p:nvPr>
        </p:nvSpPr>
        <p:spPr/>
        <p:txBody>
          <a:bodyPr/>
          <a:lstStyle/>
          <a:p>
            <a:fld id="{2ABE124A-B5C5-46E0-B944-45307B126769}" type="slidenum">
              <a:rPr lang="en-AU" smtClean="0"/>
              <a:pPr/>
              <a:t>39</a:t>
            </a:fld>
            <a:r>
              <a:rPr lang="en-AU" smtClean="0"/>
              <a:t> |</a:t>
            </a:r>
            <a:endParaRPr lang="en-AU" dirty="0"/>
          </a:p>
        </p:txBody>
      </p:sp>
      <p:sp>
        <p:nvSpPr>
          <p:cNvPr id="7" name="Slide Number Placeholder 11"/>
          <p:cNvSpPr txBox="1">
            <a:spLocks/>
          </p:cNvSpPr>
          <p:nvPr/>
        </p:nvSpPr>
        <p:spPr>
          <a:xfrm>
            <a:off x="3505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457200" rtl="0" eaLnBrk="0" latinLnBrk="0" hangingPunct="0">
              <a:defRPr sz="6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29F2198-332C-C14D-9D43-AA1BE21296F4}" type="slidenum">
              <a:rPr lang="en-US" smtClean="0">
                <a:solidFill>
                  <a:srgbClr val="898989">
                    <a:alpha val="60000"/>
                  </a:srgbClr>
                </a:solidFill>
                <a:latin typeface="Palatino Linotype"/>
              </a:rPr>
              <a:pPr algn="ctr"/>
              <a:t>39</a:t>
            </a:fld>
            <a:endParaRPr lang="en-US">
              <a:solidFill>
                <a:srgbClr val="898989">
                  <a:alpha val="60000"/>
                </a:srgbClr>
              </a:solidFill>
              <a:latin typeface="Palatino Linotype"/>
            </a:endParaRPr>
          </a:p>
        </p:txBody>
      </p:sp>
      <p:sp>
        <p:nvSpPr>
          <p:cNvPr id="8" name="Footer Placeholder 3"/>
          <p:cNvSpPr>
            <a:spLocks noGrp="1"/>
          </p:cNvSpPr>
          <p:nvPr>
            <p:ph type="ftr" sz="quarter" idx="4294967295"/>
          </p:nvPr>
        </p:nvSpPr>
        <p:spPr>
          <a:xfrm>
            <a:off x="592138" y="6356350"/>
            <a:ext cx="2895600" cy="365125"/>
          </a:xfrm>
          <a:prstGeom prst="rect">
            <a:avLst/>
          </a:prstGeom>
        </p:spPr>
        <p:txBody>
          <a:bodyPr/>
          <a:lstStyle/>
          <a:p>
            <a:pPr>
              <a:defRPr/>
            </a:pPr>
            <a:r>
              <a:rPr lang="en-US" sz="600" dirty="0" smtClean="0">
                <a:solidFill>
                  <a:srgbClr val="898989"/>
                </a:solidFill>
              </a:rPr>
              <a:t>4. Becoming Acquainted with Web Apollo.</a:t>
            </a:r>
            <a:endParaRPr lang="en-US" sz="600" dirty="0">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63663"/>
          </a:solidFill>
          <a:ln>
            <a:solidFill>
              <a:schemeClr val="accent6"/>
            </a:solidFill>
          </a:ln>
        </p:spPr>
        <p:txBody>
          <a:bodyPr/>
          <a:lstStyle/>
          <a:p>
            <a:pPr>
              <a:defRPr/>
            </a:pPr>
            <a:r>
              <a:rPr lang="en-US" sz="3200" dirty="0" smtClean="0">
                <a:solidFill>
                  <a:schemeClr val="bg1"/>
                </a:solidFill>
              </a:rPr>
              <a:t>Outline</a:t>
            </a:r>
            <a:endParaRPr lang="en-US" sz="3200" dirty="0">
              <a:solidFill>
                <a:schemeClr val="bg1"/>
              </a:solidFill>
            </a:endParaRPr>
          </a:p>
        </p:txBody>
      </p:sp>
      <p:sp>
        <p:nvSpPr>
          <p:cNvPr id="3" name="Content Placeholder 2"/>
          <p:cNvSpPr>
            <a:spLocks noGrp="1"/>
          </p:cNvSpPr>
          <p:nvPr>
            <p:ph idx="1"/>
          </p:nvPr>
        </p:nvSpPr>
        <p:spPr>
          <a:ln>
            <a:solidFill>
              <a:schemeClr val="accent6"/>
            </a:solidFill>
          </a:ln>
        </p:spPr>
        <p:txBody>
          <a:bodyPr vert="horz" wrap="square" lIns="91440" tIns="45720" rIns="91440" bIns="45720" numCol="1" anchor="t" anchorCtr="0" compatLnSpc="1">
            <a:prstTxWarp prst="textNoShape">
              <a:avLst/>
            </a:prstTxWarp>
          </a:bodyPr>
          <a:lstStyle/>
          <a:p>
            <a:pPr>
              <a:buFontTx/>
              <a:buChar char="•"/>
              <a:defRPr/>
            </a:pPr>
            <a:endParaRPr lang="en-US" dirty="0">
              <a:latin typeface="Arial" charset="0"/>
              <a:ea typeface="ＭＳ Ｐゴシック" charset="0"/>
              <a:cs typeface="ＭＳ Ｐゴシック" charset="0"/>
            </a:endParaRPr>
          </a:p>
          <a:p>
            <a:pPr>
              <a:buFontTx/>
              <a:buAutoNum type="arabicPeriod"/>
              <a:defRPr/>
            </a:pPr>
            <a:r>
              <a:rPr lang="en-US" b="1" dirty="0">
                <a:latin typeface="Arial" charset="0"/>
                <a:ea typeface="ＭＳ Ｐゴシック" charset="0"/>
                <a:cs typeface="ＭＳ Ｐゴシック" charset="0"/>
              </a:rPr>
              <a:t>What is Web Apollo?:</a:t>
            </a:r>
          </a:p>
          <a:p>
            <a:pPr lvl="2">
              <a:buFont typeface="Arial" charset="0"/>
              <a:buChar char="•"/>
              <a:defRPr/>
            </a:pPr>
            <a:r>
              <a:rPr lang="en-US" dirty="0">
                <a:latin typeface="Arial" charset="0"/>
                <a:ea typeface="ＭＳ Ｐゴシック" charset="0"/>
              </a:rPr>
              <a:t>Definition &amp; working concept.</a:t>
            </a:r>
          </a:p>
          <a:p>
            <a:pPr lvl="2">
              <a:buFont typeface="Arial" charset="0"/>
              <a:buChar char="•"/>
              <a:defRPr/>
            </a:pPr>
            <a:endParaRPr lang="en-US" dirty="0">
              <a:latin typeface="Arial" charset="0"/>
              <a:ea typeface="ＭＳ Ｐゴシック" charset="0"/>
            </a:endParaRPr>
          </a:p>
          <a:p>
            <a:pPr>
              <a:buFontTx/>
              <a:buAutoNum type="arabicPeriod"/>
              <a:defRPr/>
            </a:pPr>
            <a:r>
              <a:rPr lang="en-US" b="1" dirty="0" smtClean="0">
                <a:latin typeface="Arial" charset="0"/>
                <a:ea typeface="ＭＳ Ｐゴシック" charset="0"/>
                <a:cs typeface="ＭＳ Ｐゴシック" charset="0"/>
              </a:rPr>
              <a:t>Our Experience With Community Based Curation.</a:t>
            </a:r>
          </a:p>
          <a:p>
            <a:pPr>
              <a:buFontTx/>
              <a:buAutoNum type="arabicPeriod"/>
              <a:defRPr/>
            </a:pPr>
            <a:endParaRPr lang="en-US" dirty="0">
              <a:latin typeface="Arial" charset="0"/>
              <a:ea typeface="ＭＳ Ｐゴシック" charset="0"/>
            </a:endParaRPr>
          </a:p>
          <a:p>
            <a:pPr>
              <a:buFontTx/>
              <a:buAutoNum type="arabicPeriod"/>
              <a:defRPr/>
            </a:pPr>
            <a:r>
              <a:rPr lang="en-US" b="1" dirty="0" smtClean="0">
                <a:latin typeface="Arial" charset="0"/>
                <a:ea typeface="ＭＳ Ｐゴシック" charset="0"/>
                <a:cs typeface="ＭＳ Ｐゴシック" charset="0"/>
              </a:rPr>
              <a:t>The Thought Process Behind Manual Annotation.</a:t>
            </a:r>
            <a:endParaRPr lang="en-US" dirty="0">
              <a:latin typeface="Arial" charset="0"/>
              <a:ea typeface="ＭＳ Ｐゴシック" charset="0"/>
              <a:cs typeface="ＭＳ Ｐゴシック" charset="0"/>
            </a:endParaRPr>
          </a:p>
          <a:p>
            <a:pPr>
              <a:buFontTx/>
              <a:buAutoNum type="arabicPeriod"/>
              <a:defRPr/>
            </a:pPr>
            <a:endParaRPr lang="en-US" b="1" dirty="0" smtClean="0">
              <a:latin typeface="Arial" charset="0"/>
              <a:ea typeface="ＭＳ Ｐゴシック" charset="0"/>
              <a:cs typeface="ＭＳ Ｐゴシック" charset="0"/>
            </a:endParaRPr>
          </a:p>
          <a:p>
            <a:pPr>
              <a:buFontTx/>
              <a:buAutoNum type="arabicPeriod"/>
              <a:defRPr/>
            </a:pPr>
            <a:r>
              <a:rPr lang="en-US" b="1" dirty="0" smtClean="0">
                <a:latin typeface="Arial" charset="0"/>
                <a:ea typeface="ＭＳ Ｐゴシック" charset="0"/>
                <a:cs typeface="ＭＳ Ｐゴシック" charset="0"/>
              </a:rPr>
              <a:t>Becoming Acquainted With Web Apollo.</a:t>
            </a:r>
          </a:p>
          <a:p>
            <a:pPr>
              <a:buFontTx/>
              <a:buAutoNum type="arabicPeriod"/>
              <a:defRPr/>
            </a:pPr>
            <a:endParaRPr lang="en-US" b="1" dirty="0">
              <a:latin typeface="Arial" charset="0"/>
              <a:ea typeface="ＭＳ Ｐゴシック" charset="0"/>
              <a:cs typeface="ＭＳ Ｐゴシック" charset="0"/>
            </a:endParaRPr>
          </a:p>
          <a:p>
            <a:pPr>
              <a:buFontTx/>
              <a:buAutoNum type="arabicPeriod"/>
              <a:defRPr/>
            </a:pPr>
            <a:r>
              <a:rPr lang="en-US" b="1" dirty="0" smtClean="0">
                <a:latin typeface="Arial" charset="0"/>
                <a:ea typeface="ＭＳ Ｐゴシック" charset="0"/>
                <a:cs typeface="ＭＳ Ｐゴシック" charset="0"/>
              </a:rPr>
              <a:t>Demonstration and Exercises.</a:t>
            </a:r>
            <a:endParaRPr lang="en-US" b="1" dirty="0">
              <a:latin typeface="Arial" charset="0"/>
              <a:ea typeface="ＭＳ Ｐゴシック" charset="0"/>
              <a:cs typeface="ＭＳ Ｐゴシック" charset="0"/>
            </a:endParaRPr>
          </a:p>
        </p:txBody>
      </p:sp>
      <p:sp>
        <p:nvSpPr>
          <p:cNvPr id="4" name="Text Placeholder 3"/>
          <p:cNvSpPr>
            <a:spLocks noGrp="1"/>
          </p:cNvSpPr>
          <p:nvPr>
            <p:ph type="body" sz="half" idx="2"/>
          </p:nvPr>
        </p:nvSpPr>
        <p:spPr>
          <a:ln>
            <a:solidFill>
              <a:schemeClr val="accent6"/>
            </a:solidFill>
          </a:ln>
        </p:spPr>
        <p:txBody>
          <a:bodyPr/>
          <a:lstStyle/>
          <a:p>
            <a:pPr>
              <a:defRPr/>
            </a:pPr>
            <a:r>
              <a:rPr lang="en-US" sz="2400" dirty="0"/>
              <a:t>An introduction to Web Apollo.</a:t>
            </a:r>
            <a:br>
              <a:rPr lang="en-US" sz="2400" dirty="0"/>
            </a:br>
            <a:r>
              <a:rPr lang="en-US" sz="2000" i="1" dirty="0" smtClean="0"/>
              <a:t>Manual Annotation Workshop at UIUC</a:t>
            </a:r>
            <a:endParaRPr lang="en-US" sz="2000" i="1" dirty="0"/>
          </a:p>
        </p:txBody>
      </p:sp>
      <p:sp>
        <p:nvSpPr>
          <p:cNvPr id="14340"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600" smtClean="0">
                <a:solidFill>
                  <a:srgbClr val="898989"/>
                </a:solidFill>
              </a:rPr>
              <a:t>Outline</a:t>
            </a:r>
            <a:endParaRPr lang="en-US" sz="600" dirty="0">
              <a:solidFill>
                <a:srgbClr val="898989"/>
              </a:solidFill>
            </a:endParaRPr>
          </a:p>
        </p:txBody>
      </p:sp>
      <p:sp>
        <p:nvSpPr>
          <p:cNvPr id="14341"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78462A2-3C1A-EF47-8E8C-ECD34730D454}" type="slidenum">
              <a:rPr lang="en-US" sz="600">
                <a:solidFill>
                  <a:srgbClr val="898989"/>
                </a:solidFill>
              </a:rPr>
              <a:pPr/>
              <a:t>4</a:t>
            </a:fld>
            <a:endParaRPr lang="en-US" sz="600" dirty="0">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8775" y="959208"/>
            <a:ext cx="8461375" cy="2556261"/>
          </a:xfrm>
        </p:spPr>
        <p:txBody>
          <a:bodyPr>
            <a:normAutofit/>
          </a:bodyPr>
          <a:lstStyle/>
          <a:p>
            <a:pPr>
              <a:lnSpc>
                <a:spcPct val="110000"/>
              </a:lnSpc>
            </a:pPr>
            <a:r>
              <a:rPr lang="en-US" sz="1900" dirty="0" smtClean="0"/>
              <a:t>Select and drag the putative new exon from a track, and add it directly to an annotated transcript in the ‘User-created Annotations’ area. </a:t>
            </a:r>
          </a:p>
          <a:p>
            <a:pPr algn="just">
              <a:lnSpc>
                <a:spcPct val="110000"/>
              </a:lnSpc>
              <a:buFont typeface="Arial"/>
              <a:buChar char="•"/>
            </a:pPr>
            <a:r>
              <a:rPr lang="en-US" sz="1900" dirty="0" smtClean="0"/>
              <a:t>Click the exon, hold your finger on the mouse button, and drag the cursor until it touches the receiving transcript. A dark green highlight indicates it is okay to release the mouse button. </a:t>
            </a:r>
          </a:p>
          <a:p>
            <a:pPr algn="just">
              <a:lnSpc>
                <a:spcPct val="110000"/>
              </a:lnSpc>
              <a:buFont typeface="Arial"/>
              <a:buChar char="•"/>
            </a:pPr>
            <a:r>
              <a:rPr lang="en-US" sz="1900" dirty="0" smtClean="0"/>
              <a:t>When released, the additional exon becomes attached to the receiving transcript.</a:t>
            </a:r>
          </a:p>
        </p:txBody>
      </p:sp>
      <p:sp>
        <p:nvSpPr>
          <p:cNvPr id="6" name="Text Placeholder 5"/>
          <p:cNvSpPr>
            <a:spLocks noGrp="1"/>
          </p:cNvSpPr>
          <p:nvPr>
            <p:ph type="body" sz="quarter" idx="13"/>
          </p:nvPr>
        </p:nvSpPr>
        <p:spPr/>
        <p:txBody>
          <a:bodyPr/>
          <a:lstStyle/>
          <a:p>
            <a:r>
              <a:rPr lang="en-US" dirty="0" smtClean="0">
                <a:solidFill>
                  <a:srgbClr val="003366"/>
                </a:solidFill>
              </a:rPr>
              <a:t>Adding </a:t>
            </a:r>
            <a:r>
              <a:rPr lang="en-US" dirty="0" err="1" smtClean="0">
                <a:solidFill>
                  <a:srgbClr val="003366"/>
                </a:solidFill>
              </a:rPr>
              <a:t>exons</a:t>
            </a:r>
            <a:endParaRPr lang="en-US" dirty="0">
              <a:solidFill>
                <a:srgbClr val="003366"/>
              </a:solidFill>
            </a:endParaRPr>
          </a:p>
        </p:txBody>
      </p:sp>
      <p:sp>
        <p:nvSpPr>
          <p:cNvPr id="4" name="Slide Number Placeholder 3"/>
          <p:cNvSpPr>
            <a:spLocks noGrp="1"/>
          </p:cNvSpPr>
          <p:nvPr>
            <p:ph type="sldNum" sz="quarter" idx="4"/>
          </p:nvPr>
        </p:nvSpPr>
        <p:spPr/>
        <p:txBody>
          <a:bodyPr/>
          <a:lstStyle/>
          <a:p>
            <a:fld id="{2ABE124A-B5C5-46E0-B944-45307B126769}" type="slidenum">
              <a:rPr lang="en-AU" smtClean="0"/>
              <a:pPr/>
              <a:t>40</a:t>
            </a:fld>
            <a:r>
              <a:rPr lang="en-AU" smtClean="0"/>
              <a:t> |</a:t>
            </a:r>
            <a:endParaRPr lang="en-AU" dirty="0"/>
          </a:p>
        </p:txBody>
      </p:sp>
      <p:pic>
        <p:nvPicPr>
          <p:cNvPr id="23" name="Picture 22" descr="WA-add-ex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7160" y="3368045"/>
            <a:ext cx="5066187" cy="2263427"/>
          </a:xfrm>
          <a:prstGeom prst="rect">
            <a:avLst/>
          </a:prstGeom>
        </p:spPr>
      </p:pic>
      <p:sp>
        <p:nvSpPr>
          <p:cNvPr id="24" name="TextBox 23"/>
          <p:cNvSpPr txBox="1"/>
          <p:nvPr/>
        </p:nvSpPr>
        <p:spPr>
          <a:xfrm>
            <a:off x="330200" y="3570376"/>
            <a:ext cx="3248385" cy="1846659"/>
          </a:xfrm>
          <a:prstGeom prst="rect">
            <a:avLst/>
          </a:prstGeom>
          <a:noFill/>
        </p:spPr>
        <p:txBody>
          <a:bodyPr wrap="square" rtlCol="0">
            <a:spAutoFit/>
          </a:bodyPr>
          <a:lstStyle/>
          <a:p>
            <a:pPr marL="342900" indent="-342900" algn="just">
              <a:buFont typeface="Arial"/>
              <a:buChar char="•"/>
            </a:pPr>
            <a:r>
              <a:rPr lang="en-US" sz="1900" dirty="0" smtClean="0">
                <a:solidFill>
                  <a:srgbClr val="003366"/>
                </a:solidFill>
              </a:rPr>
              <a:t>A confirmation box will warn you if </a:t>
            </a:r>
            <a:r>
              <a:rPr lang="en-US" sz="1900" dirty="0">
                <a:solidFill>
                  <a:srgbClr val="003366"/>
                </a:solidFill>
              </a:rPr>
              <a:t>the receiving transcript is </a:t>
            </a:r>
            <a:r>
              <a:rPr lang="en-US" sz="1900" dirty="0" smtClean="0">
                <a:solidFill>
                  <a:srgbClr val="003366"/>
                </a:solidFill>
              </a:rPr>
              <a:t>not on the same strand as the feature where the new exon originated.</a:t>
            </a:r>
            <a:endParaRPr lang="en-US" sz="1900" dirty="0">
              <a:solidFill>
                <a:srgbClr val="003366"/>
              </a:solidFill>
            </a:endParaRPr>
          </a:p>
        </p:txBody>
      </p:sp>
      <p:sp>
        <p:nvSpPr>
          <p:cNvPr id="26" name="Slide Number Placeholder 11"/>
          <p:cNvSpPr txBox="1">
            <a:spLocks/>
          </p:cNvSpPr>
          <p:nvPr/>
        </p:nvSpPr>
        <p:spPr>
          <a:xfrm>
            <a:off x="3505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457200" rtl="0" eaLnBrk="0" latinLnBrk="0" hangingPunct="0">
              <a:defRPr sz="6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29F2198-332C-C14D-9D43-AA1BE21296F4}" type="slidenum">
              <a:rPr lang="en-US" smtClean="0">
                <a:solidFill>
                  <a:srgbClr val="898989">
                    <a:alpha val="60000"/>
                  </a:srgbClr>
                </a:solidFill>
                <a:latin typeface="Palatino Linotype"/>
              </a:rPr>
              <a:pPr algn="ctr"/>
              <a:t>40</a:t>
            </a:fld>
            <a:endParaRPr lang="en-US">
              <a:solidFill>
                <a:srgbClr val="898989">
                  <a:alpha val="60000"/>
                </a:srgbClr>
              </a:solidFill>
              <a:latin typeface="Palatino Linotype"/>
            </a:endParaRPr>
          </a:p>
        </p:txBody>
      </p:sp>
      <p:sp>
        <p:nvSpPr>
          <p:cNvPr id="27" name="Footer Placeholder 3"/>
          <p:cNvSpPr>
            <a:spLocks noGrp="1"/>
          </p:cNvSpPr>
          <p:nvPr>
            <p:ph type="ftr" sz="quarter" idx="4294967295"/>
          </p:nvPr>
        </p:nvSpPr>
        <p:spPr>
          <a:xfrm>
            <a:off x="592138" y="6356350"/>
            <a:ext cx="2895600" cy="365125"/>
          </a:xfrm>
          <a:prstGeom prst="rect">
            <a:avLst/>
          </a:prstGeom>
        </p:spPr>
        <p:txBody>
          <a:bodyPr/>
          <a:lstStyle/>
          <a:p>
            <a:pPr>
              <a:defRPr/>
            </a:pPr>
            <a:r>
              <a:rPr lang="en-US" sz="600" dirty="0" smtClean="0">
                <a:solidFill>
                  <a:srgbClr val="898989"/>
                </a:solidFill>
              </a:rPr>
              <a:t>4. Becoming Acquainted with Web Apollo.</a:t>
            </a:r>
            <a:endParaRPr lang="en-US" sz="600" dirty="0">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616525" y="3885272"/>
            <a:ext cx="7897794" cy="2087199"/>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 name="Content Placeholder 4"/>
          <p:cNvSpPr>
            <a:spLocks noGrp="1"/>
          </p:cNvSpPr>
          <p:nvPr>
            <p:ph idx="1"/>
          </p:nvPr>
        </p:nvSpPr>
        <p:spPr>
          <a:xfrm>
            <a:off x="358775" y="1111860"/>
            <a:ext cx="8461375" cy="2170693"/>
          </a:xfrm>
        </p:spPr>
        <p:txBody>
          <a:bodyPr>
            <a:normAutofit/>
          </a:bodyPr>
          <a:lstStyle/>
          <a:p>
            <a:r>
              <a:rPr lang="en-US" dirty="0" smtClean="0"/>
              <a:t>Each time you add an exon region, whether by extension or adding an exon, </a:t>
            </a:r>
            <a:r>
              <a:rPr lang="en-US" b="1" dirty="0" smtClean="0"/>
              <a:t>Web Apollo recalculates the longest ORF</a:t>
            </a:r>
            <a:r>
              <a:rPr lang="en-US" dirty="0" smtClean="0"/>
              <a:t>, identifying ‘Start’ and ‘Stop’ signals and allowing you to determine whether a </a:t>
            </a:r>
            <a:r>
              <a:rPr lang="en-US" dirty="0"/>
              <a:t>‘Stop</a:t>
            </a:r>
            <a:r>
              <a:rPr lang="en-US" dirty="0" smtClean="0"/>
              <a:t>’ codon has been incorporated after each editing step.</a:t>
            </a:r>
            <a:endParaRPr lang="en-US" dirty="0"/>
          </a:p>
        </p:txBody>
      </p:sp>
      <p:sp>
        <p:nvSpPr>
          <p:cNvPr id="6" name="Text Placeholder 5"/>
          <p:cNvSpPr>
            <a:spLocks noGrp="1"/>
          </p:cNvSpPr>
          <p:nvPr>
            <p:ph type="body" sz="quarter" idx="13"/>
          </p:nvPr>
        </p:nvSpPr>
        <p:spPr/>
        <p:txBody>
          <a:bodyPr/>
          <a:lstStyle/>
          <a:p>
            <a:r>
              <a:rPr lang="en-US" dirty="0" smtClean="0">
                <a:solidFill>
                  <a:srgbClr val="003366"/>
                </a:solidFill>
              </a:rPr>
              <a:t>Adding </a:t>
            </a:r>
            <a:r>
              <a:rPr lang="en-US" dirty="0" err="1" smtClean="0">
                <a:solidFill>
                  <a:srgbClr val="003366"/>
                </a:solidFill>
              </a:rPr>
              <a:t>exons</a:t>
            </a:r>
            <a:endParaRPr lang="en-US" dirty="0">
              <a:solidFill>
                <a:srgbClr val="003366"/>
              </a:solidFill>
            </a:endParaRPr>
          </a:p>
        </p:txBody>
      </p:sp>
      <p:sp>
        <p:nvSpPr>
          <p:cNvPr id="4" name="Slide Number Placeholder 3"/>
          <p:cNvSpPr>
            <a:spLocks noGrp="1"/>
          </p:cNvSpPr>
          <p:nvPr>
            <p:ph type="sldNum" sz="quarter" idx="4"/>
          </p:nvPr>
        </p:nvSpPr>
        <p:spPr/>
        <p:txBody>
          <a:bodyPr/>
          <a:lstStyle/>
          <a:p>
            <a:fld id="{2ABE124A-B5C5-46E0-B944-45307B126769}" type="slidenum">
              <a:rPr lang="en-AU" smtClean="0"/>
              <a:pPr/>
              <a:t>41</a:t>
            </a:fld>
            <a:r>
              <a:rPr lang="en-AU" smtClean="0"/>
              <a:t> |</a:t>
            </a:r>
            <a:endParaRPr lang="en-AU" dirty="0"/>
          </a:p>
        </p:txBody>
      </p:sp>
      <p:sp>
        <p:nvSpPr>
          <p:cNvPr id="2" name="TextBox 1"/>
          <p:cNvSpPr txBox="1"/>
          <p:nvPr/>
        </p:nvSpPr>
        <p:spPr>
          <a:xfrm>
            <a:off x="1230501" y="3885273"/>
            <a:ext cx="7310837" cy="2062103"/>
          </a:xfrm>
          <a:prstGeom prst="rect">
            <a:avLst/>
          </a:prstGeom>
          <a:noFill/>
        </p:spPr>
        <p:txBody>
          <a:bodyPr wrap="square" rtlCol="0">
            <a:spAutoFit/>
          </a:bodyPr>
          <a:lstStyle/>
          <a:p>
            <a:pPr algn="just"/>
            <a:r>
              <a:rPr lang="en-US" sz="1600" dirty="0">
                <a:solidFill>
                  <a:srgbClr val="003366"/>
                </a:solidFill>
              </a:rPr>
              <a:t>Web Apollo demands that an exon already exists as an evidence in one of the tracks. You could provide a text file in GFF format and select File </a:t>
            </a:r>
            <a:r>
              <a:rPr lang="en-US" sz="1600" dirty="0">
                <a:solidFill>
                  <a:srgbClr val="003366"/>
                </a:solidFill>
                <a:sym typeface="Wingdings" pitchFamily="2" charset="2"/>
              </a:rPr>
              <a:t> </a:t>
            </a:r>
            <a:r>
              <a:rPr lang="en-US" sz="1600" dirty="0">
                <a:solidFill>
                  <a:srgbClr val="003366"/>
                </a:solidFill>
              </a:rPr>
              <a:t>Open. GFF is a simple text file delimited by TABs, one line for each genomic ‘feature’: column 1 is the name of the scaffold; then some text (irrelevant), then ‘exon’, then start, stop, strand as + or -, a dot, another dot, and Name=some name</a:t>
            </a:r>
          </a:p>
          <a:p>
            <a:pPr algn="just"/>
            <a:r>
              <a:rPr lang="en-US" sz="1600" dirty="0">
                <a:solidFill>
                  <a:srgbClr val="003366"/>
                </a:solidFill>
                <a:cs typeface="Consolas" pitchFamily="49" charset="0"/>
              </a:rPr>
              <a:t>Example:</a:t>
            </a:r>
          </a:p>
          <a:p>
            <a:pPr algn="just"/>
            <a:r>
              <a:rPr lang="en-US" sz="1600" dirty="0">
                <a:solidFill>
                  <a:srgbClr val="003366"/>
                </a:solidFill>
                <a:latin typeface="Consolas" pitchFamily="49" charset="0"/>
                <a:cs typeface="Consolas" pitchFamily="49" charset="0"/>
              </a:rPr>
              <a:t>scaffold_88	</a:t>
            </a:r>
            <a:r>
              <a:rPr lang="en-US" sz="1600" dirty="0" err="1" smtClean="0">
                <a:solidFill>
                  <a:srgbClr val="003366"/>
                </a:solidFill>
                <a:latin typeface="Consolas" pitchFamily="49" charset="0"/>
                <a:cs typeface="Consolas" pitchFamily="49" charset="0"/>
              </a:rPr>
              <a:t>Qratore</a:t>
            </a:r>
            <a:r>
              <a:rPr lang="en-US" sz="1600" dirty="0">
                <a:solidFill>
                  <a:srgbClr val="003366"/>
                </a:solidFill>
                <a:latin typeface="Consolas" pitchFamily="49" charset="0"/>
                <a:cs typeface="Consolas" pitchFamily="49" charset="0"/>
              </a:rPr>
              <a:t>	exon	21	2111	+	.	.	Name=bob</a:t>
            </a:r>
          </a:p>
          <a:p>
            <a:pPr algn="just"/>
            <a:r>
              <a:rPr lang="en-US" sz="1600" dirty="0">
                <a:solidFill>
                  <a:srgbClr val="003366"/>
                </a:solidFill>
                <a:latin typeface="Consolas" pitchFamily="49" charset="0"/>
                <a:cs typeface="Consolas" pitchFamily="49" charset="0"/>
              </a:rPr>
              <a:t>scaffold_88	</a:t>
            </a:r>
            <a:r>
              <a:rPr lang="en-US" sz="1600" dirty="0" err="1">
                <a:solidFill>
                  <a:srgbClr val="003366"/>
                </a:solidFill>
                <a:latin typeface="Consolas" pitchFamily="49" charset="0"/>
                <a:cs typeface="Consolas" pitchFamily="49" charset="0"/>
              </a:rPr>
              <a:t>Qratore</a:t>
            </a:r>
            <a:r>
              <a:rPr lang="en-US" sz="1600" dirty="0">
                <a:solidFill>
                  <a:srgbClr val="003366"/>
                </a:solidFill>
                <a:latin typeface="Consolas" pitchFamily="49" charset="0"/>
                <a:cs typeface="Consolas" pitchFamily="49" charset="0"/>
              </a:rPr>
              <a:t>	exon	2201	5111	+	.	.	Name=</a:t>
            </a:r>
            <a:r>
              <a:rPr lang="en-US" sz="1600" dirty="0" smtClean="0">
                <a:solidFill>
                  <a:srgbClr val="003366"/>
                </a:solidFill>
                <a:latin typeface="Consolas" pitchFamily="49" charset="0"/>
                <a:cs typeface="Consolas" pitchFamily="49" charset="0"/>
              </a:rPr>
              <a:t>rad</a:t>
            </a:r>
            <a:endParaRPr lang="en-US" sz="1600" dirty="0">
              <a:solidFill>
                <a:srgbClr val="003366"/>
              </a:solidFill>
              <a:latin typeface="Consolas" pitchFamily="49" charset="0"/>
              <a:cs typeface="Consolas" pitchFamily="49" charset="0"/>
            </a:endParaRPr>
          </a:p>
        </p:txBody>
      </p:sp>
      <p:grpSp>
        <p:nvGrpSpPr>
          <p:cNvPr id="10" name="Group 9"/>
          <p:cNvGrpSpPr/>
          <p:nvPr/>
        </p:nvGrpSpPr>
        <p:grpSpPr>
          <a:xfrm flipH="1">
            <a:off x="623386" y="4649042"/>
            <a:ext cx="684830" cy="1182145"/>
            <a:chOff x="5486400" y="762000"/>
            <a:chExt cx="1143000" cy="1723158"/>
          </a:xfrm>
        </p:grpSpPr>
        <p:pic>
          <p:nvPicPr>
            <p:cNvPr id="11" name="Picture 10" descr="superdot.png"/>
            <p:cNvPicPr>
              <a:picLocks noChangeAspect="1"/>
            </p:cNvPicPr>
            <p:nvPr/>
          </p:nvPicPr>
          <p:blipFill>
            <a:blip r:embed="rId2" cstate="print"/>
            <a:stretch>
              <a:fillRect/>
            </a:stretch>
          </p:blipFill>
          <p:spPr>
            <a:xfrm flipH="1">
              <a:off x="5486400" y="762000"/>
              <a:ext cx="1143000" cy="1723158"/>
            </a:xfrm>
            <a:prstGeom prst="rect">
              <a:avLst/>
            </a:prstGeom>
          </p:spPr>
        </p:pic>
        <p:sp>
          <p:nvSpPr>
            <p:cNvPr id="12" name="Freeform 11"/>
            <p:cNvSpPr/>
            <p:nvPr/>
          </p:nvSpPr>
          <p:spPr>
            <a:xfrm>
              <a:off x="5829301" y="851765"/>
              <a:ext cx="605367" cy="427566"/>
            </a:xfrm>
            <a:custGeom>
              <a:avLst/>
              <a:gdLst>
                <a:gd name="connsiteX0" fmla="*/ 0 w 605367"/>
                <a:gd name="connsiteY0" fmla="*/ 59266 h 427566"/>
                <a:gd name="connsiteX1" fmla="*/ 50800 w 605367"/>
                <a:gd name="connsiteY1" fmla="*/ 55033 h 427566"/>
                <a:gd name="connsiteX2" fmla="*/ 76200 w 605367"/>
                <a:gd name="connsiteY2" fmla="*/ 38100 h 427566"/>
                <a:gd name="connsiteX3" fmla="*/ 105833 w 605367"/>
                <a:gd name="connsiteY3" fmla="*/ 29633 h 427566"/>
                <a:gd name="connsiteX4" fmla="*/ 118533 w 605367"/>
                <a:gd name="connsiteY4" fmla="*/ 16933 h 427566"/>
                <a:gd name="connsiteX5" fmla="*/ 143933 w 605367"/>
                <a:gd name="connsiteY5" fmla="*/ 0 h 427566"/>
                <a:gd name="connsiteX6" fmla="*/ 190500 w 605367"/>
                <a:gd name="connsiteY6" fmla="*/ 4233 h 427566"/>
                <a:gd name="connsiteX7" fmla="*/ 211667 w 605367"/>
                <a:gd name="connsiteY7" fmla="*/ 12700 h 427566"/>
                <a:gd name="connsiteX8" fmla="*/ 254000 w 605367"/>
                <a:gd name="connsiteY8" fmla="*/ 21166 h 427566"/>
                <a:gd name="connsiteX9" fmla="*/ 270933 w 605367"/>
                <a:gd name="connsiteY9" fmla="*/ 29633 h 427566"/>
                <a:gd name="connsiteX10" fmla="*/ 283633 w 605367"/>
                <a:gd name="connsiteY10" fmla="*/ 33866 h 427566"/>
                <a:gd name="connsiteX11" fmla="*/ 304800 w 605367"/>
                <a:gd name="connsiteY11" fmla="*/ 59266 h 427566"/>
                <a:gd name="connsiteX12" fmla="*/ 330200 w 605367"/>
                <a:gd name="connsiteY12" fmla="*/ 80433 h 427566"/>
                <a:gd name="connsiteX13" fmla="*/ 338667 w 605367"/>
                <a:gd name="connsiteY13" fmla="*/ 105833 h 427566"/>
                <a:gd name="connsiteX14" fmla="*/ 347133 w 605367"/>
                <a:gd name="connsiteY14" fmla="*/ 139700 h 427566"/>
                <a:gd name="connsiteX15" fmla="*/ 359833 w 605367"/>
                <a:gd name="connsiteY15" fmla="*/ 177800 h 427566"/>
                <a:gd name="connsiteX16" fmla="*/ 372533 w 605367"/>
                <a:gd name="connsiteY16" fmla="*/ 249766 h 427566"/>
                <a:gd name="connsiteX17" fmla="*/ 381000 w 605367"/>
                <a:gd name="connsiteY17" fmla="*/ 262466 h 427566"/>
                <a:gd name="connsiteX18" fmla="*/ 389467 w 605367"/>
                <a:gd name="connsiteY18" fmla="*/ 287866 h 427566"/>
                <a:gd name="connsiteX19" fmla="*/ 393700 w 605367"/>
                <a:gd name="connsiteY19" fmla="*/ 300566 h 427566"/>
                <a:gd name="connsiteX20" fmla="*/ 397933 w 605367"/>
                <a:gd name="connsiteY20" fmla="*/ 317500 h 427566"/>
                <a:gd name="connsiteX21" fmla="*/ 406400 w 605367"/>
                <a:gd name="connsiteY21" fmla="*/ 334433 h 427566"/>
                <a:gd name="connsiteX22" fmla="*/ 410633 w 605367"/>
                <a:gd name="connsiteY22" fmla="*/ 347133 h 427566"/>
                <a:gd name="connsiteX23" fmla="*/ 427567 w 605367"/>
                <a:gd name="connsiteY23" fmla="*/ 376766 h 427566"/>
                <a:gd name="connsiteX24" fmla="*/ 457200 w 605367"/>
                <a:gd name="connsiteY24" fmla="*/ 406400 h 427566"/>
                <a:gd name="connsiteX25" fmla="*/ 469900 w 605367"/>
                <a:gd name="connsiteY25" fmla="*/ 414866 h 427566"/>
                <a:gd name="connsiteX26" fmla="*/ 482600 w 605367"/>
                <a:gd name="connsiteY26" fmla="*/ 419100 h 427566"/>
                <a:gd name="connsiteX27" fmla="*/ 503767 w 605367"/>
                <a:gd name="connsiteY27" fmla="*/ 423333 h 427566"/>
                <a:gd name="connsiteX28" fmla="*/ 520700 w 605367"/>
                <a:gd name="connsiteY28" fmla="*/ 427566 h 427566"/>
                <a:gd name="connsiteX29" fmla="*/ 605367 w 605367"/>
                <a:gd name="connsiteY29" fmla="*/ 423333 h 42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5367" h="427566">
                  <a:moveTo>
                    <a:pt x="0" y="59266"/>
                  </a:moveTo>
                  <a:cubicBezTo>
                    <a:pt x="16933" y="57855"/>
                    <a:pt x="34428" y="59581"/>
                    <a:pt x="50800" y="55033"/>
                  </a:cubicBezTo>
                  <a:cubicBezTo>
                    <a:pt x="60604" y="52310"/>
                    <a:pt x="66328" y="40568"/>
                    <a:pt x="76200" y="38100"/>
                  </a:cubicBezTo>
                  <a:cubicBezTo>
                    <a:pt x="97462" y="32784"/>
                    <a:pt x="87613" y="35706"/>
                    <a:pt x="105833" y="29633"/>
                  </a:cubicBezTo>
                  <a:cubicBezTo>
                    <a:pt x="110066" y="25400"/>
                    <a:pt x="113807" y="20609"/>
                    <a:pt x="118533" y="16933"/>
                  </a:cubicBezTo>
                  <a:cubicBezTo>
                    <a:pt x="126565" y="10686"/>
                    <a:pt x="143933" y="0"/>
                    <a:pt x="143933" y="0"/>
                  </a:cubicBezTo>
                  <a:cubicBezTo>
                    <a:pt x="159455" y="1411"/>
                    <a:pt x="175181" y="1361"/>
                    <a:pt x="190500" y="4233"/>
                  </a:cubicBezTo>
                  <a:cubicBezTo>
                    <a:pt x="197969" y="5633"/>
                    <a:pt x="204458" y="10297"/>
                    <a:pt x="211667" y="12700"/>
                  </a:cubicBezTo>
                  <a:cubicBezTo>
                    <a:pt x="224296" y="16910"/>
                    <a:pt x="241496" y="19082"/>
                    <a:pt x="254000" y="21166"/>
                  </a:cubicBezTo>
                  <a:cubicBezTo>
                    <a:pt x="259644" y="23988"/>
                    <a:pt x="265133" y="27147"/>
                    <a:pt x="270933" y="29633"/>
                  </a:cubicBezTo>
                  <a:cubicBezTo>
                    <a:pt x="275034" y="31391"/>
                    <a:pt x="279920" y="31391"/>
                    <a:pt x="283633" y="33866"/>
                  </a:cubicBezTo>
                  <a:cubicBezTo>
                    <a:pt x="297545" y="43141"/>
                    <a:pt x="295039" y="47553"/>
                    <a:pt x="304800" y="59266"/>
                  </a:cubicBezTo>
                  <a:cubicBezTo>
                    <a:pt x="314986" y="71489"/>
                    <a:pt x="317713" y="72108"/>
                    <a:pt x="330200" y="80433"/>
                  </a:cubicBezTo>
                  <a:cubicBezTo>
                    <a:pt x="333022" y="88900"/>
                    <a:pt x="336503" y="97175"/>
                    <a:pt x="338667" y="105833"/>
                  </a:cubicBezTo>
                  <a:cubicBezTo>
                    <a:pt x="341489" y="117122"/>
                    <a:pt x="343453" y="128661"/>
                    <a:pt x="347133" y="139700"/>
                  </a:cubicBezTo>
                  <a:lnTo>
                    <a:pt x="359833" y="177800"/>
                  </a:lnTo>
                  <a:cubicBezTo>
                    <a:pt x="363045" y="216342"/>
                    <a:pt x="358496" y="221691"/>
                    <a:pt x="372533" y="249766"/>
                  </a:cubicBezTo>
                  <a:cubicBezTo>
                    <a:pt x="374808" y="254317"/>
                    <a:pt x="378178" y="258233"/>
                    <a:pt x="381000" y="262466"/>
                  </a:cubicBezTo>
                  <a:lnTo>
                    <a:pt x="389467" y="287866"/>
                  </a:lnTo>
                  <a:cubicBezTo>
                    <a:pt x="390878" y="292099"/>
                    <a:pt x="392618" y="296237"/>
                    <a:pt x="393700" y="300566"/>
                  </a:cubicBezTo>
                  <a:cubicBezTo>
                    <a:pt x="395111" y="306211"/>
                    <a:pt x="395890" y="312052"/>
                    <a:pt x="397933" y="317500"/>
                  </a:cubicBezTo>
                  <a:cubicBezTo>
                    <a:pt x="400149" y="323409"/>
                    <a:pt x="403914" y="328633"/>
                    <a:pt x="406400" y="334433"/>
                  </a:cubicBezTo>
                  <a:cubicBezTo>
                    <a:pt x="408158" y="338534"/>
                    <a:pt x="408875" y="343032"/>
                    <a:pt x="410633" y="347133"/>
                  </a:cubicBezTo>
                  <a:cubicBezTo>
                    <a:pt x="417077" y="362170"/>
                    <a:pt x="419065" y="364013"/>
                    <a:pt x="427567" y="376766"/>
                  </a:cubicBezTo>
                  <a:cubicBezTo>
                    <a:pt x="435017" y="399119"/>
                    <a:pt x="428088" y="386992"/>
                    <a:pt x="457200" y="406400"/>
                  </a:cubicBezTo>
                  <a:cubicBezTo>
                    <a:pt x="461433" y="409222"/>
                    <a:pt x="465073" y="413257"/>
                    <a:pt x="469900" y="414866"/>
                  </a:cubicBezTo>
                  <a:cubicBezTo>
                    <a:pt x="474133" y="416277"/>
                    <a:pt x="478271" y="418018"/>
                    <a:pt x="482600" y="419100"/>
                  </a:cubicBezTo>
                  <a:cubicBezTo>
                    <a:pt x="489581" y="420845"/>
                    <a:pt x="496743" y="421772"/>
                    <a:pt x="503767" y="423333"/>
                  </a:cubicBezTo>
                  <a:cubicBezTo>
                    <a:pt x="509447" y="424595"/>
                    <a:pt x="515056" y="426155"/>
                    <a:pt x="520700" y="427566"/>
                  </a:cubicBezTo>
                  <a:lnTo>
                    <a:pt x="605367" y="423333"/>
                  </a:lnTo>
                </a:path>
              </a:pathLst>
            </a:custGeom>
            <a:ln>
              <a:solidFill>
                <a:srgbClr val="6165E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5734247" y="872953"/>
              <a:ext cx="372110" cy="129434"/>
            </a:xfrm>
            <a:custGeom>
              <a:avLst/>
              <a:gdLst>
                <a:gd name="connsiteX0" fmla="*/ 0 w 372110"/>
                <a:gd name="connsiteY0" fmla="*/ 0 h 129434"/>
                <a:gd name="connsiteX1" fmla="*/ 32357 w 372110"/>
                <a:gd name="connsiteY1" fmla="*/ 64717 h 129434"/>
                <a:gd name="connsiteX2" fmla="*/ 80893 w 372110"/>
                <a:gd name="connsiteY2" fmla="*/ 80896 h 129434"/>
                <a:gd name="connsiteX3" fmla="*/ 105161 w 372110"/>
                <a:gd name="connsiteY3" fmla="*/ 88986 h 129434"/>
                <a:gd name="connsiteX4" fmla="*/ 129430 w 372110"/>
                <a:gd name="connsiteY4" fmla="*/ 105165 h 129434"/>
                <a:gd name="connsiteX5" fmla="*/ 258859 w 372110"/>
                <a:gd name="connsiteY5" fmla="*/ 129434 h 129434"/>
                <a:gd name="connsiteX6" fmla="*/ 339753 w 372110"/>
                <a:gd name="connsiteY6" fmla="*/ 121344 h 129434"/>
                <a:gd name="connsiteX7" fmla="*/ 372110 w 372110"/>
                <a:gd name="connsiteY7" fmla="*/ 113255 h 12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2110" h="129434">
                  <a:moveTo>
                    <a:pt x="0" y="0"/>
                  </a:moveTo>
                  <a:cubicBezTo>
                    <a:pt x="2898" y="7244"/>
                    <a:pt x="19434" y="56640"/>
                    <a:pt x="32357" y="64717"/>
                  </a:cubicBezTo>
                  <a:cubicBezTo>
                    <a:pt x="46818" y="73756"/>
                    <a:pt x="64714" y="75503"/>
                    <a:pt x="80893" y="80896"/>
                  </a:cubicBezTo>
                  <a:cubicBezTo>
                    <a:pt x="88982" y="83593"/>
                    <a:pt x="98066" y="84256"/>
                    <a:pt x="105161" y="88986"/>
                  </a:cubicBezTo>
                  <a:cubicBezTo>
                    <a:pt x="113251" y="94379"/>
                    <a:pt x="120545" y="101216"/>
                    <a:pt x="129430" y="105165"/>
                  </a:cubicBezTo>
                  <a:cubicBezTo>
                    <a:pt x="179725" y="127518"/>
                    <a:pt x="199053" y="123453"/>
                    <a:pt x="258859" y="129434"/>
                  </a:cubicBezTo>
                  <a:cubicBezTo>
                    <a:pt x="285824" y="126737"/>
                    <a:pt x="312926" y="125176"/>
                    <a:pt x="339753" y="121344"/>
                  </a:cubicBezTo>
                  <a:cubicBezTo>
                    <a:pt x="350759" y="119772"/>
                    <a:pt x="372110" y="113255"/>
                    <a:pt x="372110" y="113255"/>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5871766" y="816325"/>
              <a:ext cx="574344" cy="486688"/>
            </a:xfrm>
            <a:custGeom>
              <a:avLst/>
              <a:gdLst>
                <a:gd name="connsiteX0" fmla="*/ 0 w 574344"/>
                <a:gd name="connsiteY0" fmla="*/ 72807 h 486688"/>
                <a:gd name="connsiteX1" fmla="*/ 32357 w 574344"/>
                <a:gd name="connsiteY1" fmla="*/ 32359 h 486688"/>
                <a:gd name="connsiteX2" fmla="*/ 48536 w 574344"/>
                <a:gd name="connsiteY2" fmla="*/ 16179 h 486688"/>
                <a:gd name="connsiteX3" fmla="*/ 97072 w 574344"/>
                <a:gd name="connsiteY3" fmla="*/ 0 h 486688"/>
                <a:gd name="connsiteX4" fmla="*/ 218412 w 574344"/>
                <a:gd name="connsiteY4" fmla="*/ 8090 h 486688"/>
                <a:gd name="connsiteX5" fmla="*/ 234591 w 574344"/>
                <a:gd name="connsiteY5" fmla="*/ 32359 h 486688"/>
                <a:gd name="connsiteX6" fmla="*/ 250770 w 574344"/>
                <a:gd name="connsiteY6" fmla="*/ 80897 h 486688"/>
                <a:gd name="connsiteX7" fmla="*/ 266948 w 574344"/>
                <a:gd name="connsiteY7" fmla="*/ 137524 h 486688"/>
                <a:gd name="connsiteX8" fmla="*/ 275038 w 574344"/>
                <a:gd name="connsiteY8" fmla="*/ 380214 h 486688"/>
                <a:gd name="connsiteX9" fmla="*/ 291217 w 574344"/>
                <a:gd name="connsiteY9" fmla="*/ 404482 h 486688"/>
                <a:gd name="connsiteX10" fmla="*/ 315485 w 574344"/>
                <a:gd name="connsiteY10" fmla="*/ 436841 h 486688"/>
                <a:gd name="connsiteX11" fmla="*/ 355931 w 574344"/>
                <a:gd name="connsiteY11" fmla="*/ 461110 h 486688"/>
                <a:gd name="connsiteX12" fmla="*/ 574344 w 574344"/>
                <a:gd name="connsiteY12" fmla="*/ 485379 h 48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4344" h="486688">
                  <a:moveTo>
                    <a:pt x="0" y="72807"/>
                  </a:moveTo>
                  <a:cubicBezTo>
                    <a:pt x="10786" y="59324"/>
                    <a:pt x="21121" y="45469"/>
                    <a:pt x="32357" y="32359"/>
                  </a:cubicBezTo>
                  <a:cubicBezTo>
                    <a:pt x="37321" y="26568"/>
                    <a:pt x="41714" y="19590"/>
                    <a:pt x="48536" y="16179"/>
                  </a:cubicBezTo>
                  <a:cubicBezTo>
                    <a:pt x="63789" y="8552"/>
                    <a:pt x="97072" y="0"/>
                    <a:pt x="97072" y="0"/>
                  </a:cubicBezTo>
                  <a:cubicBezTo>
                    <a:pt x="137519" y="2697"/>
                    <a:pt x="178953" y="-1195"/>
                    <a:pt x="218412" y="8090"/>
                  </a:cubicBezTo>
                  <a:cubicBezTo>
                    <a:pt x="227876" y="10317"/>
                    <a:pt x="230642" y="23474"/>
                    <a:pt x="234591" y="32359"/>
                  </a:cubicBezTo>
                  <a:cubicBezTo>
                    <a:pt x="241517" y="47944"/>
                    <a:pt x="245377" y="64718"/>
                    <a:pt x="250770" y="80897"/>
                  </a:cubicBezTo>
                  <a:cubicBezTo>
                    <a:pt x="262374" y="115711"/>
                    <a:pt x="256792" y="96895"/>
                    <a:pt x="266948" y="137524"/>
                  </a:cubicBezTo>
                  <a:cubicBezTo>
                    <a:pt x="269645" y="218421"/>
                    <a:pt x="267710" y="299605"/>
                    <a:pt x="275038" y="380214"/>
                  </a:cubicBezTo>
                  <a:cubicBezTo>
                    <a:pt x="275918" y="389896"/>
                    <a:pt x="285566" y="396571"/>
                    <a:pt x="291217" y="404482"/>
                  </a:cubicBezTo>
                  <a:cubicBezTo>
                    <a:pt x="299054" y="415453"/>
                    <a:pt x="305339" y="427962"/>
                    <a:pt x="315485" y="436841"/>
                  </a:cubicBezTo>
                  <a:cubicBezTo>
                    <a:pt x="327317" y="447195"/>
                    <a:pt x="341105" y="455877"/>
                    <a:pt x="355931" y="461110"/>
                  </a:cubicBezTo>
                  <a:cubicBezTo>
                    <a:pt x="452485" y="495189"/>
                    <a:pt x="467864" y="485379"/>
                    <a:pt x="574344" y="485379"/>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a:off x="5944570" y="832504"/>
              <a:ext cx="501540" cy="412572"/>
            </a:xfrm>
            <a:custGeom>
              <a:avLst/>
              <a:gdLst>
                <a:gd name="connsiteX0" fmla="*/ 0 w 501540"/>
                <a:gd name="connsiteY0" fmla="*/ 145614 h 412572"/>
                <a:gd name="connsiteX1" fmla="*/ 8089 w 501540"/>
                <a:gd name="connsiteY1" fmla="*/ 105166 h 412572"/>
                <a:gd name="connsiteX2" fmla="*/ 32357 w 501540"/>
                <a:gd name="connsiteY2" fmla="*/ 16180 h 412572"/>
                <a:gd name="connsiteX3" fmla="*/ 48536 w 501540"/>
                <a:gd name="connsiteY3" fmla="*/ 0 h 412572"/>
                <a:gd name="connsiteX4" fmla="*/ 177966 w 501540"/>
                <a:gd name="connsiteY4" fmla="*/ 8090 h 412572"/>
                <a:gd name="connsiteX5" fmla="*/ 186055 w 501540"/>
                <a:gd name="connsiteY5" fmla="*/ 32359 h 412572"/>
                <a:gd name="connsiteX6" fmla="*/ 194144 w 501540"/>
                <a:gd name="connsiteY6" fmla="*/ 177973 h 412572"/>
                <a:gd name="connsiteX7" fmla="*/ 210323 w 501540"/>
                <a:gd name="connsiteY7" fmla="*/ 275048 h 412572"/>
                <a:gd name="connsiteX8" fmla="*/ 242681 w 501540"/>
                <a:gd name="connsiteY8" fmla="*/ 339766 h 412572"/>
                <a:gd name="connsiteX9" fmla="*/ 266949 w 501540"/>
                <a:gd name="connsiteY9" fmla="*/ 355945 h 412572"/>
                <a:gd name="connsiteX10" fmla="*/ 315485 w 501540"/>
                <a:gd name="connsiteY10" fmla="*/ 404483 h 412572"/>
                <a:gd name="connsiteX11" fmla="*/ 364021 w 501540"/>
                <a:gd name="connsiteY11" fmla="*/ 412572 h 412572"/>
                <a:gd name="connsiteX12" fmla="*/ 461093 w 501540"/>
                <a:gd name="connsiteY12" fmla="*/ 404483 h 412572"/>
                <a:gd name="connsiteX13" fmla="*/ 501540 w 501540"/>
                <a:gd name="connsiteY13" fmla="*/ 396393 h 41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540" h="412572">
                  <a:moveTo>
                    <a:pt x="0" y="145614"/>
                  </a:moveTo>
                  <a:cubicBezTo>
                    <a:pt x="2696" y="132131"/>
                    <a:pt x="5829" y="118729"/>
                    <a:pt x="8089" y="105166"/>
                  </a:cubicBezTo>
                  <a:cubicBezTo>
                    <a:pt x="15720" y="59381"/>
                    <a:pt x="9021" y="51186"/>
                    <a:pt x="32357" y="16180"/>
                  </a:cubicBezTo>
                  <a:cubicBezTo>
                    <a:pt x="36588" y="9834"/>
                    <a:pt x="43143" y="5393"/>
                    <a:pt x="48536" y="0"/>
                  </a:cubicBezTo>
                  <a:cubicBezTo>
                    <a:pt x="91679" y="2697"/>
                    <a:pt x="135888" y="-1811"/>
                    <a:pt x="177966" y="8090"/>
                  </a:cubicBezTo>
                  <a:cubicBezTo>
                    <a:pt x="186266" y="10043"/>
                    <a:pt x="185247" y="23870"/>
                    <a:pt x="186055" y="32359"/>
                  </a:cubicBezTo>
                  <a:cubicBezTo>
                    <a:pt x="190664" y="80753"/>
                    <a:pt x="190553" y="129493"/>
                    <a:pt x="194144" y="177973"/>
                  </a:cubicBezTo>
                  <a:cubicBezTo>
                    <a:pt x="201374" y="275577"/>
                    <a:pt x="195142" y="221914"/>
                    <a:pt x="210323" y="275048"/>
                  </a:cubicBezTo>
                  <a:cubicBezTo>
                    <a:pt x="220552" y="310851"/>
                    <a:pt x="213114" y="310198"/>
                    <a:pt x="242681" y="339766"/>
                  </a:cubicBezTo>
                  <a:cubicBezTo>
                    <a:pt x="249556" y="346641"/>
                    <a:pt x="259683" y="349486"/>
                    <a:pt x="266949" y="355945"/>
                  </a:cubicBezTo>
                  <a:cubicBezTo>
                    <a:pt x="284050" y="371146"/>
                    <a:pt x="292916" y="400722"/>
                    <a:pt x="315485" y="404483"/>
                  </a:cubicBezTo>
                  <a:lnTo>
                    <a:pt x="364021" y="412572"/>
                  </a:lnTo>
                  <a:cubicBezTo>
                    <a:pt x="396378" y="409876"/>
                    <a:pt x="428874" y="408510"/>
                    <a:pt x="461093" y="404483"/>
                  </a:cubicBezTo>
                  <a:cubicBezTo>
                    <a:pt x="531044" y="395739"/>
                    <a:pt x="473848" y="396393"/>
                    <a:pt x="501540" y="396393"/>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a:off x="5807050" y="824415"/>
              <a:ext cx="647149" cy="446487"/>
            </a:xfrm>
            <a:custGeom>
              <a:avLst/>
              <a:gdLst>
                <a:gd name="connsiteX0" fmla="*/ 0 w 647148"/>
                <a:gd name="connsiteY0" fmla="*/ 88986 h 446487"/>
                <a:gd name="connsiteX1" fmla="*/ 97072 w 647148"/>
                <a:gd name="connsiteY1" fmla="*/ 80896 h 446487"/>
                <a:gd name="connsiteX2" fmla="*/ 145608 w 647148"/>
                <a:gd name="connsiteY2" fmla="*/ 48538 h 446487"/>
                <a:gd name="connsiteX3" fmla="*/ 161787 w 647148"/>
                <a:gd name="connsiteY3" fmla="*/ 24269 h 446487"/>
                <a:gd name="connsiteX4" fmla="*/ 226502 w 647148"/>
                <a:gd name="connsiteY4" fmla="*/ 0 h 446487"/>
                <a:gd name="connsiteX5" fmla="*/ 299306 w 647148"/>
                <a:gd name="connsiteY5" fmla="*/ 8089 h 446487"/>
                <a:gd name="connsiteX6" fmla="*/ 323574 w 647148"/>
                <a:gd name="connsiteY6" fmla="*/ 24269 h 446487"/>
                <a:gd name="connsiteX7" fmla="*/ 347842 w 647148"/>
                <a:gd name="connsiteY7" fmla="*/ 32358 h 446487"/>
                <a:gd name="connsiteX8" fmla="*/ 388289 w 647148"/>
                <a:gd name="connsiteY8" fmla="*/ 72807 h 446487"/>
                <a:gd name="connsiteX9" fmla="*/ 420646 w 647148"/>
                <a:gd name="connsiteY9" fmla="*/ 121344 h 446487"/>
                <a:gd name="connsiteX10" fmla="*/ 428736 w 647148"/>
                <a:gd name="connsiteY10" fmla="*/ 226510 h 446487"/>
                <a:gd name="connsiteX11" fmla="*/ 444914 w 647148"/>
                <a:gd name="connsiteY11" fmla="*/ 355944 h 446487"/>
                <a:gd name="connsiteX12" fmla="*/ 485361 w 647148"/>
                <a:gd name="connsiteY12" fmla="*/ 412572 h 446487"/>
                <a:gd name="connsiteX13" fmla="*/ 558165 w 647148"/>
                <a:gd name="connsiteY13" fmla="*/ 436841 h 446487"/>
                <a:gd name="connsiteX14" fmla="*/ 647148 w 647148"/>
                <a:gd name="connsiteY14" fmla="*/ 444930 h 44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148" h="446487">
                  <a:moveTo>
                    <a:pt x="0" y="88986"/>
                  </a:moveTo>
                  <a:cubicBezTo>
                    <a:pt x="32357" y="86289"/>
                    <a:pt x="65787" y="89587"/>
                    <a:pt x="97072" y="80896"/>
                  </a:cubicBezTo>
                  <a:cubicBezTo>
                    <a:pt x="115807" y="75692"/>
                    <a:pt x="145608" y="48538"/>
                    <a:pt x="145608" y="48538"/>
                  </a:cubicBezTo>
                  <a:cubicBezTo>
                    <a:pt x="151001" y="40448"/>
                    <a:pt x="154912" y="31144"/>
                    <a:pt x="161787" y="24269"/>
                  </a:cubicBezTo>
                  <a:cubicBezTo>
                    <a:pt x="182618" y="3437"/>
                    <a:pt x="197560" y="5788"/>
                    <a:pt x="226502" y="0"/>
                  </a:cubicBezTo>
                  <a:cubicBezTo>
                    <a:pt x="250770" y="2696"/>
                    <a:pt x="275618" y="2167"/>
                    <a:pt x="299306" y="8089"/>
                  </a:cubicBezTo>
                  <a:cubicBezTo>
                    <a:pt x="308738" y="10447"/>
                    <a:pt x="314878" y="19921"/>
                    <a:pt x="323574" y="24269"/>
                  </a:cubicBezTo>
                  <a:cubicBezTo>
                    <a:pt x="331201" y="28082"/>
                    <a:pt x="339753" y="29662"/>
                    <a:pt x="347842" y="32358"/>
                  </a:cubicBezTo>
                  <a:cubicBezTo>
                    <a:pt x="361324" y="45841"/>
                    <a:pt x="382260" y="54718"/>
                    <a:pt x="388289" y="72807"/>
                  </a:cubicBezTo>
                  <a:cubicBezTo>
                    <a:pt x="399996" y="107928"/>
                    <a:pt x="390349" y="91045"/>
                    <a:pt x="420646" y="121344"/>
                  </a:cubicBezTo>
                  <a:cubicBezTo>
                    <a:pt x="423343" y="156399"/>
                    <a:pt x="425118" y="191538"/>
                    <a:pt x="428736" y="226510"/>
                  </a:cubicBezTo>
                  <a:cubicBezTo>
                    <a:pt x="433210" y="269760"/>
                    <a:pt x="436387" y="313308"/>
                    <a:pt x="444914" y="355944"/>
                  </a:cubicBezTo>
                  <a:cubicBezTo>
                    <a:pt x="448171" y="372231"/>
                    <a:pt x="469678" y="404730"/>
                    <a:pt x="485361" y="412572"/>
                  </a:cubicBezTo>
                  <a:cubicBezTo>
                    <a:pt x="508241" y="424012"/>
                    <a:pt x="533897" y="428751"/>
                    <a:pt x="558165" y="436841"/>
                  </a:cubicBezTo>
                  <a:cubicBezTo>
                    <a:pt x="602895" y="451751"/>
                    <a:pt x="573913" y="444930"/>
                    <a:pt x="647148" y="444930"/>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5791201" y="817898"/>
              <a:ext cx="196906" cy="145614"/>
            </a:xfrm>
            <a:custGeom>
              <a:avLst/>
              <a:gdLst>
                <a:gd name="connsiteX0" fmla="*/ 132042 w 196906"/>
                <a:gd name="connsiteY0" fmla="*/ 80897 h 145614"/>
                <a:gd name="connsiteX1" fmla="*/ 99684 w 196906"/>
                <a:gd name="connsiteY1" fmla="*/ 16179 h 145614"/>
                <a:gd name="connsiteX2" fmla="*/ 51148 w 196906"/>
                <a:gd name="connsiteY2" fmla="*/ 0 h 145614"/>
                <a:gd name="connsiteX3" fmla="*/ 2612 w 196906"/>
                <a:gd name="connsiteY3" fmla="*/ 32359 h 145614"/>
                <a:gd name="connsiteX4" fmla="*/ 26880 w 196906"/>
                <a:gd name="connsiteY4" fmla="*/ 40448 h 145614"/>
                <a:gd name="connsiteX5" fmla="*/ 51148 w 196906"/>
                <a:gd name="connsiteY5" fmla="*/ 56628 h 145614"/>
                <a:gd name="connsiteX6" fmla="*/ 123953 w 196906"/>
                <a:gd name="connsiteY6" fmla="*/ 64717 h 145614"/>
                <a:gd name="connsiteX7" fmla="*/ 132042 w 196906"/>
                <a:gd name="connsiteY7" fmla="*/ 88986 h 145614"/>
                <a:gd name="connsiteX8" fmla="*/ 140131 w 196906"/>
                <a:gd name="connsiteY8" fmla="*/ 137524 h 145614"/>
                <a:gd name="connsiteX9" fmla="*/ 164399 w 196906"/>
                <a:gd name="connsiteY9" fmla="*/ 145614 h 145614"/>
                <a:gd name="connsiteX10" fmla="*/ 188667 w 196906"/>
                <a:gd name="connsiteY10" fmla="*/ 137524 h 145614"/>
                <a:gd name="connsiteX11" fmla="*/ 188667 w 196906"/>
                <a:gd name="connsiteY11" fmla="*/ 80897 h 145614"/>
                <a:gd name="connsiteX12" fmla="*/ 140131 w 196906"/>
                <a:gd name="connsiteY12" fmla="*/ 64717 h 145614"/>
                <a:gd name="connsiteX13" fmla="*/ 132042 w 196906"/>
                <a:gd name="connsiteY13" fmla="*/ 80897 h 1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906" h="145614">
                  <a:moveTo>
                    <a:pt x="132042" y="80897"/>
                  </a:moveTo>
                  <a:cubicBezTo>
                    <a:pt x="125794" y="49656"/>
                    <a:pt x="130277" y="33175"/>
                    <a:pt x="99684" y="16179"/>
                  </a:cubicBezTo>
                  <a:cubicBezTo>
                    <a:pt x="84776" y="7897"/>
                    <a:pt x="51148" y="0"/>
                    <a:pt x="51148" y="0"/>
                  </a:cubicBezTo>
                  <a:cubicBezTo>
                    <a:pt x="47916" y="647"/>
                    <a:pt x="-13216" y="700"/>
                    <a:pt x="2612" y="32359"/>
                  </a:cubicBezTo>
                  <a:cubicBezTo>
                    <a:pt x="6425" y="39986"/>
                    <a:pt x="18791" y="37752"/>
                    <a:pt x="26880" y="40448"/>
                  </a:cubicBezTo>
                  <a:cubicBezTo>
                    <a:pt x="34969" y="45841"/>
                    <a:pt x="41716" y="54270"/>
                    <a:pt x="51148" y="56628"/>
                  </a:cubicBezTo>
                  <a:cubicBezTo>
                    <a:pt x="74837" y="62550"/>
                    <a:pt x="101282" y="55648"/>
                    <a:pt x="123953" y="64717"/>
                  </a:cubicBezTo>
                  <a:cubicBezTo>
                    <a:pt x="131870" y="67884"/>
                    <a:pt x="130192" y="80662"/>
                    <a:pt x="132042" y="88986"/>
                  </a:cubicBezTo>
                  <a:cubicBezTo>
                    <a:pt x="135600" y="104998"/>
                    <a:pt x="131993" y="123282"/>
                    <a:pt x="140131" y="137524"/>
                  </a:cubicBezTo>
                  <a:cubicBezTo>
                    <a:pt x="144361" y="144928"/>
                    <a:pt x="156310" y="142917"/>
                    <a:pt x="164399" y="145614"/>
                  </a:cubicBezTo>
                  <a:cubicBezTo>
                    <a:pt x="172488" y="142917"/>
                    <a:pt x="182638" y="143554"/>
                    <a:pt x="188667" y="137524"/>
                  </a:cubicBezTo>
                  <a:cubicBezTo>
                    <a:pt x="199587" y="126604"/>
                    <a:pt x="199720" y="90371"/>
                    <a:pt x="188667" y="80897"/>
                  </a:cubicBezTo>
                  <a:cubicBezTo>
                    <a:pt x="175719" y="69798"/>
                    <a:pt x="140131" y="64717"/>
                    <a:pt x="140131" y="64717"/>
                  </a:cubicBezTo>
                  <a:lnTo>
                    <a:pt x="132042" y="80897"/>
                  </a:lnTo>
                  <a:close/>
                </a:path>
              </a:pathLst>
            </a:custGeom>
            <a:solidFill>
              <a:schemeClr val="accent3">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17"/>
            <p:cNvSpPr/>
            <p:nvPr/>
          </p:nvSpPr>
          <p:spPr>
            <a:xfrm>
              <a:off x="5807051" y="913401"/>
              <a:ext cx="283127" cy="64717"/>
            </a:xfrm>
            <a:custGeom>
              <a:avLst/>
              <a:gdLst>
                <a:gd name="connsiteX0" fmla="*/ 0 w 283127"/>
                <a:gd name="connsiteY0" fmla="*/ 0 h 64717"/>
                <a:gd name="connsiteX1" fmla="*/ 64715 w 283127"/>
                <a:gd name="connsiteY1" fmla="*/ 40448 h 64717"/>
                <a:gd name="connsiteX2" fmla="*/ 97072 w 283127"/>
                <a:gd name="connsiteY2" fmla="*/ 56627 h 64717"/>
                <a:gd name="connsiteX3" fmla="*/ 194144 w 283127"/>
                <a:gd name="connsiteY3" fmla="*/ 64717 h 64717"/>
                <a:gd name="connsiteX4" fmla="*/ 283127 w 283127"/>
                <a:gd name="connsiteY4" fmla="*/ 56627 h 64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127" h="64717">
                  <a:moveTo>
                    <a:pt x="0" y="0"/>
                  </a:moveTo>
                  <a:cubicBezTo>
                    <a:pt x="68208" y="54567"/>
                    <a:pt x="13645" y="18560"/>
                    <a:pt x="64715" y="40448"/>
                  </a:cubicBezTo>
                  <a:cubicBezTo>
                    <a:pt x="75799" y="45198"/>
                    <a:pt x="85220" y="54405"/>
                    <a:pt x="97072" y="56627"/>
                  </a:cubicBezTo>
                  <a:cubicBezTo>
                    <a:pt x="128985" y="62611"/>
                    <a:pt x="161787" y="62020"/>
                    <a:pt x="194144" y="64717"/>
                  </a:cubicBezTo>
                  <a:cubicBezTo>
                    <a:pt x="266886" y="55624"/>
                    <a:pt x="237119" y="56627"/>
                    <a:pt x="283127" y="56627"/>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5759268" y="894097"/>
              <a:ext cx="336733" cy="63501"/>
            </a:xfrm>
            <a:custGeom>
              <a:avLst/>
              <a:gdLst>
                <a:gd name="connsiteX0" fmla="*/ 0 w 412557"/>
                <a:gd name="connsiteY0" fmla="*/ 0 h 88986"/>
                <a:gd name="connsiteX1" fmla="*/ 40447 w 412557"/>
                <a:gd name="connsiteY1" fmla="*/ 32358 h 88986"/>
                <a:gd name="connsiteX2" fmla="*/ 64715 w 412557"/>
                <a:gd name="connsiteY2" fmla="*/ 40448 h 88986"/>
                <a:gd name="connsiteX3" fmla="*/ 88983 w 412557"/>
                <a:gd name="connsiteY3" fmla="*/ 64717 h 88986"/>
                <a:gd name="connsiteX4" fmla="*/ 121341 w 412557"/>
                <a:gd name="connsiteY4" fmla="*/ 72806 h 88986"/>
                <a:gd name="connsiteX5" fmla="*/ 169877 w 412557"/>
                <a:gd name="connsiteY5" fmla="*/ 88986 h 88986"/>
                <a:gd name="connsiteX6" fmla="*/ 339753 w 412557"/>
                <a:gd name="connsiteY6" fmla="*/ 80896 h 88986"/>
                <a:gd name="connsiteX7" fmla="*/ 388289 w 412557"/>
                <a:gd name="connsiteY7" fmla="*/ 64717 h 88986"/>
                <a:gd name="connsiteX8" fmla="*/ 412557 w 412557"/>
                <a:gd name="connsiteY8" fmla="*/ 40448 h 88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57" h="88986">
                  <a:moveTo>
                    <a:pt x="0" y="0"/>
                  </a:moveTo>
                  <a:cubicBezTo>
                    <a:pt x="13482" y="10786"/>
                    <a:pt x="25806" y="23207"/>
                    <a:pt x="40447" y="32358"/>
                  </a:cubicBezTo>
                  <a:cubicBezTo>
                    <a:pt x="47678" y="36877"/>
                    <a:pt x="57620" y="35718"/>
                    <a:pt x="64715" y="40448"/>
                  </a:cubicBezTo>
                  <a:cubicBezTo>
                    <a:pt x="74234" y="46794"/>
                    <a:pt x="79050" y="59041"/>
                    <a:pt x="88983" y="64717"/>
                  </a:cubicBezTo>
                  <a:cubicBezTo>
                    <a:pt x="98636" y="70233"/>
                    <a:pt x="110692" y="69611"/>
                    <a:pt x="121341" y="72806"/>
                  </a:cubicBezTo>
                  <a:cubicBezTo>
                    <a:pt x="137676" y="77707"/>
                    <a:pt x="169877" y="88986"/>
                    <a:pt x="169877" y="88986"/>
                  </a:cubicBezTo>
                  <a:cubicBezTo>
                    <a:pt x="226502" y="86289"/>
                    <a:pt x="283410" y="87157"/>
                    <a:pt x="339753" y="80896"/>
                  </a:cubicBezTo>
                  <a:cubicBezTo>
                    <a:pt x="356703" y="79013"/>
                    <a:pt x="388289" y="64717"/>
                    <a:pt x="388289" y="64717"/>
                  </a:cubicBezTo>
                  <a:lnTo>
                    <a:pt x="412557" y="40448"/>
                  </a:ln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0" name="Freeform 19"/>
            <p:cNvSpPr/>
            <p:nvPr/>
          </p:nvSpPr>
          <p:spPr>
            <a:xfrm>
              <a:off x="5875868" y="1338597"/>
              <a:ext cx="618067" cy="702896"/>
            </a:xfrm>
            <a:custGeom>
              <a:avLst/>
              <a:gdLst>
                <a:gd name="connsiteX0" fmla="*/ 0 w 618067"/>
                <a:gd name="connsiteY0" fmla="*/ 0 h 702896"/>
                <a:gd name="connsiteX1" fmla="*/ 46567 w 618067"/>
                <a:gd name="connsiteY1" fmla="*/ 21167 h 702896"/>
                <a:gd name="connsiteX2" fmla="*/ 59267 w 618067"/>
                <a:gd name="connsiteY2" fmla="*/ 25400 h 702896"/>
                <a:gd name="connsiteX3" fmla="*/ 173567 w 618067"/>
                <a:gd name="connsiteY3" fmla="*/ 38100 h 702896"/>
                <a:gd name="connsiteX4" fmla="*/ 194734 w 618067"/>
                <a:gd name="connsiteY4" fmla="*/ 42334 h 702896"/>
                <a:gd name="connsiteX5" fmla="*/ 207434 w 618067"/>
                <a:gd name="connsiteY5" fmla="*/ 50800 h 702896"/>
                <a:gd name="connsiteX6" fmla="*/ 228600 w 618067"/>
                <a:gd name="connsiteY6" fmla="*/ 71967 h 702896"/>
                <a:gd name="connsiteX7" fmla="*/ 258234 w 618067"/>
                <a:gd name="connsiteY7" fmla="*/ 105834 h 702896"/>
                <a:gd name="connsiteX8" fmla="*/ 266700 w 618067"/>
                <a:gd name="connsiteY8" fmla="*/ 118534 h 702896"/>
                <a:gd name="connsiteX9" fmla="*/ 292100 w 618067"/>
                <a:gd name="connsiteY9" fmla="*/ 135467 h 702896"/>
                <a:gd name="connsiteX10" fmla="*/ 317500 w 618067"/>
                <a:gd name="connsiteY10" fmla="*/ 156634 h 702896"/>
                <a:gd name="connsiteX11" fmla="*/ 330200 w 618067"/>
                <a:gd name="connsiteY11" fmla="*/ 165100 h 702896"/>
                <a:gd name="connsiteX12" fmla="*/ 436034 w 618067"/>
                <a:gd name="connsiteY12" fmla="*/ 177800 h 702896"/>
                <a:gd name="connsiteX13" fmla="*/ 448734 w 618067"/>
                <a:gd name="connsiteY13" fmla="*/ 190500 h 702896"/>
                <a:gd name="connsiteX14" fmla="*/ 474134 w 618067"/>
                <a:gd name="connsiteY14" fmla="*/ 232834 h 702896"/>
                <a:gd name="connsiteX15" fmla="*/ 478367 w 618067"/>
                <a:gd name="connsiteY15" fmla="*/ 245534 h 702896"/>
                <a:gd name="connsiteX16" fmla="*/ 482600 w 618067"/>
                <a:gd name="connsiteY16" fmla="*/ 279400 h 702896"/>
                <a:gd name="connsiteX17" fmla="*/ 499534 w 618067"/>
                <a:gd name="connsiteY17" fmla="*/ 304800 h 702896"/>
                <a:gd name="connsiteX18" fmla="*/ 503767 w 618067"/>
                <a:gd name="connsiteY18" fmla="*/ 317500 h 702896"/>
                <a:gd name="connsiteX19" fmla="*/ 537634 w 618067"/>
                <a:gd name="connsiteY19" fmla="*/ 330200 h 702896"/>
                <a:gd name="connsiteX20" fmla="*/ 554567 w 618067"/>
                <a:gd name="connsiteY20" fmla="*/ 334434 h 702896"/>
                <a:gd name="connsiteX21" fmla="*/ 596900 w 618067"/>
                <a:gd name="connsiteY21" fmla="*/ 347134 h 702896"/>
                <a:gd name="connsiteX22" fmla="*/ 609600 w 618067"/>
                <a:gd name="connsiteY22" fmla="*/ 359834 h 702896"/>
                <a:gd name="connsiteX23" fmla="*/ 618067 w 618067"/>
                <a:gd name="connsiteY23" fmla="*/ 385234 h 702896"/>
                <a:gd name="connsiteX24" fmla="*/ 613834 w 618067"/>
                <a:gd name="connsiteY24" fmla="*/ 397934 h 702896"/>
                <a:gd name="connsiteX25" fmla="*/ 584200 w 618067"/>
                <a:gd name="connsiteY25" fmla="*/ 414867 h 702896"/>
                <a:gd name="connsiteX26" fmla="*/ 575734 w 618067"/>
                <a:gd name="connsiteY26" fmla="*/ 427567 h 702896"/>
                <a:gd name="connsiteX27" fmla="*/ 563034 w 618067"/>
                <a:gd name="connsiteY27" fmla="*/ 436034 h 702896"/>
                <a:gd name="connsiteX28" fmla="*/ 546100 w 618067"/>
                <a:gd name="connsiteY28" fmla="*/ 457200 h 702896"/>
                <a:gd name="connsiteX29" fmla="*/ 541867 w 618067"/>
                <a:gd name="connsiteY29" fmla="*/ 469900 h 702896"/>
                <a:gd name="connsiteX30" fmla="*/ 524934 w 618067"/>
                <a:gd name="connsiteY30" fmla="*/ 495300 h 702896"/>
                <a:gd name="connsiteX31" fmla="*/ 520700 w 618067"/>
                <a:gd name="connsiteY31" fmla="*/ 508000 h 702896"/>
                <a:gd name="connsiteX32" fmla="*/ 508000 w 618067"/>
                <a:gd name="connsiteY32" fmla="*/ 516467 h 702896"/>
                <a:gd name="connsiteX33" fmla="*/ 503767 w 618067"/>
                <a:gd name="connsiteY33" fmla="*/ 529167 h 702896"/>
                <a:gd name="connsiteX34" fmla="*/ 491067 w 618067"/>
                <a:gd name="connsiteY34" fmla="*/ 533400 h 702896"/>
                <a:gd name="connsiteX35" fmla="*/ 465667 w 618067"/>
                <a:gd name="connsiteY35" fmla="*/ 550334 h 702896"/>
                <a:gd name="connsiteX36" fmla="*/ 452967 w 618067"/>
                <a:gd name="connsiteY36" fmla="*/ 558800 h 702896"/>
                <a:gd name="connsiteX37" fmla="*/ 414867 w 618067"/>
                <a:gd name="connsiteY37" fmla="*/ 592667 h 702896"/>
                <a:gd name="connsiteX38" fmla="*/ 393700 w 618067"/>
                <a:gd name="connsiteY38" fmla="*/ 609600 h 702896"/>
                <a:gd name="connsiteX39" fmla="*/ 385234 w 618067"/>
                <a:gd name="connsiteY39" fmla="*/ 622300 h 702896"/>
                <a:gd name="connsiteX40" fmla="*/ 372534 w 618067"/>
                <a:gd name="connsiteY40" fmla="*/ 635000 h 702896"/>
                <a:gd name="connsiteX41" fmla="*/ 359834 w 618067"/>
                <a:gd name="connsiteY41" fmla="*/ 660400 h 702896"/>
                <a:gd name="connsiteX42" fmla="*/ 334434 w 618067"/>
                <a:gd name="connsiteY42" fmla="*/ 677334 h 702896"/>
                <a:gd name="connsiteX43" fmla="*/ 304800 w 618067"/>
                <a:gd name="connsiteY43" fmla="*/ 694267 h 702896"/>
                <a:gd name="connsiteX44" fmla="*/ 292100 w 618067"/>
                <a:gd name="connsiteY44" fmla="*/ 702734 h 702896"/>
                <a:gd name="connsiteX45" fmla="*/ 279400 w 618067"/>
                <a:gd name="connsiteY45" fmla="*/ 698500 h 702896"/>
                <a:gd name="connsiteX46" fmla="*/ 254000 w 618067"/>
                <a:gd name="connsiteY46" fmla="*/ 656167 h 702896"/>
                <a:gd name="connsiteX47" fmla="*/ 241300 w 618067"/>
                <a:gd name="connsiteY47" fmla="*/ 647700 h 702896"/>
                <a:gd name="connsiteX48" fmla="*/ 228600 w 618067"/>
                <a:gd name="connsiteY48" fmla="*/ 635000 h 702896"/>
                <a:gd name="connsiteX49" fmla="*/ 211667 w 618067"/>
                <a:gd name="connsiteY49" fmla="*/ 609600 h 702896"/>
                <a:gd name="connsiteX50" fmla="*/ 203200 w 618067"/>
                <a:gd name="connsiteY50" fmla="*/ 596900 h 702896"/>
                <a:gd name="connsiteX51" fmla="*/ 177800 w 618067"/>
                <a:gd name="connsiteY51" fmla="*/ 575734 h 702896"/>
                <a:gd name="connsiteX52" fmla="*/ 148167 w 618067"/>
                <a:gd name="connsiteY52" fmla="*/ 541867 h 702896"/>
                <a:gd name="connsiteX53" fmla="*/ 135467 w 618067"/>
                <a:gd name="connsiteY53" fmla="*/ 516467 h 702896"/>
                <a:gd name="connsiteX54" fmla="*/ 131234 w 618067"/>
                <a:gd name="connsiteY54" fmla="*/ 516467 h 70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18067" h="702896">
                  <a:moveTo>
                    <a:pt x="0" y="0"/>
                  </a:moveTo>
                  <a:cubicBezTo>
                    <a:pt x="28818" y="17291"/>
                    <a:pt x="13363" y="10099"/>
                    <a:pt x="46567" y="21167"/>
                  </a:cubicBezTo>
                  <a:lnTo>
                    <a:pt x="59267" y="25400"/>
                  </a:lnTo>
                  <a:cubicBezTo>
                    <a:pt x="100901" y="53157"/>
                    <a:pt x="62010" y="30406"/>
                    <a:pt x="173567" y="38100"/>
                  </a:cubicBezTo>
                  <a:cubicBezTo>
                    <a:pt x="180745" y="38595"/>
                    <a:pt x="187678" y="40923"/>
                    <a:pt x="194734" y="42334"/>
                  </a:cubicBezTo>
                  <a:cubicBezTo>
                    <a:pt x="198967" y="45156"/>
                    <a:pt x="203836" y="47202"/>
                    <a:pt x="207434" y="50800"/>
                  </a:cubicBezTo>
                  <a:cubicBezTo>
                    <a:pt x="235660" y="79026"/>
                    <a:pt x="194729" y="49385"/>
                    <a:pt x="228600" y="71967"/>
                  </a:cubicBezTo>
                  <a:cubicBezTo>
                    <a:pt x="248356" y="101600"/>
                    <a:pt x="237067" y="91722"/>
                    <a:pt x="258234" y="105834"/>
                  </a:cubicBezTo>
                  <a:cubicBezTo>
                    <a:pt x="261056" y="110067"/>
                    <a:pt x="262871" y="115184"/>
                    <a:pt x="266700" y="118534"/>
                  </a:cubicBezTo>
                  <a:cubicBezTo>
                    <a:pt x="274358" y="125235"/>
                    <a:pt x="292100" y="135467"/>
                    <a:pt x="292100" y="135467"/>
                  </a:cubicBezTo>
                  <a:cubicBezTo>
                    <a:pt x="305399" y="155415"/>
                    <a:pt x="294364" y="143414"/>
                    <a:pt x="317500" y="156634"/>
                  </a:cubicBezTo>
                  <a:cubicBezTo>
                    <a:pt x="321917" y="159158"/>
                    <a:pt x="325551" y="163034"/>
                    <a:pt x="330200" y="165100"/>
                  </a:cubicBezTo>
                  <a:cubicBezTo>
                    <a:pt x="366647" y="181298"/>
                    <a:pt x="390078" y="175381"/>
                    <a:pt x="436034" y="177800"/>
                  </a:cubicBezTo>
                  <a:cubicBezTo>
                    <a:pt x="440267" y="182033"/>
                    <a:pt x="445058" y="185774"/>
                    <a:pt x="448734" y="190500"/>
                  </a:cubicBezTo>
                  <a:cubicBezTo>
                    <a:pt x="458309" y="202810"/>
                    <a:pt x="467851" y="218174"/>
                    <a:pt x="474134" y="232834"/>
                  </a:cubicBezTo>
                  <a:cubicBezTo>
                    <a:pt x="475892" y="236936"/>
                    <a:pt x="476956" y="241301"/>
                    <a:pt x="478367" y="245534"/>
                  </a:cubicBezTo>
                  <a:cubicBezTo>
                    <a:pt x="479778" y="256823"/>
                    <a:pt x="478774" y="268686"/>
                    <a:pt x="482600" y="279400"/>
                  </a:cubicBezTo>
                  <a:cubicBezTo>
                    <a:pt x="486023" y="288983"/>
                    <a:pt x="499534" y="304800"/>
                    <a:pt x="499534" y="304800"/>
                  </a:cubicBezTo>
                  <a:cubicBezTo>
                    <a:pt x="500945" y="309033"/>
                    <a:pt x="500979" y="314015"/>
                    <a:pt x="503767" y="317500"/>
                  </a:cubicBezTo>
                  <a:cubicBezTo>
                    <a:pt x="512248" y="328102"/>
                    <a:pt x="525911" y="327595"/>
                    <a:pt x="537634" y="330200"/>
                  </a:cubicBezTo>
                  <a:cubicBezTo>
                    <a:pt x="543314" y="331462"/>
                    <a:pt x="548994" y="332762"/>
                    <a:pt x="554567" y="334434"/>
                  </a:cubicBezTo>
                  <a:cubicBezTo>
                    <a:pt x="606099" y="349894"/>
                    <a:pt x="557871" y="337375"/>
                    <a:pt x="596900" y="347134"/>
                  </a:cubicBezTo>
                  <a:cubicBezTo>
                    <a:pt x="601133" y="351367"/>
                    <a:pt x="606692" y="354601"/>
                    <a:pt x="609600" y="359834"/>
                  </a:cubicBezTo>
                  <a:cubicBezTo>
                    <a:pt x="613934" y="367636"/>
                    <a:pt x="618067" y="385234"/>
                    <a:pt x="618067" y="385234"/>
                  </a:cubicBezTo>
                  <a:cubicBezTo>
                    <a:pt x="616656" y="389467"/>
                    <a:pt x="616691" y="394506"/>
                    <a:pt x="613834" y="397934"/>
                  </a:cubicBezTo>
                  <a:cubicBezTo>
                    <a:pt x="603977" y="409763"/>
                    <a:pt x="596861" y="410647"/>
                    <a:pt x="584200" y="414867"/>
                  </a:cubicBezTo>
                  <a:cubicBezTo>
                    <a:pt x="581378" y="419100"/>
                    <a:pt x="579331" y="423969"/>
                    <a:pt x="575734" y="427567"/>
                  </a:cubicBezTo>
                  <a:cubicBezTo>
                    <a:pt x="572136" y="431165"/>
                    <a:pt x="566212" y="432061"/>
                    <a:pt x="563034" y="436034"/>
                  </a:cubicBezTo>
                  <a:cubicBezTo>
                    <a:pt x="539667" y="465242"/>
                    <a:pt x="582493" y="432940"/>
                    <a:pt x="546100" y="457200"/>
                  </a:cubicBezTo>
                  <a:cubicBezTo>
                    <a:pt x="544689" y="461433"/>
                    <a:pt x="544034" y="465999"/>
                    <a:pt x="541867" y="469900"/>
                  </a:cubicBezTo>
                  <a:cubicBezTo>
                    <a:pt x="536925" y="478795"/>
                    <a:pt x="528152" y="485647"/>
                    <a:pt x="524934" y="495300"/>
                  </a:cubicBezTo>
                  <a:cubicBezTo>
                    <a:pt x="523523" y="499533"/>
                    <a:pt x="523488" y="504515"/>
                    <a:pt x="520700" y="508000"/>
                  </a:cubicBezTo>
                  <a:cubicBezTo>
                    <a:pt x="517522" y="511973"/>
                    <a:pt x="512233" y="513645"/>
                    <a:pt x="508000" y="516467"/>
                  </a:cubicBezTo>
                  <a:cubicBezTo>
                    <a:pt x="506589" y="520700"/>
                    <a:pt x="506922" y="526012"/>
                    <a:pt x="503767" y="529167"/>
                  </a:cubicBezTo>
                  <a:cubicBezTo>
                    <a:pt x="500612" y="532322"/>
                    <a:pt x="494968" y="531233"/>
                    <a:pt x="491067" y="533400"/>
                  </a:cubicBezTo>
                  <a:cubicBezTo>
                    <a:pt x="482172" y="538342"/>
                    <a:pt x="474134" y="544689"/>
                    <a:pt x="465667" y="550334"/>
                  </a:cubicBezTo>
                  <a:cubicBezTo>
                    <a:pt x="461434" y="553156"/>
                    <a:pt x="456565" y="555202"/>
                    <a:pt x="452967" y="558800"/>
                  </a:cubicBezTo>
                  <a:cubicBezTo>
                    <a:pt x="423969" y="587798"/>
                    <a:pt x="437530" y="577558"/>
                    <a:pt x="414867" y="592667"/>
                  </a:cubicBezTo>
                  <a:cubicBezTo>
                    <a:pt x="390600" y="629067"/>
                    <a:pt x="422913" y="586229"/>
                    <a:pt x="393700" y="609600"/>
                  </a:cubicBezTo>
                  <a:cubicBezTo>
                    <a:pt x="389727" y="612778"/>
                    <a:pt x="388491" y="618391"/>
                    <a:pt x="385234" y="622300"/>
                  </a:cubicBezTo>
                  <a:cubicBezTo>
                    <a:pt x="381401" y="626899"/>
                    <a:pt x="376767" y="630767"/>
                    <a:pt x="372534" y="635000"/>
                  </a:cubicBezTo>
                  <a:cubicBezTo>
                    <a:pt x="369514" y="644057"/>
                    <a:pt x="367556" y="653643"/>
                    <a:pt x="359834" y="660400"/>
                  </a:cubicBezTo>
                  <a:cubicBezTo>
                    <a:pt x="352176" y="667101"/>
                    <a:pt x="341629" y="670139"/>
                    <a:pt x="334434" y="677334"/>
                  </a:cubicBezTo>
                  <a:cubicBezTo>
                    <a:pt x="317620" y="694148"/>
                    <a:pt x="327542" y="688582"/>
                    <a:pt x="304800" y="694267"/>
                  </a:cubicBezTo>
                  <a:cubicBezTo>
                    <a:pt x="300567" y="697089"/>
                    <a:pt x="297119" y="701898"/>
                    <a:pt x="292100" y="702734"/>
                  </a:cubicBezTo>
                  <a:cubicBezTo>
                    <a:pt x="287698" y="703468"/>
                    <a:pt x="282555" y="701655"/>
                    <a:pt x="279400" y="698500"/>
                  </a:cubicBezTo>
                  <a:cubicBezTo>
                    <a:pt x="226089" y="645187"/>
                    <a:pt x="287408" y="696256"/>
                    <a:pt x="254000" y="656167"/>
                  </a:cubicBezTo>
                  <a:cubicBezTo>
                    <a:pt x="250743" y="652258"/>
                    <a:pt x="245209" y="650957"/>
                    <a:pt x="241300" y="647700"/>
                  </a:cubicBezTo>
                  <a:cubicBezTo>
                    <a:pt x="236701" y="643867"/>
                    <a:pt x="232276" y="639726"/>
                    <a:pt x="228600" y="635000"/>
                  </a:cubicBezTo>
                  <a:cubicBezTo>
                    <a:pt x="222353" y="626968"/>
                    <a:pt x="217311" y="618067"/>
                    <a:pt x="211667" y="609600"/>
                  </a:cubicBezTo>
                  <a:cubicBezTo>
                    <a:pt x="208845" y="605367"/>
                    <a:pt x="206798" y="600498"/>
                    <a:pt x="203200" y="596900"/>
                  </a:cubicBezTo>
                  <a:cubicBezTo>
                    <a:pt x="186902" y="580602"/>
                    <a:pt x="195481" y="587521"/>
                    <a:pt x="177800" y="575734"/>
                  </a:cubicBezTo>
                  <a:cubicBezTo>
                    <a:pt x="158045" y="546101"/>
                    <a:pt x="169334" y="555979"/>
                    <a:pt x="148167" y="541867"/>
                  </a:cubicBezTo>
                  <a:cubicBezTo>
                    <a:pt x="144724" y="531537"/>
                    <a:pt x="143674" y="524674"/>
                    <a:pt x="135467" y="516467"/>
                  </a:cubicBezTo>
                  <a:cubicBezTo>
                    <a:pt x="134469" y="515469"/>
                    <a:pt x="132645" y="516467"/>
                    <a:pt x="131234" y="516467"/>
                  </a:cubicBezTo>
                </a:path>
              </a:pathLst>
            </a:custGeom>
            <a:ln w="57150" cmpd="sng">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a:off x="5867402" y="1038032"/>
              <a:ext cx="55033" cy="23311"/>
            </a:xfrm>
            <a:custGeom>
              <a:avLst/>
              <a:gdLst>
                <a:gd name="connsiteX0" fmla="*/ 0 w 55033"/>
                <a:gd name="connsiteY0" fmla="*/ 0 h 23311"/>
                <a:gd name="connsiteX1" fmla="*/ 55033 w 55033"/>
                <a:gd name="connsiteY1" fmla="*/ 21166 h 23311"/>
              </a:gdLst>
              <a:ahLst/>
              <a:cxnLst>
                <a:cxn ang="0">
                  <a:pos x="connsiteX0" y="connsiteY0"/>
                </a:cxn>
                <a:cxn ang="0">
                  <a:pos x="connsiteX1" y="connsiteY1"/>
                </a:cxn>
              </a:cxnLst>
              <a:rect l="l" t="t" r="r" b="b"/>
              <a:pathLst>
                <a:path w="55033" h="23311">
                  <a:moveTo>
                    <a:pt x="0" y="0"/>
                  </a:moveTo>
                  <a:cubicBezTo>
                    <a:pt x="19960" y="33266"/>
                    <a:pt x="4472" y="21166"/>
                    <a:pt x="55033" y="21166"/>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flipH="1">
              <a:off x="5668432" y="1002022"/>
              <a:ext cx="55033" cy="23311"/>
            </a:xfrm>
            <a:custGeom>
              <a:avLst/>
              <a:gdLst>
                <a:gd name="connsiteX0" fmla="*/ 0 w 55033"/>
                <a:gd name="connsiteY0" fmla="*/ 0 h 23311"/>
                <a:gd name="connsiteX1" fmla="*/ 55033 w 55033"/>
                <a:gd name="connsiteY1" fmla="*/ 21166 h 23311"/>
              </a:gdLst>
              <a:ahLst/>
              <a:cxnLst>
                <a:cxn ang="0">
                  <a:pos x="connsiteX0" y="connsiteY0"/>
                </a:cxn>
                <a:cxn ang="0">
                  <a:pos x="connsiteX1" y="connsiteY1"/>
                </a:cxn>
              </a:cxnLst>
              <a:rect l="l" t="t" r="r" b="b"/>
              <a:pathLst>
                <a:path w="55033" h="23311">
                  <a:moveTo>
                    <a:pt x="0" y="0"/>
                  </a:moveTo>
                  <a:cubicBezTo>
                    <a:pt x="19960" y="33266"/>
                    <a:pt x="4472" y="21166"/>
                    <a:pt x="55033" y="21166"/>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3" name="Slide Number Placeholder 11"/>
          <p:cNvSpPr txBox="1">
            <a:spLocks/>
          </p:cNvSpPr>
          <p:nvPr/>
        </p:nvSpPr>
        <p:spPr>
          <a:xfrm>
            <a:off x="3505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457200" rtl="0" eaLnBrk="0" latinLnBrk="0" hangingPunct="0">
              <a:defRPr sz="6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29F2198-332C-C14D-9D43-AA1BE21296F4}" type="slidenum">
              <a:rPr lang="en-US" smtClean="0">
                <a:solidFill>
                  <a:srgbClr val="898989">
                    <a:alpha val="60000"/>
                  </a:srgbClr>
                </a:solidFill>
                <a:latin typeface="Palatino Linotype"/>
              </a:rPr>
              <a:pPr algn="ctr"/>
              <a:t>41</a:t>
            </a:fld>
            <a:endParaRPr lang="en-US">
              <a:solidFill>
                <a:srgbClr val="898989">
                  <a:alpha val="60000"/>
                </a:srgbClr>
              </a:solidFill>
              <a:latin typeface="Palatino Linotype"/>
            </a:endParaRPr>
          </a:p>
        </p:txBody>
      </p:sp>
      <p:sp>
        <p:nvSpPr>
          <p:cNvPr id="24" name="Footer Placeholder 3"/>
          <p:cNvSpPr>
            <a:spLocks noGrp="1"/>
          </p:cNvSpPr>
          <p:nvPr>
            <p:ph type="ftr" sz="quarter" idx="4294967295"/>
          </p:nvPr>
        </p:nvSpPr>
        <p:spPr>
          <a:xfrm>
            <a:off x="592138" y="6356350"/>
            <a:ext cx="2895600" cy="365125"/>
          </a:xfrm>
          <a:prstGeom prst="rect">
            <a:avLst/>
          </a:prstGeom>
        </p:spPr>
        <p:txBody>
          <a:bodyPr/>
          <a:lstStyle/>
          <a:p>
            <a:pPr>
              <a:defRPr/>
            </a:pPr>
            <a:r>
              <a:rPr lang="en-US" sz="600" dirty="0" smtClean="0">
                <a:solidFill>
                  <a:srgbClr val="898989"/>
                </a:solidFill>
              </a:rPr>
              <a:t>4. Becoming Acquainted with Web Apollo.</a:t>
            </a:r>
            <a:endParaRPr lang="en-US" sz="600" dirty="0">
              <a:solidFill>
                <a:srgbClr val="898989"/>
              </a:solidFill>
            </a:endParaRPr>
          </a:p>
        </p:txBody>
      </p:sp>
    </p:spTree>
    <p:extLst>
      <p:ext uri="{BB962C8B-B14F-4D97-AF65-F5344CB8AC3E}">
        <p14:creationId xmlns:p14="http://schemas.microsoft.com/office/powerpoint/2010/main" val="33415981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68455" y="816496"/>
            <a:ext cx="5314950" cy="4097505"/>
          </a:xfrm>
        </p:spPr>
        <p:txBody>
          <a:bodyPr>
            <a:normAutofit fontScale="85000" lnSpcReduction="20000"/>
          </a:bodyPr>
          <a:lstStyle/>
          <a:p>
            <a:pPr>
              <a:lnSpc>
                <a:spcPct val="120000"/>
              </a:lnSpc>
            </a:pPr>
            <a:r>
              <a:rPr lang="en-US" dirty="0" smtClean="0"/>
              <a:t>Gene predictions may or may not include UTRs. If transcript alignment data are available and extend beyond your original annotation, you may extend or add UTRs. </a:t>
            </a:r>
          </a:p>
          <a:p>
            <a:pPr marL="457200" indent="-457200">
              <a:lnSpc>
                <a:spcPct val="120000"/>
              </a:lnSpc>
              <a:buFont typeface="+mj-lt"/>
              <a:buAutoNum type="arabicPeriod"/>
            </a:pPr>
            <a:r>
              <a:rPr lang="en-US" dirty="0" smtClean="0"/>
              <a:t>Position the cursor at the beginning of the exon that needs to be extended and ‘Zoom to base level’. </a:t>
            </a:r>
          </a:p>
          <a:p>
            <a:pPr marL="457200" indent="-457200">
              <a:lnSpc>
                <a:spcPct val="120000"/>
              </a:lnSpc>
              <a:buFont typeface="+mj-lt"/>
              <a:buAutoNum type="arabicPeriod"/>
            </a:pPr>
            <a:r>
              <a:rPr lang="en-US" dirty="0" smtClean="0"/>
              <a:t>Place the cursor over the edge of the exon until it becomes a black arrow then click and drag the edge of the exon to the new coordinate position that includes the UTR. </a:t>
            </a:r>
          </a:p>
        </p:txBody>
      </p:sp>
      <p:sp>
        <p:nvSpPr>
          <p:cNvPr id="6" name="Text Placeholder 5"/>
          <p:cNvSpPr>
            <a:spLocks noGrp="1"/>
          </p:cNvSpPr>
          <p:nvPr>
            <p:ph type="body" sz="quarter" idx="13"/>
          </p:nvPr>
        </p:nvSpPr>
        <p:spPr/>
        <p:txBody>
          <a:bodyPr/>
          <a:lstStyle/>
          <a:p>
            <a:r>
              <a:rPr lang="en-US" dirty="0" smtClean="0">
                <a:solidFill>
                  <a:srgbClr val="003366"/>
                </a:solidFill>
              </a:rPr>
              <a:t>Adding UTRs</a:t>
            </a:r>
          </a:p>
        </p:txBody>
      </p:sp>
      <p:sp>
        <p:nvSpPr>
          <p:cNvPr id="4" name="Slide Number Placeholder 3"/>
          <p:cNvSpPr>
            <a:spLocks noGrp="1"/>
          </p:cNvSpPr>
          <p:nvPr>
            <p:ph type="sldNum" sz="quarter" idx="4"/>
          </p:nvPr>
        </p:nvSpPr>
        <p:spPr/>
        <p:txBody>
          <a:bodyPr/>
          <a:lstStyle/>
          <a:p>
            <a:fld id="{2ABE124A-B5C5-46E0-B944-45307B126769}" type="slidenum">
              <a:rPr lang="en-AU" smtClean="0"/>
              <a:pPr/>
              <a:t>42</a:t>
            </a:fld>
            <a:r>
              <a:rPr lang="en-AU" smtClean="0"/>
              <a:t> |</a:t>
            </a:r>
            <a:endParaRPr lang="en-AU" dirty="0"/>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342000" y="1431480"/>
            <a:ext cx="3198780" cy="2217057"/>
          </a:xfrm>
          <a:prstGeom prst="rect">
            <a:avLst/>
          </a:prstGeom>
        </p:spPr>
      </p:pic>
      <p:sp>
        <p:nvSpPr>
          <p:cNvPr id="8" name="Rectangle 7"/>
          <p:cNvSpPr/>
          <p:nvPr/>
        </p:nvSpPr>
        <p:spPr>
          <a:xfrm>
            <a:off x="417390" y="3641280"/>
            <a:ext cx="3048000" cy="1785104"/>
          </a:xfrm>
          <a:prstGeom prst="rect">
            <a:avLst/>
          </a:prstGeom>
        </p:spPr>
        <p:txBody>
          <a:bodyPr wrap="square">
            <a:spAutoFit/>
          </a:bodyPr>
          <a:lstStyle/>
          <a:p>
            <a:pPr algn="just"/>
            <a:r>
              <a:rPr lang="en-US" sz="1100" dirty="0" smtClean="0">
                <a:solidFill>
                  <a:srgbClr val="003366"/>
                </a:solidFill>
              </a:rPr>
              <a:t>View zoomed to base level. The DNA track and annotation track are visible. The DNA track includes the sense strand (top) and anti-sense strand (bottom). The six reading frames flank the DNA track, with the three forward frames above and the three reverse frames below. The User-created Annotation track shows the terminal end of an annotation. The green rectangle highlights the location of the nucleotide residues in the ‘Stop’ signal.</a:t>
            </a:r>
            <a:endParaRPr lang="en-US" sz="1100" dirty="0">
              <a:solidFill>
                <a:srgbClr val="003366"/>
              </a:solidFill>
            </a:endParaRPr>
          </a:p>
        </p:txBody>
      </p:sp>
      <p:sp>
        <p:nvSpPr>
          <p:cNvPr id="10" name="Rectangle 9"/>
          <p:cNvSpPr/>
          <p:nvPr/>
        </p:nvSpPr>
        <p:spPr bwMode="auto">
          <a:xfrm>
            <a:off x="3980213" y="4842274"/>
            <a:ext cx="4908189" cy="1188720"/>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nvGrpSpPr>
          <p:cNvPr id="12" name="Group 11"/>
          <p:cNvGrpSpPr/>
          <p:nvPr/>
        </p:nvGrpSpPr>
        <p:grpSpPr>
          <a:xfrm flipH="1">
            <a:off x="4087691" y="4848447"/>
            <a:ext cx="684830" cy="1182145"/>
            <a:chOff x="5486400" y="762000"/>
            <a:chExt cx="1143000" cy="1723158"/>
          </a:xfrm>
        </p:grpSpPr>
        <p:pic>
          <p:nvPicPr>
            <p:cNvPr id="14" name="Picture 13" descr="superdot.png"/>
            <p:cNvPicPr>
              <a:picLocks noChangeAspect="1"/>
            </p:cNvPicPr>
            <p:nvPr/>
          </p:nvPicPr>
          <p:blipFill>
            <a:blip r:embed="rId3" cstate="print"/>
            <a:stretch>
              <a:fillRect/>
            </a:stretch>
          </p:blipFill>
          <p:spPr>
            <a:xfrm flipH="1">
              <a:off x="5486400" y="762000"/>
              <a:ext cx="1143000" cy="1723158"/>
            </a:xfrm>
            <a:prstGeom prst="rect">
              <a:avLst/>
            </a:prstGeom>
          </p:spPr>
        </p:pic>
        <p:sp>
          <p:nvSpPr>
            <p:cNvPr id="15" name="Freeform 14"/>
            <p:cNvSpPr/>
            <p:nvPr/>
          </p:nvSpPr>
          <p:spPr>
            <a:xfrm>
              <a:off x="5829301" y="851765"/>
              <a:ext cx="605367" cy="427566"/>
            </a:xfrm>
            <a:custGeom>
              <a:avLst/>
              <a:gdLst>
                <a:gd name="connsiteX0" fmla="*/ 0 w 605367"/>
                <a:gd name="connsiteY0" fmla="*/ 59266 h 427566"/>
                <a:gd name="connsiteX1" fmla="*/ 50800 w 605367"/>
                <a:gd name="connsiteY1" fmla="*/ 55033 h 427566"/>
                <a:gd name="connsiteX2" fmla="*/ 76200 w 605367"/>
                <a:gd name="connsiteY2" fmla="*/ 38100 h 427566"/>
                <a:gd name="connsiteX3" fmla="*/ 105833 w 605367"/>
                <a:gd name="connsiteY3" fmla="*/ 29633 h 427566"/>
                <a:gd name="connsiteX4" fmla="*/ 118533 w 605367"/>
                <a:gd name="connsiteY4" fmla="*/ 16933 h 427566"/>
                <a:gd name="connsiteX5" fmla="*/ 143933 w 605367"/>
                <a:gd name="connsiteY5" fmla="*/ 0 h 427566"/>
                <a:gd name="connsiteX6" fmla="*/ 190500 w 605367"/>
                <a:gd name="connsiteY6" fmla="*/ 4233 h 427566"/>
                <a:gd name="connsiteX7" fmla="*/ 211667 w 605367"/>
                <a:gd name="connsiteY7" fmla="*/ 12700 h 427566"/>
                <a:gd name="connsiteX8" fmla="*/ 254000 w 605367"/>
                <a:gd name="connsiteY8" fmla="*/ 21166 h 427566"/>
                <a:gd name="connsiteX9" fmla="*/ 270933 w 605367"/>
                <a:gd name="connsiteY9" fmla="*/ 29633 h 427566"/>
                <a:gd name="connsiteX10" fmla="*/ 283633 w 605367"/>
                <a:gd name="connsiteY10" fmla="*/ 33866 h 427566"/>
                <a:gd name="connsiteX11" fmla="*/ 304800 w 605367"/>
                <a:gd name="connsiteY11" fmla="*/ 59266 h 427566"/>
                <a:gd name="connsiteX12" fmla="*/ 330200 w 605367"/>
                <a:gd name="connsiteY12" fmla="*/ 80433 h 427566"/>
                <a:gd name="connsiteX13" fmla="*/ 338667 w 605367"/>
                <a:gd name="connsiteY13" fmla="*/ 105833 h 427566"/>
                <a:gd name="connsiteX14" fmla="*/ 347133 w 605367"/>
                <a:gd name="connsiteY14" fmla="*/ 139700 h 427566"/>
                <a:gd name="connsiteX15" fmla="*/ 359833 w 605367"/>
                <a:gd name="connsiteY15" fmla="*/ 177800 h 427566"/>
                <a:gd name="connsiteX16" fmla="*/ 372533 w 605367"/>
                <a:gd name="connsiteY16" fmla="*/ 249766 h 427566"/>
                <a:gd name="connsiteX17" fmla="*/ 381000 w 605367"/>
                <a:gd name="connsiteY17" fmla="*/ 262466 h 427566"/>
                <a:gd name="connsiteX18" fmla="*/ 389467 w 605367"/>
                <a:gd name="connsiteY18" fmla="*/ 287866 h 427566"/>
                <a:gd name="connsiteX19" fmla="*/ 393700 w 605367"/>
                <a:gd name="connsiteY19" fmla="*/ 300566 h 427566"/>
                <a:gd name="connsiteX20" fmla="*/ 397933 w 605367"/>
                <a:gd name="connsiteY20" fmla="*/ 317500 h 427566"/>
                <a:gd name="connsiteX21" fmla="*/ 406400 w 605367"/>
                <a:gd name="connsiteY21" fmla="*/ 334433 h 427566"/>
                <a:gd name="connsiteX22" fmla="*/ 410633 w 605367"/>
                <a:gd name="connsiteY22" fmla="*/ 347133 h 427566"/>
                <a:gd name="connsiteX23" fmla="*/ 427567 w 605367"/>
                <a:gd name="connsiteY23" fmla="*/ 376766 h 427566"/>
                <a:gd name="connsiteX24" fmla="*/ 457200 w 605367"/>
                <a:gd name="connsiteY24" fmla="*/ 406400 h 427566"/>
                <a:gd name="connsiteX25" fmla="*/ 469900 w 605367"/>
                <a:gd name="connsiteY25" fmla="*/ 414866 h 427566"/>
                <a:gd name="connsiteX26" fmla="*/ 482600 w 605367"/>
                <a:gd name="connsiteY26" fmla="*/ 419100 h 427566"/>
                <a:gd name="connsiteX27" fmla="*/ 503767 w 605367"/>
                <a:gd name="connsiteY27" fmla="*/ 423333 h 427566"/>
                <a:gd name="connsiteX28" fmla="*/ 520700 w 605367"/>
                <a:gd name="connsiteY28" fmla="*/ 427566 h 427566"/>
                <a:gd name="connsiteX29" fmla="*/ 605367 w 605367"/>
                <a:gd name="connsiteY29" fmla="*/ 423333 h 42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5367" h="427566">
                  <a:moveTo>
                    <a:pt x="0" y="59266"/>
                  </a:moveTo>
                  <a:cubicBezTo>
                    <a:pt x="16933" y="57855"/>
                    <a:pt x="34428" y="59581"/>
                    <a:pt x="50800" y="55033"/>
                  </a:cubicBezTo>
                  <a:cubicBezTo>
                    <a:pt x="60604" y="52310"/>
                    <a:pt x="66328" y="40568"/>
                    <a:pt x="76200" y="38100"/>
                  </a:cubicBezTo>
                  <a:cubicBezTo>
                    <a:pt x="97462" y="32784"/>
                    <a:pt x="87613" y="35706"/>
                    <a:pt x="105833" y="29633"/>
                  </a:cubicBezTo>
                  <a:cubicBezTo>
                    <a:pt x="110066" y="25400"/>
                    <a:pt x="113807" y="20609"/>
                    <a:pt x="118533" y="16933"/>
                  </a:cubicBezTo>
                  <a:cubicBezTo>
                    <a:pt x="126565" y="10686"/>
                    <a:pt x="143933" y="0"/>
                    <a:pt x="143933" y="0"/>
                  </a:cubicBezTo>
                  <a:cubicBezTo>
                    <a:pt x="159455" y="1411"/>
                    <a:pt x="175181" y="1361"/>
                    <a:pt x="190500" y="4233"/>
                  </a:cubicBezTo>
                  <a:cubicBezTo>
                    <a:pt x="197969" y="5633"/>
                    <a:pt x="204458" y="10297"/>
                    <a:pt x="211667" y="12700"/>
                  </a:cubicBezTo>
                  <a:cubicBezTo>
                    <a:pt x="224296" y="16910"/>
                    <a:pt x="241496" y="19082"/>
                    <a:pt x="254000" y="21166"/>
                  </a:cubicBezTo>
                  <a:cubicBezTo>
                    <a:pt x="259644" y="23988"/>
                    <a:pt x="265133" y="27147"/>
                    <a:pt x="270933" y="29633"/>
                  </a:cubicBezTo>
                  <a:cubicBezTo>
                    <a:pt x="275034" y="31391"/>
                    <a:pt x="279920" y="31391"/>
                    <a:pt x="283633" y="33866"/>
                  </a:cubicBezTo>
                  <a:cubicBezTo>
                    <a:pt x="297545" y="43141"/>
                    <a:pt x="295039" y="47553"/>
                    <a:pt x="304800" y="59266"/>
                  </a:cubicBezTo>
                  <a:cubicBezTo>
                    <a:pt x="314986" y="71489"/>
                    <a:pt x="317713" y="72108"/>
                    <a:pt x="330200" y="80433"/>
                  </a:cubicBezTo>
                  <a:cubicBezTo>
                    <a:pt x="333022" y="88900"/>
                    <a:pt x="336503" y="97175"/>
                    <a:pt x="338667" y="105833"/>
                  </a:cubicBezTo>
                  <a:cubicBezTo>
                    <a:pt x="341489" y="117122"/>
                    <a:pt x="343453" y="128661"/>
                    <a:pt x="347133" y="139700"/>
                  </a:cubicBezTo>
                  <a:lnTo>
                    <a:pt x="359833" y="177800"/>
                  </a:lnTo>
                  <a:cubicBezTo>
                    <a:pt x="363045" y="216342"/>
                    <a:pt x="358496" y="221691"/>
                    <a:pt x="372533" y="249766"/>
                  </a:cubicBezTo>
                  <a:cubicBezTo>
                    <a:pt x="374808" y="254317"/>
                    <a:pt x="378178" y="258233"/>
                    <a:pt x="381000" y="262466"/>
                  </a:cubicBezTo>
                  <a:lnTo>
                    <a:pt x="389467" y="287866"/>
                  </a:lnTo>
                  <a:cubicBezTo>
                    <a:pt x="390878" y="292099"/>
                    <a:pt x="392618" y="296237"/>
                    <a:pt x="393700" y="300566"/>
                  </a:cubicBezTo>
                  <a:cubicBezTo>
                    <a:pt x="395111" y="306211"/>
                    <a:pt x="395890" y="312052"/>
                    <a:pt x="397933" y="317500"/>
                  </a:cubicBezTo>
                  <a:cubicBezTo>
                    <a:pt x="400149" y="323409"/>
                    <a:pt x="403914" y="328633"/>
                    <a:pt x="406400" y="334433"/>
                  </a:cubicBezTo>
                  <a:cubicBezTo>
                    <a:pt x="408158" y="338534"/>
                    <a:pt x="408875" y="343032"/>
                    <a:pt x="410633" y="347133"/>
                  </a:cubicBezTo>
                  <a:cubicBezTo>
                    <a:pt x="417077" y="362170"/>
                    <a:pt x="419065" y="364013"/>
                    <a:pt x="427567" y="376766"/>
                  </a:cubicBezTo>
                  <a:cubicBezTo>
                    <a:pt x="435017" y="399119"/>
                    <a:pt x="428088" y="386992"/>
                    <a:pt x="457200" y="406400"/>
                  </a:cubicBezTo>
                  <a:cubicBezTo>
                    <a:pt x="461433" y="409222"/>
                    <a:pt x="465073" y="413257"/>
                    <a:pt x="469900" y="414866"/>
                  </a:cubicBezTo>
                  <a:cubicBezTo>
                    <a:pt x="474133" y="416277"/>
                    <a:pt x="478271" y="418018"/>
                    <a:pt x="482600" y="419100"/>
                  </a:cubicBezTo>
                  <a:cubicBezTo>
                    <a:pt x="489581" y="420845"/>
                    <a:pt x="496743" y="421772"/>
                    <a:pt x="503767" y="423333"/>
                  </a:cubicBezTo>
                  <a:cubicBezTo>
                    <a:pt x="509447" y="424595"/>
                    <a:pt x="515056" y="426155"/>
                    <a:pt x="520700" y="427566"/>
                  </a:cubicBezTo>
                  <a:lnTo>
                    <a:pt x="605367" y="423333"/>
                  </a:lnTo>
                </a:path>
              </a:pathLst>
            </a:custGeom>
            <a:ln>
              <a:solidFill>
                <a:srgbClr val="6165E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a:off x="5734247" y="872953"/>
              <a:ext cx="372110" cy="129434"/>
            </a:xfrm>
            <a:custGeom>
              <a:avLst/>
              <a:gdLst>
                <a:gd name="connsiteX0" fmla="*/ 0 w 372110"/>
                <a:gd name="connsiteY0" fmla="*/ 0 h 129434"/>
                <a:gd name="connsiteX1" fmla="*/ 32357 w 372110"/>
                <a:gd name="connsiteY1" fmla="*/ 64717 h 129434"/>
                <a:gd name="connsiteX2" fmla="*/ 80893 w 372110"/>
                <a:gd name="connsiteY2" fmla="*/ 80896 h 129434"/>
                <a:gd name="connsiteX3" fmla="*/ 105161 w 372110"/>
                <a:gd name="connsiteY3" fmla="*/ 88986 h 129434"/>
                <a:gd name="connsiteX4" fmla="*/ 129430 w 372110"/>
                <a:gd name="connsiteY4" fmla="*/ 105165 h 129434"/>
                <a:gd name="connsiteX5" fmla="*/ 258859 w 372110"/>
                <a:gd name="connsiteY5" fmla="*/ 129434 h 129434"/>
                <a:gd name="connsiteX6" fmla="*/ 339753 w 372110"/>
                <a:gd name="connsiteY6" fmla="*/ 121344 h 129434"/>
                <a:gd name="connsiteX7" fmla="*/ 372110 w 372110"/>
                <a:gd name="connsiteY7" fmla="*/ 113255 h 12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2110" h="129434">
                  <a:moveTo>
                    <a:pt x="0" y="0"/>
                  </a:moveTo>
                  <a:cubicBezTo>
                    <a:pt x="2898" y="7244"/>
                    <a:pt x="19434" y="56640"/>
                    <a:pt x="32357" y="64717"/>
                  </a:cubicBezTo>
                  <a:cubicBezTo>
                    <a:pt x="46818" y="73756"/>
                    <a:pt x="64714" y="75503"/>
                    <a:pt x="80893" y="80896"/>
                  </a:cubicBezTo>
                  <a:cubicBezTo>
                    <a:pt x="88982" y="83593"/>
                    <a:pt x="98066" y="84256"/>
                    <a:pt x="105161" y="88986"/>
                  </a:cubicBezTo>
                  <a:cubicBezTo>
                    <a:pt x="113251" y="94379"/>
                    <a:pt x="120545" y="101216"/>
                    <a:pt x="129430" y="105165"/>
                  </a:cubicBezTo>
                  <a:cubicBezTo>
                    <a:pt x="179725" y="127518"/>
                    <a:pt x="199053" y="123453"/>
                    <a:pt x="258859" y="129434"/>
                  </a:cubicBezTo>
                  <a:cubicBezTo>
                    <a:pt x="285824" y="126737"/>
                    <a:pt x="312926" y="125176"/>
                    <a:pt x="339753" y="121344"/>
                  </a:cubicBezTo>
                  <a:cubicBezTo>
                    <a:pt x="350759" y="119772"/>
                    <a:pt x="372110" y="113255"/>
                    <a:pt x="372110" y="113255"/>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5871766" y="816325"/>
              <a:ext cx="574344" cy="486688"/>
            </a:xfrm>
            <a:custGeom>
              <a:avLst/>
              <a:gdLst>
                <a:gd name="connsiteX0" fmla="*/ 0 w 574344"/>
                <a:gd name="connsiteY0" fmla="*/ 72807 h 486688"/>
                <a:gd name="connsiteX1" fmla="*/ 32357 w 574344"/>
                <a:gd name="connsiteY1" fmla="*/ 32359 h 486688"/>
                <a:gd name="connsiteX2" fmla="*/ 48536 w 574344"/>
                <a:gd name="connsiteY2" fmla="*/ 16179 h 486688"/>
                <a:gd name="connsiteX3" fmla="*/ 97072 w 574344"/>
                <a:gd name="connsiteY3" fmla="*/ 0 h 486688"/>
                <a:gd name="connsiteX4" fmla="*/ 218412 w 574344"/>
                <a:gd name="connsiteY4" fmla="*/ 8090 h 486688"/>
                <a:gd name="connsiteX5" fmla="*/ 234591 w 574344"/>
                <a:gd name="connsiteY5" fmla="*/ 32359 h 486688"/>
                <a:gd name="connsiteX6" fmla="*/ 250770 w 574344"/>
                <a:gd name="connsiteY6" fmla="*/ 80897 h 486688"/>
                <a:gd name="connsiteX7" fmla="*/ 266948 w 574344"/>
                <a:gd name="connsiteY7" fmla="*/ 137524 h 486688"/>
                <a:gd name="connsiteX8" fmla="*/ 275038 w 574344"/>
                <a:gd name="connsiteY8" fmla="*/ 380214 h 486688"/>
                <a:gd name="connsiteX9" fmla="*/ 291217 w 574344"/>
                <a:gd name="connsiteY9" fmla="*/ 404482 h 486688"/>
                <a:gd name="connsiteX10" fmla="*/ 315485 w 574344"/>
                <a:gd name="connsiteY10" fmla="*/ 436841 h 486688"/>
                <a:gd name="connsiteX11" fmla="*/ 355931 w 574344"/>
                <a:gd name="connsiteY11" fmla="*/ 461110 h 486688"/>
                <a:gd name="connsiteX12" fmla="*/ 574344 w 574344"/>
                <a:gd name="connsiteY12" fmla="*/ 485379 h 48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4344" h="486688">
                  <a:moveTo>
                    <a:pt x="0" y="72807"/>
                  </a:moveTo>
                  <a:cubicBezTo>
                    <a:pt x="10786" y="59324"/>
                    <a:pt x="21121" y="45469"/>
                    <a:pt x="32357" y="32359"/>
                  </a:cubicBezTo>
                  <a:cubicBezTo>
                    <a:pt x="37321" y="26568"/>
                    <a:pt x="41714" y="19590"/>
                    <a:pt x="48536" y="16179"/>
                  </a:cubicBezTo>
                  <a:cubicBezTo>
                    <a:pt x="63789" y="8552"/>
                    <a:pt x="97072" y="0"/>
                    <a:pt x="97072" y="0"/>
                  </a:cubicBezTo>
                  <a:cubicBezTo>
                    <a:pt x="137519" y="2697"/>
                    <a:pt x="178953" y="-1195"/>
                    <a:pt x="218412" y="8090"/>
                  </a:cubicBezTo>
                  <a:cubicBezTo>
                    <a:pt x="227876" y="10317"/>
                    <a:pt x="230642" y="23474"/>
                    <a:pt x="234591" y="32359"/>
                  </a:cubicBezTo>
                  <a:cubicBezTo>
                    <a:pt x="241517" y="47944"/>
                    <a:pt x="245377" y="64718"/>
                    <a:pt x="250770" y="80897"/>
                  </a:cubicBezTo>
                  <a:cubicBezTo>
                    <a:pt x="262374" y="115711"/>
                    <a:pt x="256792" y="96895"/>
                    <a:pt x="266948" y="137524"/>
                  </a:cubicBezTo>
                  <a:cubicBezTo>
                    <a:pt x="269645" y="218421"/>
                    <a:pt x="267710" y="299605"/>
                    <a:pt x="275038" y="380214"/>
                  </a:cubicBezTo>
                  <a:cubicBezTo>
                    <a:pt x="275918" y="389896"/>
                    <a:pt x="285566" y="396571"/>
                    <a:pt x="291217" y="404482"/>
                  </a:cubicBezTo>
                  <a:cubicBezTo>
                    <a:pt x="299054" y="415453"/>
                    <a:pt x="305339" y="427962"/>
                    <a:pt x="315485" y="436841"/>
                  </a:cubicBezTo>
                  <a:cubicBezTo>
                    <a:pt x="327317" y="447195"/>
                    <a:pt x="341105" y="455877"/>
                    <a:pt x="355931" y="461110"/>
                  </a:cubicBezTo>
                  <a:cubicBezTo>
                    <a:pt x="452485" y="495189"/>
                    <a:pt x="467864" y="485379"/>
                    <a:pt x="574344" y="485379"/>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5944570" y="832504"/>
              <a:ext cx="501540" cy="412572"/>
            </a:xfrm>
            <a:custGeom>
              <a:avLst/>
              <a:gdLst>
                <a:gd name="connsiteX0" fmla="*/ 0 w 501540"/>
                <a:gd name="connsiteY0" fmla="*/ 145614 h 412572"/>
                <a:gd name="connsiteX1" fmla="*/ 8089 w 501540"/>
                <a:gd name="connsiteY1" fmla="*/ 105166 h 412572"/>
                <a:gd name="connsiteX2" fmla="*/ 32357 w 501540"/>
                <a:gd name="connsiteY2" fmla="*/ 16180 h 412572"/>
                <a:gd name="connsiteX3" fmla="*/ 48536 w 501540"/>
                <a:gd name="connsiteY3" fmla="*/ 0 h 412572"/>
                <a:gd name="connsiteX4" fmla="*/ 177966 w 501540"/>
                <a:gd name="connsiteY4" fmla="*/ 8090 h 412572"/>
                <a:gd name="connsiteX5" fmla="*/ 186055 w 501540"/>
                <a:gd name="connsiteY5" fmla="*/ 32359 h 412572"/>
                <a:gd name="connsiteX6" fmla="*/ 194144 w 501540"/>
                <a:gd name="connsiteY6" fmla="*/ 177973 h 412572"/>
                <a:gd name="connsiteX7" fmla="*/ 210323 w 501540"/>
                <a:gd name="connsiteY7" fmla="*/ 275048 h 412572"/>
                <a:gd name="connsiteX8" fmla="*/ 242681 w 501540"/>
                <a:gd name="connsiteY8" fmla="*/ 339766 h 412572"/>
                <a:gd name="connsiteX9" fmla="*/ 266949 w 501540"/>
                <a:gd name="connsiteY9" fmla="*/ 355945 h 412572"/>
                <a:gd name="connsiteX10" fmla="*/ 315485 w 501540"/>
                <a:gd name="connsiteY10" fmla="*/ 404483 h 412572"/>
                <a:gd name="connsiteX11" fmla="*/ 364021 w 501540"/>
                <a:gd name="connsiteY11" fmla="*/ 412572 h 412572"/>
                <a:gd name="connsiteX12" fmla="*/ 461093 w 501540"/>
                <a:gd name="connsiteY12" fmla="*/ 404483 h 412572"/>
                <a:gd name="connsiteX13" fmla="*/ 501540 w 501540"/>
                <a:gd name="connsiteY13" fmla="*/ 396393 h 41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540" h="412572">
                  <a:moveTo>
                    <a:pt x="0" y="145614"/>
                  </a:moveTo>
                  <a:cubicBezTo>
                    <a:pt x="2696" y="132131"/>
                    <a:pt x="5829" y="118729"/>
                    <a:pt x="8089" y="105166"/>
                  </a:cubicBezTo>
                  <a:cubicBezTo>
                    <a:pt x="15720" y="59381"/>
                    <a:pt x="9021" y="51186"/>
                    <a:pt x="32357" y="16180"/>
                  </a:cubicBezTo>
                  <a:cubicBezTo>
                    <a:pt x="36588" y="9834"/>
                    <a:pt x="43143" y="5393"/>
                    <a:pt x="48536" y="0"/>
                  </a:cubicBezTo>
                  <a:cubicBezTo>
                    <a:pt x="91679" y="2697"/>
                    <a:pt x="135888" y="-1811"/>
                    <a:pt x="177966" y="8090"/>
                  </a:cubicBezTo>
                  <a:cubicBezTo>
                    <a:pt x="186266" y="10043"/>
                    <a:pt x="185247" y="23870"/>
                    <a:pt x="186055" y="32359"/>
                  </a:cubicBezTo>
                  <a:cubicBezTo>
                    <a:pt x="190664" y="80753"/>
                    <a:pt x="190553" y="129493"/>
                    <a:pt x="194144" y="177973"/>
                  </a:cubicBezTo>
                  <a:cubicBezTo>
                    <a:pt x="201374" y="275577"/>
                    <a:pt x="195142" y="221914"/>
                    <a:pt x="210323" y="275048"/>
                  </a:cubicBezTo>
                  <a:cubicBezTo>
                    <a:pt x="220552" y="310851"/>
                    <a:pt x="213114" y="310198"/>
                    <a:pt x="242681" y="339766"/>
                  </a:cubicBezTo>
                  <a:cubicBezTo>
                    <a:pt x="249556" y="346641"/>
                    <a:pt x="259683" y="349486"/>
                    <a:pt x="266949" y="355945"/>
                  </a:cubicBezTo>
                  <a:cubicBezTo>
                    <a:pt x="284050" y="371146"/>
                    <a:pt x="292916" y="400722"/>
                    <a:pt x="315485" y="404483"/>
                  </a:cubicBezTo>
                  <a:lnTo>
                    <a:pt x="364021" y="412572"/>
                  </a:lnTo>
                  <a:cubicBezTo>
                    <a:pt x="396378" y="409876"/>
                    <a:pt x="428874" y="408510"/>
                    <a:pt x="461093" y="404483"/>
                  </a:cubicBezTo>
                  <a:cubicBezTo>
                    <a:pt x="531044" y="395739"/>
                    <a:pt x="473848" y="396393"/>
                    <a:pt x="501540" y="396393"/>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5807050" y="824415"/>
              <a:ext cx="647149" cy="446487"/>
            </a:xfrm>
            <a:custGeom>
              <a:avLst/>
              <a:gdLst>
                <a:gd name="connsiteX0" fmla="*/ 0 w 647148"/>
                <a:gd name="connsiteY0" fmla="*/ 88986 h 446487"/>
                <a:gd name="connsiteX1" fmla="*/ 97072 w 647148"/>
                <a:gd name="connsiteY1" fmla="*/ 80896 h 446487"/>
                <a:gd name="connsiteX2" fmla="*/ 145608 w 647148"/>
                <a:gd name="connsiteY2" fmla="*/ 48538 h 446487"/>
                <a:gd name="connsiteX3" fmla="*/ 161787 w 647148"/>
                <a:gd name="connsiteY3" fmla="*/ 24269 h 446487"/>
                <a:gd name="connsiteX4" fmla="*/ 226502 w 647148"/>
                <a:gd name="connsiteY4" fmla="*/ 0 h 446487"/>
                <a:gd name="connsiteX5" fmla="*/ 299306 w 647148"/>
                <a:gd name="connsiteY5" fmla="*/ 8089 h 446487"/>
                <a:gd name="connsiteX6" fmla="*/ 323574 w 647148"/>
                <a:gd name="connsiteY6" fmla="*/ 24269 h 446487"/>
                <a:gd name="connsiteX7" fmla="*/ 347842 w 647148"/>
                <a:gd name="connsiteY7" fmla="*/ 32358 h 446487"/>
                <a:gd name="connsiteX8" fmla="*/ 388289 w 647148"/>
                <a:gd name="connsiteY8" fmla="*/ 72807 h 446487"/>
                <a:gd name="connsiteX9" fmla="*/ 420646 w 647148"/>
                <a:gd name="connsiteY9" fmla="*/ 121344 h 446487"/>
                <a:gd name="connsiteX10" fmla="*/ 428736 w 647148"/>
                <a:gd name="connsiteY10" fmla="*/ 226510 h 446487"/>
                <a:gd name="connsiteX11" fmla="*/ 444914 w 647148"/>
                <a:gd name="connsiteY11" fmla="*/ 355944 h 446487"/>
                <a:gd name="connsiteX12" fmla="*/ 485361 w 647148"/>
                <a:gd name="connsiteY12" fmla="*/ 412572 h 446487"/>
                <a:gd name="connsiteX13" fmla="*/ 558165 w 647148"/>
                <a:gd name="connsiteY13" fmla="*/ 436841 h 446487"/>
                <a:gd name="connsiteX14" fmla="*/ 647148 w 647148"/>
                <a:gd name="connsiteY14" fmla="*/ 444930 h 44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148" h="446487">
                  <a:moveTo>
                    <a:pt x="0" y="88986"/>
                  </a:moveTo>
                  <a:cubicBezTo>
                    <a:pt x="32357" y="86289"/>
                    <a:pt x="65787" y="89587"/>
                    <a:pt x="97072" y="80896"/>
                  </a:cubicBezTo>
                  <a:cubicBezTo>
                    <a:pt x="115807" y="75692"/>
                    <a:pt x="145608" y="48538"/>
                    <a:pt x="145608" y="48538"/>
                  </a:cubicBezTo>
                  <a:cubicBezTo>
                    <a:pt x="151001" y="40448"/>
                    <a:pt x="154912" y="31144"/>
                    <a:pt x="161787" y="24269"/>
                  </a:cubicBezTo>
                  <a:cubicBezTo>
                    <a:pt x="182618" y="3437"/>
                    <a:pt x="197560" y="5788"/>
                    <a:pt x="226502" y="0"/>
                  </a:cubicBezTo>
                  <a:cubicBezTo>
                    <a:pt x="250770" y="2696"/>
                    <a:pt x="275618" y="2167"/>
                    <a:pt x="299306" y="8089"/>
                  </a:cubicBezTo>
                  <a:cubicBezTo>
                    <a:pt x="308738" y="10447"/>
                    <a:pt x="314878" y="19921"/>
                    <a:pt x="323574" y="24269"/>
                  </a:cubicBezTo>
                  <a:cubicBezTo>
                    <a:pt x="331201" y="28082"/>
                    <a:pt x="339753" y="29662"/>
                    <a:pt x="347842" y="32358"/>
                  </a:cubicBezTo>
                  <a:cubicBezTo>
                    <a:pt x="361324" y="45841"/>
                    <a:pt x="382260" y="54718"/>
                    <a:pt x="388289" y="72807"/>
                  </a:cubicBezTo>
                  <a:cubicBezTo>
                    <a:pt x="399996" y="107928"/>
                    <a:pt x="390349" y="91045"/>
                    <a:pt x="420646" y="121344"/>
                  </a:cubicBezTo>
                  <a:cubicBezTo>
                    <a:pt x="423343" y="156399"/>
                    <a:pt x="425118" y="191538"/>
                    <a:pt x="428736" y="226510"/>
                  </a:cubicBezTo>
                  <a:cubicBezTo>
                    <a:pt x="433210" y="269760"/>
                    <a:pt x="436387" y="313308"/>
                    <a:pt x="444914" y="355944"/>
                  </a:cubicBezTo>
                  <a:cubicBezTo>
                    <a:pt x="448171" y="372231"/>
                    <a:pt x="469678" y="404730"/>
                    <a:pt x="485361" y="412572"/>
                  </a:cubicBezTo>
                  <a:cubicBezTo>
                    <a:pt x="508241" y="424012"/>
                    <a:pt x="533897" y="428751"/>
                    <a:pt x="558165" y="436841"/>
                  </a:cubicBezTo>
                  <a:cubicBezTo>
                    <a:pt x="602895" y="451751"/>
                    <a:pt x="573913" y="444930"/>
                    <a:pt x="647148" y="444930"/>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5791201" y="817898"/>
              <a:ext cx="196906" cy="145614"/>
            </a:xfrm>
            <a:custGeom>
              <a:avLst/>
              <a:gdLst>
                <a:gd name="connsiteX0" fmla="*/ 132042 w 196906"/>
                <a:gd name="connsiteY0" fmla="*/ 80897 h 145614"/>
                <a:gd name="connsiteX1" fmla="*/ 99684 w 196906"/>
                <a:gd name="connsiteY1" fmla="*/ 16179 h 145614"/>
                <a:gd name="connsiteX2" fmla="*/ 51148 w 196906"/>
                <a:gd name="connsiteY2" fmla="*/ 0 h 145614"/>
                <a:gd name="connsiteX3" fmla="*/ 2612 w 196906"/>
                <a:gd name="connsiteY3" fmla="*/ 32359 h 145614"/>
                <a:gd name="connsiteX4" fmla="*/ 26880 w 196906"/>
                <a:gd name="connsiteY4" fmla="*/ 40448 h 145614"/>
                <a:gd name="connsiteX5" fmla="*/ 51148 w 196906"/>
                <a:gd name="connsiteY5" fmla="*/ 56628 h 145614"/>
                <a:gd name="connsiteX6" fmla="*/ 123953 w 196906"/>
                <a:gd name="connsiteY6" fmla="*/ 64717 h 145614"/>
                <a:gd name="connsiteX7" fmla="*/ 132042 w 196906"/>
                <a:gd name="connsiteY7" fmla="*/ 88986 h 145614"/>
                <a:gd name="connsiteX8" fmla="*/ 140131 w 196906"/>
                <a:gd name="connsiteY8" fmla="*/ 137524 h 145614"/>
                <a:gd name="connsiteX9" fmla="*/ 164399 w 196906"/>
                <a:gd name="connsiteY9" fmla="*/ 145614 h 145614"/>
                <a:gd name="connsiteX10" fmla="*/ 188667 w 196906"/>
                <a:gd name="connsiteY10" fmla="*/ 137524 h 145614"/>
                <a:gd name="connsiteX11" fmla="*/ 188667 w 196906"/>
                <a:gd name="connsiteY11" fmla="*/ 80897 h 145614"/>
                <a:gd name="connsiteX12" fmla="*/ 140131 w 196906"/>
                <a:gd name="connsiteY12" fmla="*/ 64717 h 145614"/>
                <a:gd name="connsiteX13" fmla="*/ 132042 w 196906"/>
                <a:gd name="connsiteY13" fmla="*/ 80897 h 1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906" h="145614">
                  <a:moveTo>
                    <a:pt x="132042" y="80897"/>
                  </a:moveTo>
                  <a:cubicBezTo>
                    <a:pt x="125794" y="49656"/>
                    <a:pt x="130277" y="33175"/>
                    <a:pt x="99684" y="16179"/>
                  </a:cubicBezTo>
                  <a:cubicBezTo>
                    <a:pt x="84776" y="7897"/>
                    <a:pt x="51148" y="0"/>
                    <a:pt x="51148" y="0"/>
                  </a:cubicBezTo>
                  <a:cubicBezTo>
                    <a:pt x="47916" y="647"/>
                    <a:pt x="-13216" y="700"/>
                    <a:pt x="2612" y="32359"/>
                  </a:cubicBezTo>
                  <a:cubicBezTo>
                    <a:pt x="6425" y="39986"/>
                    <a:pt x="18791" y="37752"/>
                    <a:pt x="26880" y="40448"/>
                  </a:cubicBezTo>
                  <a:cubicBezTo>
                    <a:pt x="34969" y="45841"/>
                    <a:pt x="41716" y="54270"/>
                    <a:pt x="51148" y="56628"/>
                  </a:cubicBezTo>
                  <a:cubicBezTo>
                    <a:pt x="74837" y="62550"/>
                    <a:pt x="101282" y="55648"/>
                    <a:pt x="123953" y="64717"/>
                  </a:cubicBezTo>
                  <a:cubicBezTo>
                    <a:pt x="131870" y="67884"/>
                    <a:pt x="130192" y="80662"/>
                    <a:pt x="132042" y="88986"/>
                  </a:cubicBezTo>
                  <a:cubicBezTo>
                    <a:pt x="135600" y="104998"/>
                    <a:pt x="131993" y="123282"/>
                    <a:pt x="140131" y="137524"/>
                  </a:cubicBezTo>
                  <a:cubicBezTo>
                    <a:pt x="144361" y="144928"/>
                    <a:pt x="156310" y="142917"/>
                    <a:pt x="164399" y="145614"/>
                  </a:cubicBezTo>
                  <a:cubicBezTo>
                    <a:pt x="172488" y="142917"/>
                    <a:pt x="182638" y="143554"/>
                    <a:pt x="188667" y="137524"/>
                  </a:cubicBezTo>
                  <a:cubicBezTo>
                    <a:pt x="199587" y="126604"/>
                    <a:pt x="199720" y="90371"/>
                    <a:pt x="188667" y="80897"/>
                  </a:cubicBezTo>
                  <a:cubicBezTo>
                    <a:pt x="175719" y="69798"/>
                    <a:pt x="140131" y="64717"/>
                    <a:pt x="140131" y="64717"/>
                  </a:cubicBezTo>
                  <a:lnTo>
                    <a:pt x="132042" y="80897"/>
                  </a:lnTo>
                  <a:close/>
                </a:path>
              </a:pathLst>
            </a:custGeom>
            <a:solidFill>
              <a:schemeClr val="accent3">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Freeform 20"/>
            <p:cNvSpPr/>
            <p:nvPr/>
          </p:nvSpPr>
          <p:spPr>
            <a:xfrm>
              <a:off x="5807051" y="913401"/>
              <a:ext cx="283127" cy="64717"/>
            </a:xfrm>
            <a:custGeom>
              <a:avLst/>
              <a:gdLst>
                <a:gd name="connsiteX0" fmla="*/ 0 w 283127"/>
                <a:gd name="connsiteY0" fmla="*/ 0 h 64717"/>
                <a:gd name="connsiteX1" fmla="*/ 64715 w 283127"/>
                <a:gd name="connsiteY1" fmla="*/ 40448 h 64717"/>
                <a:gd name="connsiteX2" fmla="*/ 97072 w 283127"/>
                <a:gd name="connsiteY2" fmla="*/ 56627 h 64717"/>
                <a:gd name="connsiteX3" fmla="*/ 194144 w 283127"/>
                <a:gd name="connsiteY3" fmla="*/ 64717 h 64717"/>
                <a:gd name="connsiteX4" fmla="*/ 283127 w 283127"/>
                <a:gd name="connsiteY4" fmla="*/ 56627 h 64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127" h="64717">
                  <a:moveTo>
                    <a:pt x="0" y="0"/>
                  </a:moveTo>
                  <a:cubicBezTo>
                    <a:pt x="68208" y="54567"/>
                    <a:pt x="13645" y="18560"/>
                    <a:pt x="64715" y="40448"/>
                  </a:cubicBezTo>
                  <a:cubicBezTo>
                    <a:pt x="75799" y="45198"/>
                    <a:pt x="85220" y="54405"/>
                    <a:pt x="97072" y="56627"/>
                  </a:cubicBezTo>
                  <a:cubicBezTo>
                    <a:pt x="128985" y="62611"/>
                    <a:pt x="161787" y="62020"/>
                    <a:pt x="194144" y="64717"/>
                  </a:cubicBezTo>
                  <a:cubicBezTo>
                    <a:pt x="266886" y="55624"/>
                    <a:pt x="237119" y="56627"/>
                    <a:pt x="283127" y="56627"/>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a:off x="5759268" y="894097"/>
              <a:ext cx="336733" cy="63501"/>
            </a:xfrm>
            <a:custGeom>
              <a:avLst/>
              <a:gdLst>
                <a:gd name="connsiteX0" fmla="*/ 0 w 412557"/>
                <a:gd name="connsiteY0" fmla="*/ 0 h 88986"/>
                <a:gd name="connsiteX1" fmla="*/ 40447 w 412557"/>
                <a:gd name="connsiteY1" fmla="*/ 32358 h 88986"/>
                <a:gd name="connsiteX2" fmla="*/ 64715 w 412557"/>
                <a:gd name="connsiteY2" fmla="*/ 40448 h 88986"/>
                <a:gd name="connsiteX3" fmla="*/ 88983 w 412557"/>
                <a:gd name="connsiteY3" fmla="*/ 64717 h 88986"/>
                <a:gd name="connsiteX4" fmla="*/ 121341 w 412557"/>
                <a:gd name="connsiteY4" fmla="*/ 72806 h 88986"/>
                <a:gd name="connsiteX5" fmla="*/ 169877 w 412557"/>
                <a:gd name="connsiteY5" fmla="*/ 88986 h 88986"/>
                <a:gd name="connsiteX6" fmla="*/ 339753 w 412557"/>
                <a:gd name="connsiteY6" fmla="*/ 80896 h 88986"/>
                <a:gd name="connsiteX7" fmla="*/ 388289 w 412557"/>
                <a:gd name="connsiteY7" fmla="*/ 64717 h 88986"/>
                <a:gd name="connsiteX8" fmla="*/ 412557 w 412557"/>
                <a:gd name="connsiteY8" fmla="*/ 40448 h 88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57" h="88986">
                  <a:moveTo>
                    <a:pt x="0" y="0"/>
                  </a:moveTo>
                  <a:cubicBezTo>
                    <a:pt x="13482" y="10786"/>
                    <a:pt x="25806" y="23207"/>
                    <a:pt x="40447" y="32358"/>
                  </a:cubicBezTo>
                  <a:cubicBezTo>
                    <a:pt x="47678" y="36877"/>
                    <a:pt x="57620" y="35718"/>
                    <a:pt x="64715" y="40448"/>
                  </a:cubicBezTo>
                  <a:cubicBezTo>
                    <a:pt x="74234" y="46794"/>
                    <a:pt x="79050" y="59041"/>
                    <a:pt x="88983" y="64717"/>
                  </a:cubicBezTo>
                  <a:cubicBezTo>
                    <a:pt x="98636" y="70233"/>
                    <a:pt x="110692" y="69611"/>
                    <a:pt x="121341" y="72806"/>
                  </a:cubicBezTo>
                  <a:cubicBezTo>
                    <a:pt x="137676" y="77707"/>
                    <a:pt x="169877" y="88986"/>
                    <a:pt x="169877" y="88986"/>
                  </a:cubicBezTo>
                  <a:cubicBezTo>
                    <a:pt x="226502" y="86289"/>
                    <a:pt x="283410" y="87157"/>
                    <a:pt x="339753" y="80896"/>
                  </a:cubicBezTo>
                  <a:cubicBezTo>
                    <a:pt x="356703" y="79013"/>
                    <a:pt x="388289" y="64717"/>
                    <a:pt x="388289" y="64717"/>
                  </a:cubicBezTo>
                  <a:lnTo>
                    <a:pt x="412557" y="40448"/>
                  </a:ln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Freeform 22"/>
            <p:cNvSpPr/>
            <p:nvPr/>
          </p:nvSpPr>
          <p:spPr>
            <a:xfrm>
              <a:off x="5875868" y="1338597"/>
              <a:ext cx="618067" cy="702896"/>
            </a:xfrm>
            <a:custGeom>
              <a:avLst/>
              <a:gdLst>
                <a:gd name="connsiteX0" fmla="*/ 0 w 618067"/>
                <a:gd name="connsiteY0" fmla="*/ 0 h 702896"/>
                <a:gd name="connsiteX1" fmla="*/ 46567 w 618067"/>
                <a:gd name="connsiteY1" fmla="*/ 21167 h 702896"/>
                <a:gd name="connsiteX2" fmla="*/ 59267 w 618067"/>
                <a:gd name="connsiteY2" fmla="*/ 25400 h 702896"/>
                <a:gd name="connsiteX3" fmla="*/ 173567 w 618067"/>
                <a:gd name="connsiteY3" fmla="*/ 38100 h 702896"/>
                <a:gd name="connsiteX4" fmla="*/ 194734 w 618067"/>
                <a:gd name="connsiteY4" fmla="*/ 42334 h 702896"/>
                <a:gd name="connsiteX5" fmla="*/ 207434 w 618067"/>
                <a:gd name="connsiteY5" fmla="*/ 50800 h 702896"/>
                <a:gd name="connsiteX6" fmla="*/ 228600 w 618067"/>
                <a:gd name="connsiteY6" fmla="*/ 71967 h 702896"/>
                <a:gd name="connsiteX7" fmla="*/ 258234 w 618067"/>
                <a:gd name="connsiteY7" fmla="*/ 105834 h 702896"/>
                <a:gd name="connsiteX8" fmla="*/ 266700 w 618067"/>
                <a:gd name="connsiteY8" fmla="*/ 118534 h 702896"/>
                <a:gd name="connsiteX9" fmla="*/ 292100 w 618067"/>
                <a:gd name="connsiteY9" fmla="*/ 135467 h 702896"/>
                <a:gd name="connsiteX10" fmla="*/ 317500 w 618067"/>
                <a:gd name="connsiteY10" fmla="*/ 156634 h 702896"/>
                <a:gd name="connsiteX11" fmla="*/ 330200 w 618067"/>
                <a:gd name="connsiteY11" fmla="*/ 165100 h 702896"/>
                <a:gd name="connsiteX12" fmla="*/ 436034 w 618067"/>
                <a:gd name="connsiteY12" fmla="*/ 177800 h 702896"/>
                <a:gd name="connsiteX13" fmla="*/ 448734 w 618067"/>
                <a:gd name="connsiteY13" fmla="*/ 190500 h 702896"/>
                <a:gd name="connsiteX14" fmla="*/ 474134 w 618067"/>
                <a:gd name="connsiteY14" fmla="*/ 232834 h 702896"/>
                <a:gd name="connsiteX15" fmla="*/ 478367 w 618067"/>
                <a:gd name="connsiteY15" fmla="*/ 245534 h 702896"/>
                <a:gd name="connsiteX16" fmla="*/ 482600 w 618067"/>
                <a:gd name="connsiteY16" fmla="*/ 279400 h 702896"/>
                <a:gd name="connsiteX17" fmla="*/ 499534 w 618067"/>
                <a:gd name="connsiteY17" fmla="*/ 304800 h 702896"/>
                <a:gd name="connsiteX18" fmla="*/ 503767 w 618067"/>
                <a:gd name="connsiteY18" fmla="*/ 317500 h 702896"/>
                <a:gd name="connsiteX19" fmla="*/ 537634 w 618067"/>
                <a:gd name="connsiteY19" fmla="*/ 330200 h 702896"/>
                <a:gd name="connsiteX20" fmla="*/ 554567 w 618067"/>
                <a:gd name="connsiteY20" fmla="*/ 334434 h 702896"/>
                <a:gd name="connsiteX21" fmla="*/ 596900 w 618067"/>
                <a:gd name="connsiteY21" fmla="*/ 347134 h 702896"/>
                <a:gd name="connsiteX22" fmla="*/ 609600 w 618067"/>
                <a:gd name="connsiteY22" fmla="*/ 359834 h 702896"/>
                <a:gd name="connsiteX23" fmla="*/ 618067 w 618067"/>
                <a:gd name="connsiteY23" fmla="*/ 385234 h 702896"/>
                <a:gd name="connsiteX24" fmla="*/ 613834 w 618067"/>
                <a:gd name="connsiteY24" fmla="*/ 397934 h 702896"/>
                <a:gd name="connsiteX25" fmla="*/ 584200 w 618067"/>
                <a:gd name="connsiteY25" fmla="*/ 414867 h 702896"/>
                <a:gd name="connsiteX26" fmla="*/ 575734 w 618067"/>
                <a:gd name="connsiteY26" fmla="*/ 427567 h 702896"/>
                <a:gd name="connsiteX27" fmla="*/ 563034 w 618067"/>
                <a:gd name="connsiteY27" fmla="*/ 436034 h 702896"/>
                <a:gd name="connsiteX28" fmla="*/ 546100 w 618067"/>
                <a:gd name="connsiteY28" fmla="*/ 457200 h 702896"/>
                <a:gd name="connsiteX29" fmla="*/ 541867 w 618067"/>
                <a:gd name="connsiteY29" fmla="*/ 469900 h 702896"/>
                <a:gd name="connsiteX30" fmla="*/ 524934 w 618067"/>
                <a:gd name="connsiteY30" fmla="*/ 495300 h 702896"/>
                <a:gd name="connsiteX31" fmla="*/ 520700 w 618067"/>
                <a:gd name="connsiteY31" fmla="*/ 508000 h 702896"/>
                <a:gd name="connsiteX32" fmla="*/ 508000 w 618067"/>
                <a:gd name="connsiteY32" fmla="*/ 516467 h 702896"/>
                <a:gd name="connsiteX33" fmla="*/ 503767 w 618067"/>
                <a:gd name="connsiteY33" fmla="*/ 529167 h 702896"/>
                <a:gd name="connsiteX34" fmla="*/ 491067 w 618067"/>
                <a:gd name="connsiteY34" fmla="*/ 533400 h 702896"/>
                <a:gd name="connsiteX35" fmla="*/ 465667 w 618067"/>
                <a:gd name="connsiteY35" fmla="*/ 550334 h 702896"/>
                <a:gd name="connsiteX36" fmla="*/ 452967 w 618067"/>
                <a:gd name="connsiteY36" fmla="*/ 558800 h 702896"/>
                <a:gd name="connsiteX37" fmla="*/ 414867 w 618067"/>
                <a:gd name="connsiteY37" fmla="*/ 592667 h 702896"/>
                <a:gd name="connsiteX38" fmla="*/ 393700 w 618067"/>
                <a:gd name="connsiteY38" fmla="*/ 609600 h 702896"/>
                <a:gd name="connsiteX39" fmla="*/ 385234 w 618067"/>
                <a:gd name="connsiteY39" fmla="*/ 622300 h 702896"/>
                <a:gd name="connsiteX40" fmla="*/ 372534 w 618067"/>
                <a:gd name="connsiteY40" fmla="*/ 635000 h 702896"/>
                <a:gd name="connsiteX41" fmla="*/ 359834 w 618067"/>
                <a:gd name="connsiteY41" fmla="*/ 660400 h 702896"/>
                <a:gd name="connsiteX42" fmla="*/ 334434 w 618067"/>
                <a:gd name="connsiteY42" fmla="*/ 677334 h 702896"/>
                <a:gd name="connsiteX43" fmla="*/ 304800 w 618067"/>
                <a:gd name="connsiteY43" fmla="*/ 694267 h 702896"/>
                <a:gd name="connsiteX44" fmla="*/ 292100 w 618067"/>
                <a:gd name="connsiteY44" fmla="*/ 702734 h 702896"/>
                <a:gd name="connsiteX45" fmla="*/ 279400 w 618067"/>
                <a:gd name="connsiteY45" fmla="*/ 698500 h 702896"/>
                <a:gd name="connsiteX46" fmla="*/ 254000 w 618067"/>
                <a:gd name="connsiteY46" fmla="*/ 656167 h 702896"/>
                <a:gd name="connsiteX47" fmla="*/ 241300 w 618067"/>
                <a:gd name="connsiteY47" fmla="*/ 647700 h 702896"/>
                <a:gd name="connsiteX48" fmla="*/ 228600 w 618067"/>
                <a:gd name="connsiteY48" fmla="*/ 635000 h 702896"/>
                <a:gd name="connsiteX49" fmla="*/ 211667 w 618067"/>
                <a:gd name="connsiteY49" fmla="*/ 609600 h 702896"/>
                <a:gd name="connsiteX50" fmla="*/ 203200 w 618067"/>
                <a:gd name="connsiteY50" fmla="*/ 596900 h 702896"/>
                <a:gd name="connsiteX51" fmla="*/ 177800 w 618067"/>
                <a:gd name="connsiteY51" fmla="*/ 575734 h 702896"/>
                <a:gd name="connsiteX52" fmla="*/ 148167 w 618067"/>
                <a:gd name="connsiteY52" fmla="*/ 541867 h 702896"/>
                <a:gd name="connsiteX53" fmla="*/ 135467 w 618067"/>
                <a:gd name="connsiteY53" fmla="*/ 516467 h 702896"/>
                <a:gd name="connsiteX54" fmla="*/ 131234 w 618067"/>
                <a:gd name="connsiteY54" fmla="*/ 516467 h 70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18067" h="702896">
                  <a:moveTo>
                    <a:pt x="0" y="0"/>
                  </a:moveTo>
                  <a:cubicBezTo>
                    <a:pt x="28818" y="17291"/>
                    <a:pt x="13363" y="10099"/>
                    <a:pt x="46567" y="21167"/>
                  </a:cubicBezTo>
                  <a:lnTo>
                    <a:pt x="59267" y="25400"/>
                  </a:lnTo>
                  <a:cubicBezTo>
                    <a:pt x="100901" y="53157"/>
                    <a:pt x="62010" y="30406"/>
                    <a:pt x="173567" y="38100"/>
                  </a:cubicBezTo>
                  <a:cubicBezTo>
                    <a:pt x="180745" y="38595"/>
                    <a:pt x="187678" y="40923"/>
                    <a:pt x="194734" y="42334"/>
                  </a:cubicBezTo>
                  <a:cubicBezTo>
                    <a:pt x="198967" y="45156"/>
                    <a:pt x="203836" y="47202"/>
                    <a:pt x="207434" y="50800"/>
                  </a:cubicBezTo>
                  <a:cubicBezTo>
                    <a:pt x="235660" y="79026"/>
                    <a:pt x="194729" y="49385"/>
                    <a:pt x="228600" y="71967"/>
                  </a:cubicBezTo>
                  <a:cubicBezTo>
                    <a:pt x="248356" y="101600"/>
                    <a:pt x="237067" y="91722"/>
                    <a:pt x="258234" y="105834"/>
                  </a:cubicBezTo>
                  <a:cubicBezTo>
                    <a:pt x="261056" y="110067"/>
                    <a:pt x="262871" y="115184"/>
                    <a:pt x="266700" y="118534"/>
                  </a:cubicBezTo>
                  <a:cubicBezTo>
                    <a:pt x="274358" y="125235"/>
                    <a:pt x="292100" y="135467"/>
                    <a:pt x="292100" y="135467"/>
                  </a:cubicBezTo>
                  <a:cubicBezTo>
                    <a:pt x="305399" y="155415"/>
                    <a:pt x="294364" y="143414"/>
                    <a:pt x="317500" y="156634"/>
                  </a:cubicBezTo>
                  <a:cubicBezTo>
                    <a:pt x="321917" y="159158"/>
                    <a:pt x="325551" y="163034"/>
                    <a:pt x="330200" y="165100"/>
                  </a:cubicBezTo>
                  <a:cubicBezTo>
                    <a:pt x="366647" y="181298"/>
                    <a:pt x="390078" y="175381"/>
                    <a:pt x="436034" y="177800"/>
                  </a:cubicBezTo>
                  <a:cubicBezTo>
                    <a:pt x="440267" y="182033"/>
                    <a:pt x="445058" y="185774"/>
                    <a:pt x="448734" y="190500"/>
                  </a:cubicBezTo>
                  <a:cubicBezTo>
                    <a:pt x="458309" y="202810"/>
                    <a:pt x="467851" y="218174"/>
                    <a:pt x="474134" y="232834"/>
                  </a:cubicBezTo>
                  <a:cubicBezTo>
                    <a:pt x="475892" y="236936"/>
                    <a:pt x="476956" y="241301"/>
                    <a:pt x="478367" y="245534"/>
                  </a:cubicBezTo>
                  <a:cubicBezTo>
                    <a:pt x="479778" y="256823"/>
                    <a:pt x="478774" y="268686"/>
                    <a:pt x="482600" y="279400"/>
                  </a:cubicBezTo>
                  <a:cubicBezTo>
                    <a:pt x="486023" y="288983"/>
                    <a:pt x="499534" y="304800"/>
                    <a:pt x="499534" y="304800"/>
                  </a:cubicBezTo>
                  <a:cubicBezTo>
                    <a:pt x="500945" y="309033"/>
                    <a:pt x="500979" y="314015"/>
                    <a:pt x="503767" y="317500"/>
                  </a:cubicBezTo>
                  <a:cubicBezTo>
                    <a:pt x="512248" y="328102"/>
                    <a:pt x="525911" y="327595"/>
                    <a:pt x="537634" y="330200"/>
                  </a:cubicBezTo>
                  <a:cubicBezTo>
                    <a:pt x="543314" y="331462"/>
                    <a:pt x="548994" y="332762"/>
                    <a:pt x="554567" y="334434"/>
                  </a:cubicBezTo>
                  <a:cubicBezTo>
                    <a:pt x="606099" y="349894"/>
                    <a:pt x="557871" y="337375"/>
                    <a:pt x="596900" y="347134"/>
                  </a:cubicBezTo>
                  <a:cubicBezTo>
                    <a:pt x="601133" y="351367"/>
                    <a:pt x="606692" y="354601"/>
                    <a:pt x="609600" y="359834"/>
                  </a:cubicBezTo>
                  <a:cubicBezTo>
                    <a:pt x="613934" y="367636"/>
                    <a:pt x="618067" y="385234"/>
                    <a:pt x="618067" y="385234"/>
                  </a:cubicBezTo>
                  <a:cubicBezTo>
                    <a:pt x="616656" y="389467"/>
                    <a:pt x="616691" y="394506"/>
                    <a:pt x="613834" y="397934"/>
                  </a:cubicBezTo>
                  <a:cubicBezTo>
                    <a:pt x="603977" y="409763"/>
                    <a:pt x="596861" y="410647"/>
                    <a:pt x="584200" y="414867"/>
                  </a:cubicBezTo>
                  <a:cubicBezTo>
                    <a:pt x="581378" y="419100"/>
                    <a:pt x="579331" y="423969"/>
                    <a:pt x="575734" y="427567"/>
                  </a:cubicBezTo>
                  <a:cubicBezTo>
                    <a:pt x="572136" y="431165"/>
                    <a:pt x="566212" y="432061"/>
                    <a:pt x="563034" y="436034"/>
                  </a:cubicBezTo>
                  <a:cubicBezTo>
                    <a:pt x="539667" y="465242"/>
                    <a:pt x="582493" y="432940"/>
                    <a:pt x="546100" y="457200"/>
                  </a:cubicBezTo>
                  <a:cubicBezTo>
                    <a:pt x="544689" y="461433"/>
                    <a:pt x="544034" y="465999"/>
                    <a:pt x="541867" y="469900"/>
                  </a:cubicBezTo>
                  <a:cubicBezTo>
                    <a:pt x="536925" y="478795"/>
                    <a:pt x="528152" y="485647"/>
                    <a:pt x="524934" y="495300"/>
                  </a:cubicBezTo>
                  <a:cubicBezTo>
                    <a:pt x="523523" y="499533"/>
                    <a:pt x="523488" y="504515"/>
                    <a:pt x="520700" y="508000"/>
                  </a:cubicBezTo>
                  <a:cubicBezTo>
                    <a:pt x="517522" y="511973"/>
                    <a:pt x="512233" y="513645"/>
                    <a:pt x="508000" y="516467"/>
                  </a:cubicBezTo>
                  <a:cubicBezTo>
                    <a:pt x="506589" y="520700"/>
                    <a:pt x="506922" y="526012"/>
                    <a:pt x="503767" y="529167"/>
                  </a:cubicBezTo>
                  <a:cubicBezTo>
                    <a:pt x="500612" y="532322"/>
                    <a:pt x="494968" y="531233"/>
                    <a:pt x="491067" y="533400"/>
                  </a:cubicBezTo>
                  <a:cubicBezTo>
                    <a:pt x="482172" y="538342"/>
                    <a:pt x="474134" y="544689"/>
                    <a:pt x="465667" y="550334"/>
                  </a:cubicBezTo>
                  <a:cubicBezTo>
                    <a:pt x="461434" y="553156"/>
                    <a:pt x="456565" y="555202"/>
                    <a:pt x="452967" y="558800"/>
                  </a:cubicBezTo>
                  <a:cubicBezTo>
                    <a:pt x="423969" y="587798"/>
                    <a:pt x="437530" y="577558"/>
                    <a:pt x="414867" y="592667"/>
                  </a:cubicBezTo>
                  <a:cubicBezTo>
                    <a:pt x="390600" y="629067"/>
                    <a:pt x="422913" y="586229"/>
                    <a:pt x="393700" y="609600"/>
                  </a:cubicBezTo>
                  <a:cubicBezTo>
                    <a:pt x="389727" y="612778"/>
                    <a:pt x="388491" y="618391"/>
                    <a:pt x="385234" y="622300"/>
                  </a:cubicBezTo>
                  <a:cubicBezTo>
                    <a:pt x="381401" y="626899"/>
                    <a:pt x="376767" y="630767"/>
                    <a:pt x="372534" y="635000"/>
                  </a:cubicBezTo>
                  <a:cubicBezTo>
                    <a:pt x="369514" y="644057"/>
                    <a:pt x="367556" y="653643"/>
                    <a:pt x="359834" y="660400"/>
                  </a:cubicBezTo>
                  <a:cubicBezTo>
                    <a:pt x="352176" y="667101"/>
                    <a:pt x="341629" y="670139"/>
                    <a:pt x="334434" y="677334"/>
                  </a:cubicBezTo>
                  <a:cubicBezTo>
                    <a:pt x="317620" y="694148"/>
                    <a:pt x="327542" y="688582"/>
                    <a:pt x="304800" y="694267"/>
                  </a:cubicBezTo>
                  <a:cubicBezTo>
                    <a:pt x="300567" y="697089"/>
                    <a:pt x="297119" y="701898"/>
                    <a:pt x="292100" y="702734"/>
                  </a:cubicBezTo>
                  <a:cubicBezTo>
                    <a:pt x="287698" y="703468"/>
                    <a:pt x="282555" y="701655"/>
                    <a:pt x="279400" y="698500"/>
                  </a:cubicBezTo>
                  <a:cubicBezTo>
                    <a:pt x="226089" y="645187"/>
                    <a:pt x="287408" y="696256"/>
                    <a:pt x="254000" y="656167"/>
                  </a:cubicBezTo>
                  <a:cubicBezTo>
                    <a:pt x="250743" y="652258"/>
                    <a:pt x="245209" y="650957"/>
                    <a:pt x="241300" y="647700"/>
                  </a:cubicBezTo>
                  <a:cubicBezTo>
                    <a:pt x="236701" y="643867"/>
                    <a:pt x="232276" y="639726"/>
                    <a:pt x="228600" y="635000"/>
                  </a:cubicBezTo>
                  <a:cubicBezTo>
                    <a:pt x="222353" y="626968"/>
                    <a:pt x="217311" y="618067"/>
                    <a:pt x="211667" y="609600"/>
                  </a:cubicBezTo>
                  <a:cubicBezTo>
                    <a:pt x="208845" y="605367"/>
                    <a:pt x="206798" y="600498"/>
                    <a:pt x="203200" y="596900"/>
                  </a:cubicBezTo>
                  <a:cubicBezTo>
                    <a:pt x="186902" y="580602"/>
                    <a:pt x="195481" y="587521"/>
                    <a:pt x="177800" y="575734"/>
                  </a:cubicBezTo>
                  <a:cubicBezTo>
                    <a:pt x="158045" y="546101"/>
                    <a:pt x="169334" y="555979"/>
                    <a:pt x="148167" y="541867"/>
                  </a:cubicBezTo>
                  <a:cubicBezTo>
                    <a:pt x="144724" y="531537"/>
                    <a:pt x="143674" y="524674"/>
                    <a:pt x="135467" y="516467"/>
                  </a:cubicBezTo>
                  <a:cubicBezTo>
                    <a:pt x="134469" y="515469"/>
                    <a:pt x="132645" y="516467"/>
                    <a:pt x="131234" y="516467"/>
                  </a:cubicBezTo>
                </a:path>
              </a:pathLst>
            </a:custGeom>
            <a:ln w="57150" cmpd="sng">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a:off x="5867402" y="1038032"/>
              <a:ext cx="55033" cy="23311"/>
            </a:xfrm>
            <a:custGeom>
              <a:avLst/>
              <a:gdLst>
                <a:gd name="connsiteX0" fmla="*/ 0 w 55033"/>
                <a:gd name="connsiteY0" fmla="*/ 0 h 23311"/>
                <a:gd name="connsiteX1" fmla="*/ 55033 w 55033"/>
                <a:gd name="connsiteY1" fmla="*/ 21166 h 23311"/>
              </a:gdLst>
              <a:ahLst/>
              <a:cxnLst>
                <a:cxn ang="0">
                  <a:pos x="connsiteX0" y="connsiteY0"/>
                </a:cxn>
                <a:cxn ang="0">
                  <a:pos x="connsiteX1" y="connsiteY1"/>
                </a:cxn>
              </a:cxnLst>
              <a:rect l="l" t="t" r="r" b="b"/>
              <a:pathLst>
                <a:path w="55033" h="23311">
                  <a:moveTo>
                    <a:pt x="0" y="0"/>
                  </a:moveTo>
                  <a:cubicBezTo>
                    <a:pt x="19960" y="33266"/>
                    <a:pt x="4472" y="21166"/>
                    <a:pt x="55033" y="21166"/>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flipH="1">
              <a:off x="5668432" y="1002022"/>
              <a:ext cx="55033" cy="23311"/>
            </a:xfrm>
            <a:custGeom>
              <a:avLst/>
              <a:gdLst>
                <a:gd name="connsiteX0" fmla="*/ 0 w 55033"/>
                <a:gd name="connsiteY0" fmla="*/ 0 h 23311"/>
                <a:gd name="connsiteX1" fmla="*/ 55033 w 55033"/>
                <a:gd name="connsiteY1" fmla="*/ 21166 h 23311"/>
              </a:gdLst>
              <a:ahLst/>
              <a:cxnLst>
                <a:cxn ang="0">
                  <a:pos x="connsiteX0" y="connsiteY0"/>
                </a:cxn>
                <a:cxn ang="0">
                  <a:pos x="connsiteX1" y="connsiteY1"/>
                </a:cxn>
              </a:cxnLst>
              <a:rect l="l" t="t" r="r" b="b"/>
              <a:pathLst>
                <a:path w="55033" h="23311">
                  <a:moveTo>
                    <a:pt x="0" y="0"/>
                  </a:moveTo>
                  <a:cubicBezTo>
                    <a:pt x="19960" y="33266"/>
                    <a:pt x="4472" y="21166"/>
                    <a:pt x="55033" y="21166"/>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6" name="TextBox 25"/>
          <p:cNvSpPr txBox="1"/>
          <p:nvPr/>
        </p:nvSpPr>
        <p:spPr>
          <a:xfrm>
            <a:off x="4466341" y="4945902"/>
            <a:ext cx="4444906" cy="923330"/>
          </a:xfrm>
          <a:prstGeom prst="rect">
            <a:avLst/>
          </a:prstGeom>
          <a:noFill/>
        </p:spPr>
        <p:txBody>
          <a:bodyPr wrap="square" rtlCol="0">
            <a:spAutoFit/>
          </a:bodyPr>
          <a:lstStyle/>
          <a:p>
            <a:pPr algn="r"/>
            <a:r>
              <a:rPr lang="en-US" dirty="0">
                <a:solidFill>
                  <a:srgbClr val="003366"/>
                </a:solidFill>
              </a:rPr>
              <a:t>To add a new spliced UTR to an existing annotation follow the procedure for adding an exon.</a:t>
            </a:r>
          </a:p>
        </p:txBody>
      </p:sp>
      <p:sp>
        <p:nvSpPr>
          <p:cNvPr id="27" name="Slide Number Placeholder 11"/>
          <p:cNvSpPr txBox="1">
            <a:spLocks/>
          </p:cNvSpPr>
          <p:nvPr/>
        </p:nvSpPr>
        <p:spPr>
          <a:xfrm>
            <a:off x="3505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457200" rtl="0" eaLnBrk="0" latinLnBrk="0" hangingPunct="0">
              <a:defRPr sz="6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29F2198-332C-C14D-9D43-AA1BE21296F4}" type="slidenum">
              <a:rPr lang="en-US" smtClean="0">
                <a:solidFill>
                  <a:srgbClr val="898989">
                    <a:alpha val="60000"/>
                  </a:srgbClr>
                </a:solidFill>
                <a:latin typeface="Palatino Linotype"/>
              </a:rPr>
              <a:pPr algn="ctr"/>
              <a:t>42</a:t>
            </a:fld>
            <a:endParaRPr lang="en-US">
              <a:solidFill>
                <a:srgbClr val="898989">
                  <a:alpha val="60000"/>
                </a:srgbClr>
              </a:solidFill>
              <a:latin typeface="Palatino Linotype"/>
            </a:endParaRPr>
          </a:p>
        </p:txBody>
      </p:sp>
      <p:sp>
        <p:nvSpPr>
          <p:cNvPr id="28" name="Footer Placeholder 3"/>
          <p:cNvSpPr>
            <a:spLocks noGrp="1"/>
          </p:cNvSpPr>
          <p:nvPr>
            <p:ph type="ftr" sz="quarter" idx="4294967295"/>
          </p:nvPr>
        </p:nvSpPr>
        <p:spPr>
          <a:xfrm>
            <a:off x="592138" y="6356350"/>
            <a:ext cx="2895600" cy="365125"/>
          </a:xfrm>
          <a:prstGeom prst="rect">
            <a:avLst/>
          </a:prstGeom>
        </p:spPr>
        <p:txBody>
          <a:bodyPr/>
          <a:lstStyle/>
          <a:p>
            <a:pPr>
              <a:defRPr/>
            </a:pPr>
            <a:r>
              <a:rPr lang="en-US" sz="600" dirty="0" smtClean="0">
                <a:solidFill>
                  <a:srgbClr val="898989"/>
                </a:solidFill>
              </a:rPr>
              <a:t>4. Becoming Acquainted with Web Apollo.</a:t>
            </a:r>
            <a:endParaRPr lang="en-US" sz="600" dirty="0">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8775" y="1099999"/>
            <a:ext cx="8461375" cy="4400009"/>
          </a:xfrm>
        </p:spPr>
        <p:txBody>
          <a:bodyPr>
            <a:normAutofit fontScale="92500" lnSpcReduction="20000"/>
          </a:bodyPr>
          <a:lstStyle/>
          <a:p>
            <a:pPr marL="457200" indent="-457200">
              <a:lnSpc>
                <a:spcPct val="120000"/>
              </a:lnSpc>
              <a:buFont typeface="+mj-lt"/>
              <a:buAutoNum type="arabicPeriod"/>
            </a:pPr>
            <a:r>
              <a:rPr lang="en-US" dirty="0" smtClean="0"/>
              <a:t>Zoom in sufficiently to clearly resolve each </a:t>
            </a:r>
            <a:r>
              <a:rPr lang="en-US" dirty="0" err="1" smtClean="0"/>
              <a:t>exon</a:t>
            </a:r>
            <a:r>
              <a:rPr lang="en-US" dirty="0" smtClean="0"/>
              <a:t> as a distinct rectangle. </a:t>
            </a:r>
          </a:p>
          <a:p>
            <a:pPr marL="457200" indent="-457200">
              <a:lnSpc>
                <a:spcPct val="120000"/>
              </a:lnSpc>
              <a:buFont typeface="+mj-lt"/>
              <a:buAutoNum type="arabicPeriod"/>
            </a:pPr>
            <a:r>
              <a:rPr lang="en-US" dirty="0" smtClean="0"/>
              <a:t>Two exons from different tracks sharing the same start and/or end coordinates, will display a red bar to indicate the matching edges.</a:t>
            </a:r>
          </a:p>
          <a:p>
            <a:pPr marL="457200" indent="-457200">
              <a:lnSpc>
                <a:spcPct val="120000"/>
              </a:lnSpc>
              <a:buFont typeface="+mj-lt"/>
              <a:buAutoNum type="arabicPeriod"/>
            </a:pPr>
            <a:r>
              <a:rPr lang="en-US" dirty="0" smtClean="0"/>
              <a:t>Selecting the whole annotation or one exon at a </a:t>
            </a:r>
            <a:r>
              <a:rPr lang="en-US" dirty="0"/>
              <a:t>time, </a:t>
            </a:r>
            <a:r>
              <a:rPr lang="en-US" dirty="0" smtClean="0"/>
              <a:t>use </a:t>
            </a:r>
            <a:r>
              <a:rPr lang="en-US" dirty="0"/>
              <a:t>this ‘</a:t>
            </a:r>
            <a:r>
              <a:rPr lang="en-US" i="1" dirty="0"/>
              <a:t>edge-matching’</a:t>
            </a:r>
            <a:r>
              <a:rPr lang="en-US" dirty="0"/>
              <a:t> function </a:t>
            </a:r>
            <a:r>
              <a:rPr lang="en-US" dirty="0" smtClean="0"/>
              <a:t>and scroll along the length of the annotation, verifying exon boundaries against available data. Use square [ ] brackets to scroll from exon to exon.</a:t>
            </a:r>
          </a:p>
          <a:p>
            <a:pPr marL="457200" indent="-457200">
              <a:lnSpc>
                <a:spcPct val="120000"/>
              </a:lnSpc>
              <a:buFont typeface="+mj-lt"/>
              <a:buAutoNum type="arabicPeriod"/>
            </a:pPr>
            <a:r>
              <a:rPr lang="en-US" dirty="0" smtClean="0"/>
              <a:t>Note if there are </a:t>
            </a:r>
            <a:r>
              <a:rPr lang="en-US" dirty="0" err="1" smtClean="0"/>
              <a:t>cDNA</a:t>
            </a:r>
            <a:r>
              <a:rPr lang="en-US" dirty="0" smtClean="0"/>
              <a:t> / RNAseq that lack one or more of the annotated exons or include additional exons. </a:t>
            </a:r>
          </a:p>
          <a:p>
            <a:pPr>
              <a:lnSpc>
                <a:spcPct val="120000"/>
              </a:lnSpc>
              <a:buNone/>
            </a:pPr>
            <a:endParaRPr lang="en-US" dirty="0"/>
          </a:p>
        </p:txBody>
      </p:sp>
      <p:sp>
        <p:nvSpPr>
          <p:cNvPr id="6" name="Text Placeholder 5"/>
          <p:cNvSpPr>
            <a:spLocks noGrp="1"/>
          </p:cNvSpPr>
          <p:nvPr>
            <p:ph type="body" sz="quarter" idx="13"/>
          </p:nvPr>
        </p:nvSpPr>
        <p:spPr/>
        <p:txBody>
          <a:bodyPr/>
          <a:lstStyle/>
          <a:p>
            <a:r>
              <a:rPr lang="en-US" dirty="0" smtClean="0">
                <a:solidFill>
                  <a:srgbClr val="003366"/>
                </a:solidFill>
              </a:rPr>
              <a:t>Exon structure integrity</a:t>
            </a:r>
            <a:endParaRPr lang="en-US" dirty="0">
              <a:solidFill>
                <a:srgbClr val="003366"/>
              </a:solidFill>
            </a:endParaRPr>
          </a:p>
        </p:txBody>
      </p:sp>
      <p:sp>
        <p:nvSpPr>
          <p:cNvPr id="4" name="Slide Number Placeholder 3"/>
          <p:cNvSpPr>
            <a:spLocks noGrp="1"/>
          </p:cNvSpPr>
          <p:nvPr>
            <p:ph type="sldNum" sz="quarter" idx="4"/>
          </p:nvPr>
        </p:nvSpPr>
        <p:spPr/>
        <p:txBody>
          <a:bodyPr/>
          <a:lstStyle/>
          <a:p>
            <a:fld id="{2ABE124A-B5C5-46E0-B944-45307B126769}" type="slidenum">
              <a:rPr lang="en-AU" smtClean="0"/>
              <a:pPr/>
              <a:t>43</a:t>
            </a:fld>
            <a:r>
              <a:rPr lang="en-AU" smtClean="0"/>
              <a:t> |</a:t>
            </a:r>
            <a:endParaRPr lang="en-AU" dirty="0"/>
          </a:p>
        </p:txBody>
      </p:sp>
      <p:sp>
        <p:nvSpPr>
          <p:cNvPr id="25" name="Slide Number Placeholder 11"/>
          <p:cNvSpPr txBox="1">
            <a:spLocks/>
          </p:cNvSpPr>
          <p:nvPr/>
        </p:nvSpPr>
        <p:spPr>
          <a:xfrm>
            <a:off x="3505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457200" rtl="0" eaLnBrk="0" latinLnBrk="0" hangingPunct="0">
              <a:defRPr sz="6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29F2198-332C-C14D-9D43-AA1BE21296F4}" type="slidenum">
              <a:rPr lang="en-US" smtClean="0">
                <a:solidFill>
                  <a:srgbClr val="898989">
                    <a:alpha val="60000"/>
                  </a:srgbClr>
                </a:solidFill>
                <a:latin typeface="Palatino Linotype"/>
              </a:rPr>
              <a:pPr algn="ctr"/>
              <a:t>43</a:t>
            </a:fld>
            <a:endParaRPr lang="en-US">
              <a:solidFill>
                <a:srgbClr val="898989">
                  <a:alpha val="60000"/>
                </a:srgbClr>
              </a:solidFill>
              <a:latin typeface="Palatino Linotype"/>
            </a:endParaRPr>
          </a:p>
        </p:txBody>
      </p:sp>
      <p:sp>
        <p:nvSpPr>
          <p:cNvPr id="26" name="Footer Placeholder 3"/>
          <p:cNvSpPr>
            <a:spLocks noGrp="1"/>
          </p:cNvSpPr>
          <p:nvPr>
            <p:ph type="ftr" sz="quarter" idx="4294967295"/>
          </p:nvPr>
        </p:nvSpPr>
        <p:spPr>
          <a:xfrm>
            <a:off x="592138" y="6356350"/>
            <a:ext cx="2895600" cy="365125"/>
          </a:xfrm>
          <a:prstGeom prst="rect">
            <a:avLst/>
          </a:prstGeom>
        </p:spPr>
        <p:txBody>
          <a:bodyPr/>
          <a:lstStyle/>
          <a:p>
            <a:pPr>
              <a:defRPr/>
            </a:pPr>
            <a:r>
              <a:rPr lang="en-US" sz="600" dirty="0" smtClean="0">
                <a:solidFill>
                  <a:srgbClr val="898989"/>
                </a:solidFill>
              </a:rPr>
              <a:t>4. Becoming Acquainted with Web Apollo.</a:t>
            </a:r>
            <a:endParaRPr lang="en-US" sz="600" dirty="0">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edge-match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989" y="1000393"/>
            <a:ext cx="3363549" cy="3936881"/>
          </a:xfrm>
          <a:prstGeom prst="rect">
            <a:avLst/>
          </a:prstGeom>
        </p:spPr>
      </p:pic>
      <p:sp>
        <p:nvSpPr>
          <p:cNvPr id="5" name="Content Placeholder 4"/>
          <p:cNvSpPr>
            <a:spLocks noGrp="1"/>
          </p:cNvSpPr>
          <p:nvPr>
            <p:ph idx="1"/>
          </p:nvPr>
        </p:nvSpPr>
        <p:spPr>
          <a:xfrm>
            <a:off x="4150312" y="1748850"/>
            <a:ext cx="4397689" cy="2653613"/>
          </a:xfrm>
        </p:spPr>
        <p:txBody>
          <a:bodyPr>
            <a:normAutofit fontScale="85000" lnSpcReduction="10000"/>
          </a:bodyPr>
          <a:lstStyle/>
          <a:p>
            <a:pPr algn="just">
              <a:lnSpc>
                <a:spcPct val="120000"/>
              </a:lnSpc>
            </a:pPr>
            <a:r>
              <a:rPr lang="en-US" dirty="0" smtClean="0"/>
              <a:t>To modify an exon boundary and match data in the evidence tracks: select both the offending exon and the feature with the expected boundary, then right click on the annotation to select ‘Set 3’ end’ or ‘Set 5’ end’ as appropriate.</a:t>
            </a:r>
          </a:p>
          <a:p>
            <a:pPr>
              <a:lnSpc>
                <a:spcPct val="120000"/>
              </a:lnSpc>
              <a:buNone/>
            </a:pPr>
            <a:endParaRPr lang="en-US" dirty="0"/>
          </a:p>
        </p:txBody>
      </p:sp>
      <p:sp>
        <p:nvSpPr>
          <p:cNvPr id="6" name="Text Placeholder 5"/>
          <p:cNvSpPr>
            <a:spLocks noGrp="1"/>
          </p:cNvSpPr>
          <p:nvPr>
            <p:ph type="body" sz="quarter" idx="13"/>
          </p:nvPr>
        </p:nvSpPr>
        <p:spPr/>
        <p:txBody>
          <a:bodyPr/>
          <a:lstStyle/>
          <a:p>
            <a:r>
              <a:rPr lang="en-US" dirty="0" smtClean="0">
                <a:solidFill>
                  <a:srgbClr val="003366"/>
                </a:solidFill>
              </a:rPr>
              <a:t>Exon structure integrity</a:t>
            </a:r>
            <a:endParaRPr lang="en-US" dirty="0">
              <a:solidFill>
                <a:srgbClr val="003366"/>
              </a:solidFill>
            </a:endParaRPr>
          </a:p>
        </p:txBody>
      </p:sp>
      <p:sp>
        <p:nvSpPr>
          <p:cNvPr id="4" name="Slide Number Placeholder 3"/>
          <p:cNvSpPr>
            <a:spLocks noGrp="1"/>
          </p:cNvSpPr>
          <p:nvPr>
            <p:ph type="sldNum" sz="quarter" idx="4"/>
          </p:nvPr>
        </p:nvSpPr>
        <p:spPr/>
        <p:txBody>
          <a:bodyPr/>
          <a:lstStyle/>
          <a:p>
            <a:fld id="{2ABE124A-B5C5-46E0-B944-45307B126769}" type="slidenum">
              <a:rPr lang="en-AU" smtClean="0"/>
              <a:pPr/>
              <a:t>44</a:t>
            </a:fld>
            <a:r>
              <a:rPr lang="en-AU" smtClean="0"/>
              <a:t> |</a:t>
            </a:r>
            <a:endParaRPr lang="en-AU" dirty="0"/>
          </a:p>
        </p:txBody>
      </p:sp>
      <p:sp>
        <p:nvSpPr>
          <p:cNvPr id="8" name="Rectangle 7"/>
          <p:cNvSpPr/>
          <p:nvPr/>
        </p:nvSpPr>
        <p:spPr bwMode="auto">
          <a:xfrm>
            <a:off x="1474153" y="4796914"/>
            <a:ext cx="7414250" cy="1188720"/>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nvGrpSpPr>
          <p:cNvPr id="9" name="Group 8"/>
          <p:cNvGrpSpPr/>
          <p:nvPr/>
        </p:nvGrpSpPr>
        <p:grpSpPr>
          <a:xfrm flipH="1">
            <a:off x="1514221" y="4803087"/>
            <a:ext cx="684830" cy="1182145"/>
            <a:chOff x="5486400" y="762000"/>
            <a:chExt cx="1143000" cy="1723158"/>
          </a:xfrm>
        </p:grpSpPr>
        <p:pic>
          <p:nvPicPr>
            <p:cNvPr id="11" name="Picture 10" descr="superdot.png"/>
            <p:cNvPicPr>
              <a:picLocks noChangeAspect="1"/>
            </p:cNvPicPr>
            <p:nvPr/>
          </p:nvPicPr>
          <p:blipFill>
            <a:blip r:embed="rId3" cstate="print"/>
            <a:stretch>
              <a:fillRect/>
            </a:stretch>
          </p:blipFill>
          <p:spPr>
            <a:xfrm flipH="1">
              <a:off x="5486400" y="762000"/>
              <a:ext cx="1143000" cy="1723158"/>
            </a:xfrm>
            <a:prstGeom prst="rect">
              <a:avLst/>
            </a:prstGeom>
          </p:spPr>
        </p:pic>
        <p:sp>
          <p:nvSpPr>
            <p:cNvPr id="13" name="Freeform 12"/>
            <p:cNvSpPr/>
            <p:nvPr/>
          </p:nvSpPr>
          <p:spPr>
            <a:xfrm>
              <a:off x="5829301" y="851765"/>
              <a:ext cx="605367" cy="427566"/>
            </a:xfrm>
            <a:custGeom>
              <a:avLst/>
              <a:gdLst>
                <a:gd name="connsiteX0" fmla="*/ 0 w 605367"/>
                <a:gd name="connsiteY0" fmla="*/ 59266 h 427566"/>
                <a:gd name="connsiteX1" fmla="*/ 50800 w 605367"/>
                <a:gd name="connsiteY1" fmla="*/ 55033 h 427566"/>
                <a:gd name="connsiteX2" fmla="*/ 76200 w 605367"/>
                <a:gd name="connsiteY2" fmla="*/ 38100 h 427566"/>
                <a:gd name="connsiteX3" fmla="*/ 105833 w 605367"/>
                <a:gd name="connsiteY3" fmla="*/ 29633 h 427566"/>
                <a:gd name="connsiteX4" fmla="*/ 118533 w 605367"/>
                <a:gd name="connsiteY4" fmla="*/ 16933 h 427566"/>
                <a:gd name="connsiteX5" fmla="*/ 143933 w 605367"/>
                <a:gd name="connsiteY5" fmla="*/ 0 h 427566"/>
                <a:gd name="connsiteX6" fmla="*/ 190500 w 605367"/>
                <a:gd name="connsiteY6" fmla="*/ 4233 h 427566"/>
                <a:gd name="connsiteX7" fmla="*/ 211667 w 605367"/>
                <a:gd name="connsiteY7" fmla="*/ 12700 h 427566"/>
                <a:gd name="connsiteX8" fmla="*/ 254000 w 605367"/>
                <a:gd name="connsiteY8" fmla="*/ 21166 h 427566"/>
                <a:gd name="connsiteX9" fmla="*/ 270933 w 605367"/>
                <a:gd name="connsiteY9" fmla="*/ 29633 h 427566"/>
                <a:gd name="connsiteX10" fmla="*/ 283633 w 605367"/>
                <a:gd name="connsiteY10" fmla="*/ 33866 h 427566"/>
                <a:gd name="connsiteX11" fmla="*/ 304800 w 605367"/>
                <a:gd name="connsiteY11" fmla="*/ 59266 h 427566"/>
                <a:gd name="connsiteX12" fmla="*/ 330200 w 605367"/>
                <a:gd name="connsiteY12" fmla="*/ 80433 h 427566"/>
                <a:gd name="connsiteX13" fmla="*/ 338667 w 605367"/>
                <a:gd name="connsiteY13" fmla="*/ 105833 h 427566"/>
                <a:gd name="connsiteX14" fmla="*/ 347133 w 605367"/>
                <a:gd name="connsiteY14" fmla="*/ 139700 h 427566"/>
                <a:gd name="connsiteX15" fmla="*/ 359833 w 605367"/>
                <a:gd name="connsiteY15" fmla="*/ 177800 h 427566"/>
                <a:gd name="connsiteX16" fmla="*/ 372533 w 605367"/>
                <a:gd name="connsiteY16" fmla="*/ 249766 h 427566"/>
                <a:gd name="connsiteX17" fmla="*/ 381000 w 605367"/>
                <a:gd name="connsiteY17" fmla="*/ 262466 h 427566"/>
                <a:gd name="connsiteX18" fmla="*/ 389467 w 605367"/>
                <a:gd name="connsiteY18" fmla="*/ 287866 h 427566"/>
                <a:gd name="connsiteX19" fmla="*/ 393700 w 605367"/>
                <a:gd name="connsiteY19" fmla="*/ 300566 h 427566"/>
                <a:gd name="connsiteX20" fmla="*/ 397933 w 605367"/>
                <a:gd name="connsiteY20" fmla="*/ 317500 h 427566"/>
                <a:gd name="connsiteX21" fmla="*/ 406400 w 605367"/>
                <a:gd name="connsiteY21" fmla="*/ 334433 h 427566"/>
                <a:gd name="connsiteX22" fmla="*/ 410633 w 605367"/>
                <a:gd name="connsiteY22" fmla="*/ 347133 h 427566"/>
                <a:gd name="connsiteX23" fmla="*/ 427567 w 605367"/>
                <a:gd name="connsiteY23" fmla="*/ 376766 h 427566"/>
                <a:gd name="connsiteX24" fmla="*/ 457200 w 605367"/>
                <a:gd name="connsiteY24" fmla="*/ 406400 h 427566"/>
                <a:gd name="connsiteX25" fmla="*/ 469900 w 605367"/>
                <a:gd name="connsiteY25" fmla="*/ 414866 h 427566"/>
                <a:gd name="connsiteX26" fmla="*/ 482600 w 605367"/>
                <a:gd name="connsiteY26" fmla="*/ 419100 h 427566"/>
                <a:gd name="connsiteX27" fmla="*/ 503767 w 605367"/>
                <a:gd name="connsiteY27" fmla="*/ 423333 h 427566"/>
                <a:gd name="connsiteX28" fmla="*/ 520700 w 605367"/>
                <a:gd name="connsiteY28" fmla="*/ 427566 h 427566"/>
                <a:gd name="connsiteX29" fmla="*/ 605367 w 605367"/>
                <a:gd name="connsiteY29" fmla="*/ 423333 h 42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5367" h="427566">
                  <a:moveTo>
                    <a:pt x="0" y="59266"/>
                  </a:moveTo>
                  <a:cubicBezTo>
                    <a:pt x="16933" y="57855"/>
                    <a:pt x="34428" y="59581"/>
                    <a:pt x="50800" y="55033"/>
                  </a:cubicBezTo>
                  <a:cubicBezTo>
                    <a:pt x="60604" y="52310"/>
                    <a:pt x="66328" y="40568"/>
                    <a:pt x="76200" y="38100"/>
                  </a:cubicBezTo>
                  <a:cubicBezTo>
                    <a:pt x="97462" y="32784"/>
                    <a:pt x="87613" y="35706"/>
                    <a:pt x="105833" y="29633"/>
                  </a:cubicBezTo>
                  <a:cubicBezTo>
                    <a:pt x="110066" y="25400"/>
                    <a:pt x="113807" y="20609"/>
                    <a:pt x="118533" y="16933"/>
                  </a:cubicBezTo>
                  <a:cubicBezTo>
                    <a:pt x="126565" y="10686"/>
                    <a:pt x="143933" y="0"/>
                    <a:pt x="143933" y="0"/>
                  </a:cubicBezTo>
                  <a:cubicBezTo>
                    <a:pt x="159455" y="1411"/>
                    <a:pt x="175181" y="1361"/>
                    <a:pt x="190500" y="4233"/>
                  </a:cubicBezTo>
                  <a:cubicBezTo>
                    <a:pt x="197969" y="5633"/>
                    <a:pt x="204458" y="10297"/>
                    <a:pt x="211667" y="12700"/>
                  </a:cubicBezTo>
                  <a:cubicBezTo>
                    <a:pt x="224296" y="16910"/>
                    <a:pt x="241496" y="19082"/>
                    <a:pt x="254000" y="21166"/>
                  </a:cubicBezTo>
                  <a:cubicBezTo>
                    <a:pt x="259644" y="23988"/>
                    <a:pt x="265133" y="27147"/>
                    <a:pt x="270933" y="29633"/>
                  </a:cubicBezTo>
                  <a:cubicBezTo>
                    <a:pt x="275034" y="31391"/>
                    <a:pt x="279920" y="31391"/>
                    <a:pt x="283633" y="33866"/>
                  </a:cubicBezTo>
                  <a:cubicBezTo>
                    <a:pt x="297545" y="43141"/>
                    <a:pt x="295039" y="47553"/>
                    <a:pt x="304800" y="59266"/>
                  </a:cubicBezTo>
                  <a:cubicBezTo>
                    <a:pt x="314986" y="71489"/>
                    <a:pt x="317713" y="72108"/>
                    <a:pt x="330200" y="80433"/>
                  </a:cubicBezTo>
                  <a:cubicBezTo>
                    <a:pt x="333022" y="88900"/>
                    <a:pt x="336503" y="97175"/>
                    <a:pt x="338667" y="105833"/>
                  </a:cubicBezTo>
                  <a:cubicBezTo>
                    <a:pt x="341489" y="117122"/>
                    <a:pt x="343453" y="128661"/>
                    <a:pt x="347133" y="139700"/>
                  </a:cubicBezTo>
                  <a:lnTo>
                    <a:pt x="359833" y="177800"/>
                  </a:lnTo>
                  <a:cubicBezTo>
                    <a:pt x="363045" y="216342"/>
                    <a:pt x="358496" y="221691"/>
                    <a:pt x="372533" y="249766"/>
                  </a:cubicBezTo>
                  <a:cubicBezTo>
                    <a:pt x="374808" y="254317"/>
                    <a:pt x="378178" y="258233"/>
                    <a:pt x="381000" y="262466"/>
                  </a:cubicBezTo>
                  <a:lnTo>
                    <a:pt x="389467" y="287866"/>
                  </a:lnTo>
                  <a:cubicBezTo>
                    <a:pt x="390878" y="292099"/>
                    <a:pt x="392618" y="296237"/>
                    <a:pt x="393700" y="300566"/>
                  </a:cubicBezTo>
                  <a:cubicBezTo>
                    <a:pt x="395111" y="306211"/>
                    <a:pt x="395890" y="312052"/>
                    <a:pt x="397933" y="317500"/>
                  </a:cubicBezTo>
                  <a:cubicBezTo>
                    <a:pt x="400149" y="323409"/>
                    <a:pt x="403914" y="328633"/>
                    <a:pt x="406400" y="334433"/>
                  </a:cubicBezTo>
                  <a:cubicBezTo>
                    <a:pt x="408158" y="338534"/>
                    <a:pt x="408875" y="343032"/>
                    <a:pt x="410633" y="347133"/>
                  </a:cubicBezTo>
                  <a:cubicBezTo>
                    <a:pt x="417077" y="362170"/>
                    <a:pt x="419065" y="364013"/>
                    <a:pt x="427567" y="376766"/>
                  </a:cubicBezTo>
                  <a:cubicBezTo>
                    <a:pt x="435017" y="399119"/>
                    <a:pt x="428088" y="386992"/>
                    <a:pt x="457200" y="406400"/>
                  </a:cubicBezTo>
                  <a:cubicBezTo>
                    <a:pt x="461433" y="409222"/>
                    <a:pt x="465073" y="413257"/>
                    <a:pt x="469900" y="414866"/>
                  </a:cubicBezTo>
                  <a:cubicBezTo>
                    <a:pt x="474133" y="416277"/>
                    <a:pt x="478271" y="418018"/>
                    <a:pt x="482600" y="419100"/>
                  </a:cubicBezTo>
                  <a:cubicBezTo>
                    <a:pt x="489581" y="420845"/>
                    <a:pt x="496743" y="421772"/>
                    <a:pt x="503767" y="423333"/>
                  </a:cubicBezTo>
                  <a:cubicBezTo>
                    <a:pt x="509447" y="424595"/>
                    <a:pt x="515056" y="426155"/>
                    <a:pt x="520700" y="427566"/>
                  </a:cubicBezTo>
                  <a:lnTo>
                    <a:pt x="605367" y="423333"/>
                  </a:lnTo>
                </a:path>
              </a:pathLst>
            </a:custGeom>
            <a:ln>
              <a:solidFill>
                <a:srgbClr val="6165E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5734247" y="872953"/>
              <a:ext cx="372110" cy="129434"/>
            </a:xfrm>
            <a:custGeom>
              <a:avLst/>
              <a:gdLst>
                <a:gd name="connsiteX0" fmla="*/ 0 w 372110"/>
                <a:gd name="connsiteY0" fmla="*/ 0 h 129434"/>
                <a:gd name="connsiteX1" fmla="*/ 32357 w 372110"/>
                <a:gd name="connsiteY1" fmla="*/ 64717 h 129434"/>
                <a:gd name="connsiteX2" fmla="*/ 80893 w 372110"/>
                <a:gd name="connsiteY2" fmla="*/ 80896 h 129434"/>
                <a:gd name="connsiteX3" fmla="*/ 105161 w 372110"/>
                <a:gd name="connsiteY3" fmla="*/ 88986 h 129434"/>
                <a:gd name="connsiteX4" fmla="*/ 129430 w 372110"/>
                <a:gd name="connsiteY4" fmla="*/ 105165 h 129434"/>
                <a:gd name="connsiteX5" fmla="*/ 258859 w 372110"/>
                <a:gd name="connsiteY5" fmla="*/ 129434 h 129434"/>
                <a:gd name="connsiteX6" fmla="*/ 339753 w 372110"/>
                <a:gd name="connsiteY6" fmla="*/ 121344 h 129434"/>
                <a:gd name="connsiteX7" fmla="*/ 372110 w 372110"/>
                <a:gd name="connsiteY7" fmla="*/ 113255 h 12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2110" h="129434">
                  <a:moveTo>
                    <a:pt x="0" y="0"/>
                  </a:moveTo>
                  <a:cubicBezTo>
                    <a:pt x="2898" y="7244"/>
                    <a:pt x="19434" y="56640"/>
                    <a:pt x="32357" y="64717"/>
                  </a:cubicBezTo>
                  <a:cubicBezTo>
                    <a:pt x="46818" y="73756"/>
                    <a:pt x="64714" y="75503"/>
                    <a:pt x="80893" y="80896"/>
                  </a:cubicBezTo>
                  <a:cubicBezTo>
                    <a:pt x="88982" y="83593"/>
                    <a:pt x="98066" y="84256"/>
                    <a:pt x="105161" y="88986"/>
                  </a:cubicBezTo>
                  <a:cubicBezTo>
                    <a:pt x="113251" y="94379"/>
                    <a:pt x="120545" y="101216"/>
                    <a:pt x="129430" y="105165"/>
                  </a:cubicBezTo>
                  <a:cubicBezTo>
                    <a:pt x="179725" y="127518"/>
                    <a:pt x="199053" y="123453"/>
                    <a:pt x="258859" y="129434"/>
                  </a:cubicBezTo>
                  <a:cubicBezTo>
                    <a:pt x="285824" y="126737"/>
                    <a:pt x="312926" y="125176"/>
                    <a:pt x="339753" y="121344"/>
                  </a:cubicBezTo>
                  <a:cubicBezTo>
                    <a:pt x="350759" y="119772"/>
                    <a:pt x="372110" y="113255"/>
                    <a:pt x="372110" y="113255"/>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a:off x="5871766" y="816325"/>
              <a:ext cx="574344" cy="486688"/>
            </a:xfrm>
            <a:custGeom>
              <a:avLst/>
              <a:gdLst>
                <a:gd name="connsiteX0" fmla="*/ 0 w 574344"/>
                <a:gd name="connsiteY0" fmla="*/ 72807 h 486688"/>
                <a:gd name="connsiteX1" fmla="*/ 32357 w 574344"/>
                <a:gd name="connsiteY1" fmla="*/ 32359 h 486688"/>
                <a:gd name="connsiteX2" fmla="*/ 48536 w 574344"/>
                <a:gd name="connsiteY2" fmla="*/ 16179 h 486688"/>
                <a:gd name="connsiteX3" fmla="*/ 97072 w 574344"/>
                <a:gd name="connsiteY3" fmla="*/ 0 h 486688"/>
                <a:gd name="connsiteX4" fmla="*/ 218412 w 574344"/>
                <a:gd name="connsiteY4" fmla="*/ 8090 h 486688"/>
                <a:gd name="connsiteX5" fmla="*/ 234591 w 574344"/>
                <a:gd name="connsiteY5" fmla="*/ 32359 h 486688"/>
                <a:gd name="connsiteX6" fmla="*/ 250770 w 574344"/>
                <a:gd name="connsiteY6" fmla="*/ 80897 h 486688"/>
                <a:gd name="connsiteX7" fmla="*/ 266948 w 574344"/>
                <a:gd name="connsiteY7" fmla="*/ 137524 h 486688"/>
                <a:gd name="connsiteX8" fmla="*/ 275038 w 574344"/>
                <a:gd name="connsiteY8" fmla="*/ 380214 h 486688"/>
                <a:gd name="connsiteX9" fmla="*/ 291217 w 574344"/>
                <a:gd name="connsiteY9" fmla="*/ 404482 h 486688"/>
                <a:gd name="connsiteX10" fmla="*/ 315485 w 574344"/>
                <a:gd name="connsiteY10" fmla="*/ 436841 h 486688"/>
                <a:gd name="connsiteX11" fmla="*/ 355931 w 574344"/>
                <a:gd name="connsiteY11" fmla="*/ 461110 h 486688"/>
                <a:gd name="connsiteX12" fmla="*/ 574344 w 574344"/>
                <a:gd name="connsiteY12" fmla="*/ 485379 h 48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4344" h="486688">
                  <a:moveTo>
                    <a:pt x="0" y="72807"/>
                  </a:moveTo>
                  <a:cubicBezTo>
                    <a:pt x="10786" y="59324"/>
                    <a:pt x="21121" y="45469"/>
                    <a:pt x="32357" y="32359"/>
                  </a:cubicBezTo>
                  <a:cubicBezTo>
                    <a:pt x="37321" y="26568"/>
                    <a:pt x="41714" y="19590"/>
                    <a:pt x="48536" y="16179"/>
                  </a:cubicBezTo>
                  <a:cubicBezTo>
                    <a:pt x="63789" y="8552"/>
                    <a:pt x="97072" y="0"/>
                    <a:pt x="97072" y="0"/>
                  </a:cubicBezTo>
                  <a:cubicBezTo>
                    <a:pt x="137519" y="2697"/>
                    <a:pt x="178953" y="-1195"/>
                    <a:pt x="218412" y="8090"/>
                  </a:cubicBezTo>
                  <a:cubicBezTo>
                    <a:pt x="227876" y="10317"/>
                    <a:pt x="230642" y="23474"/>
                    <a:pt x="234591" y="32359"/>
                  </a:cubicBezTo>
                  <a:cubicBezTo>
                    <a:pt x="241517" y="47944"/>
                    <a:pt x="245377" y="64718"/>
                    <a:pt x="250770" y="80897"/>
                  </a:cubicBezTo>
                  <a:cubicBezTo>
                    <a:pt x="262374" y="115711"/>
                    <a:pt x="256792" y="96895"/>
                    <a:pt x="266948" y="137524"/>
                  </a:cubicBezTo>
                  <a:cubicBezTo>
                    <a:pt x="269645" y="218421"/>
                    <a:pt x="267710" y="299605"/>
                    <a:pt x="275038" y="380214"/>
                  </a:cubicBezTo>
                  <a:cubicBezTo>
                    <a:pt x="275918" y="389896"/>
                    <a:pt x="285566" y="396571"/>
                    <a:pt x="291217" y="404482"/>
                  </a:cubicBezTo>
                  <a:cubicBezTo>
                    <a:pt x="299054" y="415453"/>
                    <a:pt x="305339" y="427962"/>
                    <a:pt x="315485" y="436841"/>
                  </a:cubicBezTo>
                  <a:cubicBezTo>
                    <a:pt x="327317" y="447195"/>
                    <a:pt x="341105" y="455877"/>
                    <a:pt x="355931" y="461110"/>
                  </a:cubicBezTo>
                  <a:cubicBezTo>
                    <a:pt x="452485" y="495189"/>
                    <a:pt x="467864" y="485379"/>
                    <a:pt x="574344" y="485379"/>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a:off x="5944570" y="832504"/>
              <a:ext cx="501540" cy="412572"/>
            </a:xfrm>
            <a:custGeom>
              <a:avLst/>
              <a:gdLst>
                <a:gd name="connsiteX0" fmla="*/ 0 w 501540"/>
                <a:gd name="connsiteY0" fmla="*/ 145614 h 412572"/>
                <a:gd name="connsiteX1" fmla="*/ 8089 w 501540"/>
                <a:gd name="connsiteY1" fmla="*/ 105166 h 412572"/>
                <a:gd name="connsiteX2" fmla="*/ 32357 w 501540"/>
                <a:gd name="connsiteY2" fmla="*/ 16180 h 412572"/>
                <a:gd name="connsiteX3" fmla="*/ 48536 w 501540"/>
                <a:gd name="connsiteY3" fmla="*/ 0 h 412572"/>
                <a:gd name="connsiteX4" fmla="*/ 177966 w 501540"/>
                <a:gd name="connsiteY4" fmla="*/ 8090 h 412572"/>
                <a:gd name="connsiteX5" fmla="*/ 186055 w 501540"/>
                <a:gd name="connsiteY5" fmla="*/ 32359 h 412572"/>
                <a:gd name="connsiteX6" fmla="*/ 194144 w 501540"/>
                <a:gd name="connsiteY6" fmla="*/ 177973 h 412572"/>
                <a:gd name="connsiteX7" fmla="*/ 210323 w 501540"/>
                <a:gd name="connsiteY7" fmla="*/ 275048 h 412572"/>
                <a:gd name="connsiteX8" fmla="*/ 242681 w 501540"/>
                <a:gd name="connsiteY8" fmla="*/ 339766 h 412572"/>
                <a:gd name="connsiteX9" fmla="*/ 266949 w 501540"/>
                <a:gd name="connsiteY9" fmla="*/ 355945 h 412572"/>
                <a:gd name="connsiteX10" fmla="*/ 315485 w 501540"/>
                <a:gd name="connsiteY10" fmla="*/ 404483 h 412572"/>
                <a:gd name="connsiteX11" fmla="*/ 364021 w 501540"/>
                <a:gd name="connsiteY11" fmla="*/ 412572 h 412572"/>
                <a:gd name="connsiteX12" fmla="*/ 461093 w 501540"/>
                <a:gd name="connsiteY12" fmla="*/ 404483 h 412572"/>
                <a:gd name="connsiteX13" fmla="*/ 501540 w 501540"/>
                <a:gd name="connsiteY13" fmla="*/ 396393 h 41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540" h="412572">
                  <a:moveTo>
                    <a:pt x="0" y="145614"/>
                  </a:moveTo>
                  <a:cubicBezTo>
                    <a:pt x="2696" y="132131"/>
                    <a:pt x="5829" y="118729"/>
                    <a:pt x="8089" y="105166"/>
                  </a:cubicBezTo>
                  <a:cubicBezTo>
                    <a:pt x="15720" y="59381"/>
                    <a:pt x="9021" y="51186"/>
                    <a:pt x="32357" y="16180"/>
                  </a:cubicBezTo>
                  <a:cubicBezTo>
                    <a:pt x="36588" y="9834"/>
                    <a:pt x="43143" y="5393"/>
                    <a:pt x="48536" y="0"/>
                  </a:cubicBezTo>
                  <a:cubicBezTo>
                    <a:pt x="91679" y="2697"/>
                    <a:pt x="135888" y="-1811"/>
                    <a:pt x="177966" y="8090"/>
                  </a:cubicBezTo>
                  <a:cubicBezTo>
                    <a:pt x="186266" y="10043"/>
                    <a:pt x="185247" y="23870"/>
                    <a:pt x="186055" y="32359"/>
                  </a:cubicBezTo>
                  <a:cubicBezTo>
                    <a:pt x="190664" y="80753"/>
                    <a:pt x="190553" y="129493"/>
                    <a:pt x="194144" y="177973"/>
                  </a:cubicBezTo>
                  <a:cubicBezTo>
                    <a:pt x="201374" y="275577"/>
                    <a:pt x="195142" y="221914"/>
                    <a:pt x="210323" y="275048"/>
                  </a:cubicBezTo>
                  <a:cubicBezTo>
                    <a:pt x="220552" y="310851"/>
                    <a:pt x="213114" y="310198"/>
                    <a:pt x="242681" y="339766"/>
                  </a:cubicBezTo>
                  <a:cubicBezTo>
                    <a:pt x="249556" y="346641"/>
                    <a:pt x="259683" y="349486"/>
                    <a:pt x="266949" y="355945"/>
                  </a:cubicBezTo>
                  <a:cubicBezTo>
                    <a:pt x="284050" y="371146"/>
                    <a:pt x="292916" y="400722"/>
                    <a:pt x="315485" y="404483"/>
                  </a:cubicBezTo>
                  <a:lnTo>
                    <a:pt x="364021" y="412572"/>
                  </a:lnTo>
                  <a:cubicBezTo>
                    <a:pt x="396378" y="409876"/>
                    <a:pt x="428874" y="408510"/>
                    <a:pt x="461093" y="404483"/>
                  </a:cubicBezTo>
                  <a:cubicBezTo>
                    <a:pt x="531044" y="395739"/>
                    <a:pt x="473848" y="396393"/>
                    <a:pt x="501540" y="396393"/>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5807050" y="824415"/>
              <a:ext cx="647149" cy="446487"/>
            </a:xfrm>
            <a:custGeom>
              <a:avLst/>
              <a:gdLst>
                <a:gd name="connsiteX0" fmla="*/ 0 w 647148"/>
                <a:gd name="connsiteY0" fmla="*/ 88986 h 446487"/>
                <a:gd name="connsiteX1" fmla="*/ 97072 w 647148"/>
                <a:gd name="connsiteY1" fmla="*/ 80896 h 446487"/>
                <a:gd name="connsiteX2" fmla="*/ 145608 w 647148"/>
                <a:gd name="connsiteY2" fmla="*/ 48538 h 446487"/>
                <a:gd name="connsiteX3" fmla="*/ 161787 w 647148"/>
                <a:gd name="connsiteY3" fmla="*/ 24269 h 446487"/>
                <a:gd name="connsiteX4" fmla="*/ 226502 w 647148"/>
                <a:gd name="connsiteY4" fmla="*/ 0 h 446487"/>
                <a:gd name="connsiteX5" fmla="*/ 299306 w 647148"/>
                <a:gd name="connsiteY5" fmla="*/ 8089 h 446487"/>
                <a:gd name="connsiteX6" fmla="*/ 323574 w 647148"/>
                <a:gd name="connsiteY6" fmla="*/ 24269 h 446487"/>
                <a:gd name="connsiteX7" fmla="*/ 347842 w 647148"/>
                <a:gd name="connsiteY7" fmla="*/ 32358 h 446487"/>
                <a:gd name="connsiteX8" fmla="*/ 388289 w 647148"/>
                <a:gd name="connsiteY8" fmla="*/ 72807 h 446487"/>
                <a:gd name="connsiteX9" fmla="*/ 420646 w 647148"/>
                <a:gd name="connsiteY9" fmla="*/ 121344 h 446487"/>
                <a:gd name="connsiteX10" fmla="*/ 428736 w 647148"/>
                <a:gd name="connsiteY10" fmla="*/ 226510 h 446487"/>
                <a:gd name="connsiteX11" fmla="*/ 444914 w 647148"/>
                <a:gd name="connsiteY11" fmla="*/ 355944 h 446487"/>
                <a:gd name="connsiteX12" fmla="*/ 485361 w 647148"/>
                <a:gd name="connsiteY12" fmla="*/ 412572 h 446487"/>
                <a:gd name="connsiteX13" fmla="*/ 558165 w 647148"/>
                <a:gd name="connsiteY13" fmla="*/ 436841 h 446487"/>
                <a:gd name="connsiteX14" fmla="*/ 647148 w 647148"/>
                <a:gd name="connsiteY14" fmla="*/ 444930 h 44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148" h="446487">
                  <a:moveTo>
                    <a:pt x="0" y="88986"/>
                  </a:moveTo>
                  <a:cubicBezTo>
                    <a:pt x="32357" y="86289"/>
                    <a:pt x="65787" y="89587"/>
                    <a:pt x="97072" y="80896"/>
                  </a:cubicBezTo>
                  <a:cubicBezTo>
                    <a:pt x="115807" y="75692"/>
                    <a:pt x="145608" y="48538"/>
                    <a:pt x="145608" y="48538"/>
                  </a:cubicBezTo>
                  <a:cubicBezTo>
                    <a:pt x="151001" y="40448"/>
                    <a:pt x="154912" y="31144"/>
                    <a:pt x="161787" y="24269"/>
                  </a:cubicBezTo>
                  <a:cubicBezTo>
                    <a:pt x="182618" y="3437"/>
                    <a:pt x="197560" y="5788"/>
                    <a:pt x="226502" y="0"/>
                  </a:cubicBezTo>
                  <a:cubicBezTo>
                    <a:pt x="250770" y="2696"/>
                    <a:pt x="275618" y="2167"/>
                    <a:pt x="299306" y="8089"/>
                  </a:cubicBezTo>
                  <a:cubicBezTo>
                    <a:pt x="308738" y="10447"/>
                    <a:pt x="314878" y="19921"/>
                    <a:pt x="323574" y="24269"/>
                  </a:cubicBezTo>
                  <a:cubicBezTo>
                    <a:pt x="331201" y="28082"/>
                    <a:pt x="339753" y="29662"/>
                    <a:pt x="347842" y="32358"/>
                  </a:cubicBezTo>
                  <a:cubicBezTo>
                    <a:pt x="361324" y="45841"/>
                    <a:pt x="382260" y="54718"/>
                    <a:pt x="388289" y="72807"/>
                  </a:cubicBezTo>
                  <a:cubicBezTo>
                    <a:pt x="399996" y="107928"/>
                    <a:pt x="390349" y="91045"/>
                    <a:pt x="420646" y="121344"/>
                  </a:cubicBezTo>
                  <a:cubicBezTo>
                    <a:pt x="423343" y="156399"/>
                    <a:pt x="425118" y="191538"/>
                    <a:pt x="428736" y="226510"/>
                  </a:cubicBezTo>
                  <a:cubicBezTo>
                    <a:pt x="433210" y="269760"/>
                    <a:pt x="436387" y="313308"/>
                    <a:pt x="444914" y="355944"/>
                  </a:cubicBezTo>
                  <a:cubicBezTo>
                    <a:pt x="448171" y="372231"/>
                    <a:pt x="469678" y="404730"/>
                    <a:pt x="485361" y="412572"/>
                  </a:cubicBezTo>
                  <a:cubicBezTo>
                    <a:pt x="508241" y="424012"/>
                    <a:pt x="533897" y="428751"/>
                    <a:pt x="558165" y="436841"/>
                  </a:cubicBezTo>
                  <a:cubicBezTo>
                    <a:pt x="602895" y="451751"/>
                    <a:pt x="573913" y="444930"/>
                    <a:pt x="647148" y="444930"/>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5791201" y="817898"/>
              <a:ext cx="196906" cy="145614"/>
            </a:xfrm>
            <a:custGeom>
              <a:avLst/>
              <a:gdLst>
                <a:gd name="connsiteX0" fmla="*/ 132042 w 196906"/>
                <a:gd name="connsiteY0" fmla="*/ 80897 h 145614"/>
                <a:gd name="connsiteX1" fmla="*/ 99684 w 196906"/>
                <a:gd name="connsiteY1" fmla="*/ 16179 h 145614"/>
                <a:gd name="connsiteX2" fmla="*/ 51148 w 196906"/>
                <a:gd name="connsiteY2" fmla="*/ 0 h 145614"/>
                <a:gd name="connsiteX3" fmla="*/ 2612 w 196906"/>
                <a:gd name="connsiteY3" fmla="*/ 32359 h 145614"/>
                <a:gd name="connsiteX4" fmla="*/ 26880 w 196906"/>
                <a:gd name="connsiteY4" fmla="*/ 40448 h 145614"/>
                <a:gd name="connsiteX5" fmla="*/ 51148 w 196906"/>
                <a:gd name="connsiteY5" fmla="*/ 56628 h 145614"/>
                <a:gd name="connsiteX6" fmla="*/ 123953 w 196906"/>
                <a:gd name="connsiteY6" fmla="*/ 64717 h 145614"/>
                <a:gd name="connsiteX7" fmla="*/ 132042 w 196906"/>
                <a:gd name="connsiteY7" fmla="*/ 88986 h 145614"/>
                <a:gd name="connsiteX8" fmla="*/ 140131 w 196906"/>
                <a:gd name="connsiteY8" fmla="*/ 137524 h 145614"/>
                <a:gd name="connsiteX9" fmla="*/ 164399 w 196906"/>
                <a:gd name="connsiteY9" fmla="*/ 145614 h 145614"/>
                <a:gd name="connsiteX10" fmla="*/ 188667 w 196906"/>
                <a:gd name="connsiteY10" fmla="*/ 137524 h 145614"/>
                <a:gd name="connsiteX11" fmla="*/ 188667 w 196906"/>
                <a:gd name="connsiteY11" fmla="*/ 80897 h 145614"/>
                <a:gd name="connsiteX12" fmla="*/ 140131 w 196906"/>
                <a:gd name="connsiteY12" fmla="*/ 64717 h 145614"/>
                <a:gd name="connsiteX13" fmla="*/ 132042 w 196906"/>
                <a:gd name="connsiteY13" fmla="*/ 80897 h 1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906" h="145614">
                  <a:moveTo>
                    <a:pt x="132042" y="80897"/>
                  </a:moveTo>
                  <a:cubicBezTo>
                    <a:pt x="125794" y="49656"/>
                    <a:pt x="130277" y="33175"/>
                    <a:pt x="99684" y="16179"/>
                  </a:cubicBezTo>
                  <a:cubicBezTo>
                    <a:pt x="84776" y="7897"/>
                    <a:pt x="51148" y="0"/>
                    <a:pt x="51148" y="0"/>
                  </a:cubicBezTo>
                  <a:cubicBezTo>
                    <a:pt x="47916" y="647"/>
                    <a:pt x="-13216" y="700"/>
                    <a:pt x="2612" y="32359"/>
                  </a:cubicBezTo>
                  <a:cubicBezTo>
                    <a:pt x="6425" y="39986"/>
                    <a:pt x="18791" y="37752"/>
                    <a:pt x="26880" y="40448"/>
                  </a:cubicBezTo>
                  <a:cubicBezTo>
                    <a:pt x="34969" y="45841"/>
                    <a:pt x="41716" y="54270"/>
                    <a:pt x="51148" y="56628"/>
                  </a:cubicBezTo>
                  <a:cubicBezTo>
                    <a:pt x="74837" y="62550"/>
                    <a:pt x="101282" y="55648"/>
                    <a:pt x="123953" y="64717"/>
                  </a:cubicBezTo>
                  <a:cubicBezTo>
                    <a:pt x="131870" y="67884"/>
                    <a:pt x="130192" y="80662"/>
                    <a:pt x="132042" y="88986"/>
                  </a:cubicBezTo>
                  <a:cubicBezTo>
                    <a:pt x="135600" y="104998"/>
                    <a:pt x="131993" y="123282"/>
                    <a:pt x="140131" y="137524"/>
                  </a:cubicBezTo>
                  <a:cubicBezTo>
                    <a:pt x="144361" y="144928"/>
                    <a:pt x="156310" y="142917"/>
                    <a:pt x="164399" y="145614"/>
                  </a:cubicBezTo>
                  <a:cubicBezTo>
                    <a:pt x="172488" y="142917"/>
                    <a:pt x="182638" y="143554"/>
                    <a:pt x="188667" y="137524"/>
                  </a:cubicBezTo>
                  <a:cubicBezTo>
                    <a:pt x="199587" y="126604"/>
                    <a:pt x="199720" y="90371"/>
                    <a:pt x="188667" y="80897"/>
                  </a:cubicBezTo>
                  <a:cubicBezTo>
                    <a:pt x="175719" y="69798"/>
                    <a:pt x="140131" y="64717"/>
                    <a:pt x="140131" y="64717"/>
                  </a:cubicBezTo>
                  <a:lnTo>
                    <a:pt x="132042" y="80897"/>
                  </a:lnTo>
                  <a:close/>
                </a:path>
              </a:pathLst>
            </a:custGeom>
            <a:solidFill>
              <a:schemeClr val="accent3">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Freeform 18"/>
            <p:cNvSpPr/>
            <p:nvPr/>
          </p:nvSpPr>
          <p:spPr>
            <a:xfrm>
              <a:off x="5807051" y="913401"/>
              <a:ext cx="283127" cy="64717"/>
            </a:xfrm>
            <a:custGeom>
              <a:avLst/>
              <a:gdLst>
                <a:gd name="connsiteX0" fmla="*/ 0 w 283127"/>
                <a:gd name="connsiteY0" fmla="*/ 0 h 64717"/>
                <a:gd name="connsiteX1" fmla="*/ 64715 w 283127"/>
                <a:gd name="connsiteY1" fmla="*/ 40448 h 64717"/>
                <a:gd name="connsiteX2" fmla="*/ 97072 w 283127"/>
                <a:gd name="connsiteY2" fmla="*/ 56627 h 64717"/>
                <a:gd name="connsiteX3" fmla="*/ 194144 w 283127"/>
                <a:gd name="connsiteY3" fmla="*/ 64717 h 64717"/>
                <a:gd name="connsiteX4" fmla="*/ 283127 w 283127"/>
                <a:gd name="connsiteY4" fmla="*/ 56627 h 64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127" h="64717">
                  <a:moveTo>
                    <a:pt x="0" y="0"/>
                  </a:moveTo>
                  <a:cubicBezTo>
                    <a:pt x="68208" y="54567"/>
                    <a:pt x="13645" y="18560"/>
                    <a:pt x="64715" y="40448"/>
                  </a:cubicBezTo>
                  <a:cubicBezTo>
                    <a:pt x="75799" y="45198"/>
                    <a:pt x="85220" y="54405"/>
                    <a:pt x="97072" y="56627"/>
                  </a:cubicBezTo>
                  <a:cubicBezTo>
                    <a:pt x="128985" y="62611"/>
                    <a:pt x="161787" y="62020"/>
                    <a:pt x="194144" y="64717"/>
                  </a:cubicBezTo>
                  <a:cubicBezTo>
                    <a:pt x="266886" y="55624"/>
                    <a:pt x="237119" y="56627"/>
                    <a:pt x="283127" y="56627"/>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5759268" y="894097"/>
              <a:ext cx="336733" cy="63501"/>
            </a:xfrm>
            <a:custGeom>
              <a:avLst/>
              <a:gdLst>
                <a:gd name="connsiteX0" fmla="*/ 0 w 412557"/>
                <a:gd name="connsiteY0" fmla="*/ 0 h 88986"/>
                <a:gd name="connsiteX1" fmla="*/ 40447 w 412557"/>
                <a:gd name="connsiteY1" fmla="*/ 32358 h 88986"/>
                <a:gd name="connsiteX2" fmla="*/ 64715 w 412557"/>
                <a:gd name="connsiteY2" fmla="*/ 40448 h 88986"/>
                <a:gd name="connsiteX3" fmla="*/ 88983 w 412557"/>
                <a:gd name="connsiteY3" fmla="*/ 64717 h 88986"/>
                <a:gd name="connsiteX4" fmla="*/ 121341 w 412557"/>
                <a:gd name="connsiteY4" fmla="*/ 72806 h 88986"/>
                <a:gd name="connsiteX5" fmla="*/ 169877 w 412557"/>
                <a:gd name="connsiteY5" fmla="*/ 88986 h 88986"/>
                <a:gd name="connsiteX6" fmla="*/ 339753 w 412557"/>
                <a:gd name="connsiteY6" fmla="*/ 80896 h 88986"/>
                <a:gd name="connsiteX7" fmla="*/ 388289 w 412557"/>
                <a:gd name="connsiteY7" fmla="*/ 64717 h 88986"/>
                <a:gd name="connsiteX8" fmla="*/ 412557 w 412557"/>
                <a:gd name="connsiteY8" fmla="*/ 40448 h 88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57" h="88986">
                  <a:moveTo>
                    <a:pt x="0" y="0"/>
                  </a:moveTo>
                  <a:cubicBezTo>
                    <a:pt x="13482" y="10786"/>
                    <a:pt x="25806" y="23207"/>
                    <a:pt x="40447" y="32358"/>
                  </a:cubicBezTo>
                  <a:cubicBezTo>
                    <a:pt x="47678" y="36877"/>
                    <a:pt x="57620" y="35718"/>
                    <a:pt x="64715" y="40448"/>
                  </a:cubicBezTo>
                  <a:cubicBezTo>
                    <a:pt x="74234" y="46794"/>
                    <a:pt x="79050" y="59041"/>
                    <a:pt x="88983" y="64717"/>
                  </a:cubicBezTo>
                  <a:cubicBezTo>
                    <a:pt x="98636" y="70233"/>
                    <a:pt x="110692" y="69611"/>
                    <a:pt x="121341" y="72806"/>
                  </a:cubicBezTo>
                  <a:cubicBezTo>
                    <a:pt x="137676" y="77707"/>
                    <a:pt x="169877" y="88986"/>
                    <a:pt x="169877" y="88986"/>
                  </a:cubicBezTo>
                  <a:cubicBezTo>
                    <a:pt x="226502" y="86289"/>
                    <a:pt x="283410" y="87157"/>
                    <a:pt x="339753" y="80896"/>
                  </a:cubicBezTo>
                  <a:cubicBezTo>
                    <a:pt x="356703" y="79013"/>
                    <a:pt x="388289" y="64717"/>
                    <a:pt x="388289" y="64717"/>
                  </a:cubicBezTo>
                  <a:lnTo>
                    <a:pt x="412557" y="40448"/>
                  </a:ln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1" name="Freeform 20"/>
            <p:cNvSpPr/>
            <p:nvPr/>
          </p:nvSpPr>
          <p:spPr>
            <a:xfrm>
              <a:off x="5875868" y="1338597"/>
              <a:ext cx="618067" cy="702896"/>
            </a:xfrm>
            <a:custGeom>
              <a:avLst/>
              <a:gdLst>
                <a:gd name="connsiteX0" fmla="*/ 0 w 618067"/>
                <a:gd name="connsiteY0" fmla="*/ 0 h 702896"/>
                <a:gd name="connsiteX1" fmla="*/ 46567 w 618067"/>
                <a:gd name="connsiteY1" fmla="*/ 21167 h 702896"/>
                <a:gd name="connsiteX2" fmla="*/ 59267 w 618067"/>
                <a:gd name="connsiteY2" fmla="*/ 25400 h 702896"/>
                <a:gd name="connsiteX3" fmla="*/ 173567 w 618067"/>
                <a:gd name="connsiteY3" fmla="*/ 38100 h 702896"/>
                <a:gd name="connsiteX4" fmla="*/ 194734 w 618067"/>
                <a:gd name="connsiteY4" fmla="*/ 42334 h 702896"/>
                <a:gd name="connsiteX5" fmla="*/ 207434 w 618067"/>
                <a:gd name="connsiteY5" fmla="*/ 50800 h 702896"/>
                <a:gd name="connsiteX6" fmla="*/ 228600 w 618067"/>
                <a:gd name="connsiteY6" fmla="*/ 71967 h 702896"/>
                <a:gd name="connsiteX7" fmla="*/ 258234 w 618067"/>
                <a:gd name="connsiteY7" fmla="*/ 105834 h 702896"/>
                <a:gd name="connsiteX8" fmla="*/ 266700 w 618067"/>
                <a:gd name="connsiteY8" fmla="*/ 118534 h 702896"/>
                <a:gd name="connsiteX9" fmla="*/ 292100 w 618067"/>
                <a:gd name="connsiteY9" fmla="*/ 135467 h 702896"/>
                <a:gd name="connsiteX10" fmla="*/ 317500 w 618067"/>
                <a:gd name="connsiteY10" fmla="*/ 156634 h 702896"/>
                <a:gd name="connsiteX11" fmla="*/ 330200 w 618067"/>
                <a:gd name="connsiteY11" fmla="*/ 165100 h 702896"/>
                <a:gd name="connsiteX12" fmla="*/ 436034 w 618067"/>
                <a:gd name="connsiteY12" fmla="*/ 177800 h 702896"/>
                <a:gd name="connsiteX13" fmla="*/ 448734 w 618067"/>
                <a:gd name="connsiteY13" fmla="*/ 190500 h 702896"/>
                <a:gd name="connsiteX14" fmla="*/ 474134 w 618067"/>
                <a:gd name="connsiteY14" fmla="*/ 232834 h 702896"/>
                <a:gd name="connsiteX15" fmla="*/ 478367 w 618067"/>
                <a:gd name="connsiteY15" fmla="*/ 245534 h 702896"/>
                <a:gd name="connsiteX16" fmla="*/ 482600 w 618067"/>
                <a:gd name="connsiteY16" fmla="*/ 279400 h 702896"/>
                <a:gd name="connsiteX17" fmla="*/ 499534 w 618067"/>
                <a:gd name="connsiteY17" fmla="*/ 304800 h 702896"/>
                <a:gd name="connsiteX18" fmla="*/ 503767 w 618067"/>
                <a:gd name="connsiteY18" fmla="*/ 317500 h 702896"/>
                <a:gd name="connsiteX19" fmla="*/ 537634 w 618067"/>
                <a:gd name="connsiteY19" fmla="*/ 330200 h 702896"/>
                <a:gd name="connsiteX20" fmla="*/ 554567 w 618067"/>
                <a:gd name="connsiteY20" fmla="*/ 334434 h 702896"/>
                <a:gd name="connsiteX21" fmla="*/ 596900 w 618067"/>
                <a:gd name="connsiteY21" fmla="*/ 347134 h 702896"/>
                <a:gd name="connsiteX22" fmla="*/ 609600 w 618067"/>
                <a:gd name="connsiteY22" fmla="*/ 359834 h 702896"/>
                <a:gd name="connsiteX23" fmla="*/ 618067 w 618067"/>
                <a:gd name="connsiteY23" fmla="*/ 385234 h 702896"/>
                <a:gd name="connsiteX24" fmla="*/ 613834 w 618067"/>
                <a:gd name="connsiteY24" fmla="*/ 397934 h 702896"/>
                <a:gd name="connsiteX25" fmla="*/ 584200 w 618067"/>
                <a:gd name="connsiteY25" fmla="*/ 414867 h 702896"/>
                <a:gd name="connsiteX26" fmla="*/ 575734 w 618067"/>
                <a:gd name="connsiteY26" fmla="*/ 427567 h 702896"/>
                <a:gd name="connsiteX27" fmla="*/ 563034 w 618067"/>
                <a:gd name="connsiteY27" fmla="*/ 436034 h 702896"/>
                <a:gd name="connsiteX28" fmla="*/ 546100 w 618067"/>
                <a:gd name="connsiteY28" fmla="*/ 457200 h 702896"/>
                <a:gd name="connsiteX29" fmla="*/ 541867 w 618067"/>
                <a:gd name="connsiteY29" fmla="*/ 469900 h 702896"/>
                <a:gd name="connsiteX30" fmla="*/ 524934 w 618067"/>
                <a:gd name="connsiteY30" fmla="*/ 495300 h 702896"/>
                <a:gd name="connsiteX31" fmla="*/ 520700 w 618067"/>
                <a:gd name="connsiteY31" fmla="*/ 508000 h 702896"/>
                <a:gd name="connsiteX32" fmla="*/ 508000 w 618067"/>
                <a:gd name="connsiteY32" fmla="*/ 516467 h 702896"/>
                <a:gd name="connsiteX33" fmla="*/ 503767 w 618067"/>
                <a:gd name="connsiteY33" fmla="*/ 529167 h 702896"/>
                <a:gd name="connsiteX34" fmla="*/ 491067 w 618067"/>
                <a:gd name="connsiteY34" fmla="*/ 533400 h 702896"/>
                <a:gd name="connsiteX35" fmla="*/ 465667 w 618067"/>
                <a:gd name="connsiteY35" fmla="*/ 550334 h 702896"/>
                <a:gd name="connsiteX36" fmla="*/ 452967 w 618067"/>
                <a:gd name="connsiteY36" fmla="*/ 558800 h 702896"/>
                <a:gd name="connsiteX37" fmla="*/ 414867 w 618067"/>
                <a:gd name="connsiteY37" fmla="*/ 592667 h 702896"/>
                <a:gd name="connsiteX38" fmla="*/ 393700 w 618067"/>
                <a:gd name="connsiteY38" fmla="*/ 609600 h 702896"/>
                <a:gd name="connsiteX39" fmla="*/ 385234 w 618067"/>
                <a:gd name="connsiteY39" fmla="*/ 622300 h 702896"/>
                <a:gd name="connsiteX40" fmla="*/ 372534 w 618067"/>
                <a:gd name="connsiteY40" fmla="*/ 635000 h 702896"/>
                <a:gd name="connsiteX41" fmla="*/ 359834 w 618067"/>
                <a:gd name="connsiteY41" fmla="*/ 660400 h 702896"/>
                <a:gd name="connsiteX42" fmla="*/ 334434 w 618067"/>
                <a:gd name="connsiteY42" fmla="*/ 677334 h 702896"/>
                <a:gd name="connsiteX43" fmla="*/ 304800 w 618067"/>
                <a:gd name="connsiteY43" fmla="*/ 694267 h 702896"/>
                <a:gd name="connsiteX44" fmla="*/ 292100 w 618067"/>
                <a:gd name="connsiteY44" fmla="*/ 702734 h 702896"/>
                <a:gd name="connsiteX45" fmla="*/ 279400 w 618067"/>
                <a:gd name="connsiteY45" fmla="*/ 698500 h 702896"/>
                <a:gd name="connsiteX46" fmla="*/ 254000 w 618067"/>
                <a:gd name="connsiteY46" fmla="*/ 656167 h 702896"/>
                <a:gd name="connsiteX47" fmla="*/ 241300 w 618067"/>
                <a:gd name="connsiteY47" fmla="*/ 647700 h 702896"/>
                <a:gd name="connsiteX48" fmla="*/ 228600 w 618067"/>
                <a:gd name="connsiteY48" fmla="*/ 635000 h 702896"/>
                <a:gd name="connsiteX49" fmla="*/ 211667 w 618067"/>
                <a:gd name="connsiteY49" fmla="*/ 609600 h 702896"/>
                <a:gd name="connsiteX50" fmla="*/ 203200 w 618067"/>
                <a:gd name="connsiteY50" fmla="*/ 596900 h 702896"/>
                <a:gd name="connsiteX51" fmla="*/ 177800 w 618067"/>
                <a:gd name="connsiteY51" fmla="*/ 575734 h 702896"/>
                <a:gd name="connsiteX52" fmla="*/ 148167 w 618067"/>
                <a:gd name="connsiteY52" fmla="*/ 541867 h 702896"/>
                <a:gd name="connsiteX53" fmla="*/ 135467 w 618067"/>
                <a:gd name="connsiteY53" fmla="*/ 516467 h 702896"/>
                <a:gd name="connsiteX54" fmla="*/ 131234 w 618067"/>
                <a:gd name="connsiteY54" fmla="*/ 516467 h 70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18067" h="702896">
                  <a:moveTo>
                    <a:pt x="0" y="0"/>
                  </a:moveTo>
                  <a:cubicBezTo>
                    <a:pt x="28818" y="17291"/>
                    <a:pt x="13363" y="10099"/>
                    <a:pt x="46567" y="21167"/>
                  </a:cubicBezTo>
                  <a:lnTo>
                    <a:pt x="59267" y="25400"/>
                  </a:lnTo>
                  <a:cubicBezTo>
                    <a:pt x="100901" y="53157"/>
                    <a:pt x="62010" y="30406"/>
                    <a:pt x="173567" y="38100"/>
                  </a:cubicBezTo>
                  <a:cubicBezTo>
                    <a:pt x="180745" y="38595"/>
                    <a:pt x="187678" y="40923"/>
                    <a:pt x="194734" y="42334"/>
                  </a:cubicBezTo>
                  <a:cubicBezTo>
                    <a:pt x="198967" y="45156"/>
                    <a:pt x="203836" y="47202"/>
                    <a:pt x="207434" y="50800"/>
                  </a:cubicBezTo>
                  <a:cubicBezTo>
                    <a:pt x="235660" y="79026"/>
                    <a:pt x="194729" y="49385"/>
                    <a:pt x="228600" y="71967"/>
                  </a:cubicBezTo>
                  <a:cubicBezTo>
                    <a:pt x="248356" y="101600"/>
                    <a:pt x="237067" y="91722"/>
                    <a:pt x="258234" y="105834"/>
                  </a:cubicBezTo>
                  <a:cubicBezTo>
                    <a:pt x="261056" y="110067"/>
                    <a:pt x="262871" y="115184"/>
                    <a:pt x="266700" y="118534"/>
                  </a:cubicBezTo>
                  <a:cubicBezTo>
                    <a:pt x="274358" y="125235"/>
                    <a:pt x="292100" y="135467"/>
                    <a:pt x="292100" y="135467"/>
                  </a:cubicBezTo>
                  <a:cubicBezTo>
                    <a:pt x="305399" y="155415"/>
                    <a:pt x="294364" y="143414"/>
                    <a:pt x="317500" y="156634"/>
                  </a:cubicBezTo>
                  <a:cubicBezTo>
                    <a:pt x="321917" y="159158"/>
                    <a:pt x="325551" y="163034"/>
                    <a:pt x="330200" y="165100"/>
                  </a:cubicBezTo>
                  <a:cubicBezTo>
                    <a:pt x="366647" y="181298"/>
                    <a:pt x="390078" y="175381"/>
                    <a:pt x="436034" y="177800"/>
                  </a:cubicBezTo>
                  <a:cubicBezTo>
                    <a:pt x="440267" y="182033"/>
                    <a:pt x="445058" y="185774"/>
                    <a:pt x="448734" y="190500"/>
                  </a:cubicBezTo>
                  <a:cubicBezTo>
                    <a:pt x="458309" y="202810"/>
                    <a:pt x="467851" y="218174"/>
                    <a:pt x="474134" y="232834"/>
                  </a:cubicBezTo>
                  <a:cubicBezTo>
                    <a:pt x="475892" y="236936"/>
                    <a:pt x="476956" y="241301"/>
                    <a:pt x="478367" y="245534"/>
                  </a:cubicBezTo>
                  <a:cubicBezTo>
                    <a:pt x="479778" y="256823"/>
                    <a:pt x="478774" y="268686"/>
                    <a:pt x="482600" y="279400"/>
                  </a:cubicBezTo>
                  <a:cubicBezTo>
                    <a:pt x="486023" y="288983"/>
                    <a:pt x="499534" y="304800"/>
                    <a:pt x="499534" y="304800"/>
                  </a:cubicBezTo>
                  <a:cubicBezTo>
                    <a:pt x="500945" y="309033"/>
                    <a:pt x="500979" y="314015"/>
                    <a:pt x="503767" y="317500"/>
                  </a:cubicBezTo>
                  <a:cubicBezTo>
                    <a:pt x="512248" y="328102"/>
                    <a:pt x="525911" y="327595"/>
                    <a:pt x="537634" y="330200"/>
                  </a:cubicBezTo>
                  <a:cubicBezTo>
                    <a:pt x="543314" y="331462"/>
                    <a:pt x="548994" y="332762"/>
                    <a:pt x="554567" y="334434"/>
                  </a:cubicBezTo>
                  <a:cubicBezTo>
                    <a:pt x="606099" y="349894"/>
                    <a:pt x="557871" y="337375"/>
                    <a:pt x="596900" y="347134"/>
                  </a:cubicBezTo>
                  <a:cubicBezTo>
                    <a:pt x="601133" y="351367"/>
                    <a:pt x="606692" y="354601"/>
                    <a:pt x="609600" y="359834"/>
                  </a:cubicBezTo>
                  <a:cubicBezTo>
                    <a:pt x="613934" y="367636"/>
                    <a:pt x="618067" y="385234"/>
                    <a:pt x="618067" y="385234"/>
                  </a:cubicBezTo>
                  <a:cubicBezTo>
                    <a:pt x="616656" y="389467"/>
                    <a:pt x="616691" y="394506"/>
                    <a:pt x="613834" y="397934"/>
                  </a:cubicBezTo>
                  <a:cubicBezTo>
                    <a:pt x="603977" y="409763"/>
                    <a:pt x="596861" y="410647"/>
                    <a:pt x="584200" y="414867"/>
                  </a:cubicBezTo>
                  <a:cubicBezTo>
                    <a:pt x="581378" y="419100"/>
                    <a:pt x="579331" y="423969"/>
                    <a:pt x="575734" y="427567"/>
                  </a:cubicBezTo>
                  <a:cubicBezTo>
                    <a:pt x="572136" y="431165"/>
                    <a:pt x="566212" y="432061"/>
                    <a:pt x="563034" y="436034"/>
                  </a:cubicBezTo>
                  <a:cubicBezTo>
                    <a:pt x="539667" y="465242"/>
                    <a:pt x="582493" y="432940"/>
                    <a:pt x="546100" y="457200"/>
                  </a:cubicBezTo>
                  <a:cubicBezTo>
                    <a:pt x="544689" y="461433"/>
                    <a:pt x="544034" y="465999"/>
                    <a:pt x="541867" y="469900"/>
                  </a:cubicBezTo>
                  <a:cubicBezTo>
                    <a:pt x="536925" y="478795"/>
                    <a:pt x="528152" y="485647"/>
                    <a:pt x="524934" y="495300"/>
                  </a:cubicBezTo>
                  <a:cubicBezTo>
                    <a:pt x="523523" y="499533"/>
                    <a:pt x="523488" y="504515"/>
                    <a:pt x="520700" y="508000"/>
                  </a:cubicBezTo>
                  <a:cubicBezTo>
                    <a:pt x="517522" y="511973"/>
                    <a:pt x="512233" y="513645"/>
                    <a:pt x="508000" y="516467"/>
                  </a:cubicBezTo>
                  <a:cubicBezTo>
                    <a:pt x="506589" y="520700"/>
                    <a:pt x="506922" y="526012"/>
                    <a:pt x="503767" y="529167"/>
                  </a:cubicBezTo>
                  <a:cubicBezTo>
                    <a:pt x="500612" y="532322"/>
                    <a:pt x="494968" y="531233"/>
                    <a:pt x="491067" y="533400"/>
                  </a:cubicBezTo>
                  <a:cubicBezTo>
                    <a:pt x="482172" y="538342"/>
                    <a:pt x="474134" y="544689"/>
                    <a:pt x="465667" y="550334"/>
                  </a:cubicBezTo>
                  <a:cubicBezTo>
                    <a:pt x="461434" y="553156"/>
                    <a:pt x="456565" y="555202"/>
                    <a:pt x="452967" y="558800"/>
                  </a:cubicBezTo>
                  <a:cubicBezTo>
                    <a:pt x="423969" y="587798"/>
                    <a:pt x="437530" y="577558"/>
                    <a:pt x="414867" y="592667"/>
                  </a:cubicBezTo>
                  <a:cubicBezTo>
                    <a:pt x="390600" y="629067"/>
                    <a:pt x="422913" y="586229"/>
                    <a:pt x="393700" y="609600"/>
                  </a:cubicBezTo>
                  <a:cubicBezTo>
                    <a:pt x="389727" y="612778"/>
                    <a:pt x="388491" y="618391"/>
                    <a:pt x="385234" y="622300"/>
                  </a:cubicBezTo>
                  <a:cubicBezTo>
                    <a:pt x="381401" y="626899"/>
                    <a:pt x="376767" y="630767"/>
                    <a:pt x="372534" y="635000"/>
                  </a:cubicBezTo>
                  <a:cubicBezTo>
                    <a:pt x="369514" y="644057"/>
                    <a:pt x="367556" y="653643"/>
                    <a:pt x="359834" y="660400"/>
                  </a:cubicBezTo>
                  <a:cubicBezTo>
                    <a:pt x="352176" y="667101"/>
                    <a:pt x="341629" y="670139"/>
                    <a:pt x="334434" y="677334"/>
                  </a:cubicBezTo>
                  <a:cubicBezTo>
                    <a:pt x="317620" y="694148"/>
                    <a:pt x="327542" y="688582"/>
                    <a:pt x="304800" y="694267"/>
                  </a:cubicBezTo>
                  <a:cubicBezTo>
                    <a:pt x="300567" y="697089"/>
                    <a:pt x="297119" y="701898"/>
                    <a:pt x="292100" y="702734"/>
                  </a:cubicBezTo>
                  <a:cubicBezTo>
                    <a:pt x="287698" y="703468"/>
                    <a:pt x="282555" y="701655"/>
                    <a:pt x="279400" y="698500"/>
                  </a:cubicBezTo>
                  <a:cubicBezTo>
                    <a:pt x="226089" y="645187"/>
                    <a:pt x="287408" y="696256"/>
                    <a:pt x="254000" y="656167"/>
                  </a:cubicBezTo>
                  <a:cubicBezTo>
                    <a:pt x="250743" y="652258"/>
                    <a:pt x="245209" y="650957"/>
                    <a:pt x="241300" y="647700"/>
                  </a:cubicBezTo>
                  <a:cubicBezTo>
                    <a:pt x="236701" y="643867"/>
                    <a:pt x="232276" y="639726"/>
                    <a:pt x="228600" y="635000"/>
                  </a:cubicBezTo>
                  <a:cubicBezTo>
                    <a:pt x="222353" y="626968"/>
                    <a:pt x="217311" y="618067"/>
                    <a:pt x="211667" y="609600"/>
                  </a:cubicBezTo>
                  <a:cubicBezTo>
                    <a:pt x="208845" y="605367"/>
                    <a:pt x="206798" y="600498"/>
                    <a:pt x="203200" y="596900"/>
                  </a:cubicBezTo>
                  <a:cubicBezTo>
                    <a:pt x="186902" y="580602"/>
                    <a:pt x="195481" y="587521"/>
                    <a:pt x="177800" y="575734"/>
                  </a:cubicBezTo>
                  <a:cubicBezTo>
                    <a:pt x="158045" y="546101"/>
                    <a:pt x="169334" y="555979"/>
                    <a:pt x="148167" y="541867"/>
                  </a:cubicBezTo>
                  <a:cubicBezTo>
                    <a:pt x="144724" y="531537"/>
                    <a:pt x="143674" y="524674"/>
                    <a:pt x="135467" y="516467"/>
                  </a:cubicBezTo>
                  <a:cubicBezTo>
                    <a:pt x="134469" y="515469"/>
                    <a:pt x="132645" y="516467"/>
                    <a:pt x="131234" y="516467"/>
                  </a:cubicBezTo>
                </a:path>
              </a:pathLst>
            </a:custGeom>
            <a:ln w="57150" cmpd="sng">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a:off x="5867402" y="1038032"/>
              <a:ext cx="55033" cy="23311"/>
            </a:xfrm>
            <a:custGeom>
              <a:avLst/>
              <a:gdLst>
                <a:gd name="connsiteX0" fmla="*/ 0 w 55033"/>
                <a:gd name="connsiteY0" fmla="*/ 0 h 23311"/>
                <a:gd name="connsiteX1" fmla="*/ 55033 w 55033"/>
                <a:gd name="connsiteY1" fmla="*/ 21166 h 23311"/>
              </a:gdLst>
              <a:ahLst/>
              <a:cxnLst>
                <a:cxn ang="0">
                  <a:pos x="connsiteX0" y="connsiteY0"/>
                </a:cxn>
                <a:cxn ang="0">
                  <a:pos x="connsiteX1" y="connsiteY1"/>
                </a:cxn>
              </a:cxnLst>
              <a:rect l="l" t="t" r="r" b="b"/>
              <a:pathLst>
                <a:path w="55033" h="23311">
                  <a:moveTo>
                    <a:pt x="0" y="0"/>
                  </a:moveTo>
                  <a:cubicBezTo>
                    <a:pt x="19960" y="33266"/>
                    <a:pt x="4472" y="21166"/>
                    <a:pt x="55033" y="21166"/>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flipH="1">
              <a:off x="5668432" y="1002022"/>
              <a:ext cx="55033" cy="23311"/>
            </a:xfrm>
            <a:custGeom>
              <a:avLst/>
              <a:gdLst>
                <a:gd name="connsiteX0" fmla="*/ 0 w 55033"/>
                <a:gd name="connsiteY0" fmla="*/ 0 h 23311"/>
                <a:gd name="connsiteX1" fmla="*/ 55033 w 55033"/>
                <a:gd name="connsiteY1" fmla="*/ 21166 h 23311"/>
              </a:gdLst>
              <a:ahLst/>
              <a:cxnLst>
                <a:cxn ang="0">
                  <a:pos x="connsiteX0" y="connsiteY0"/>
                </a:cxn>
                <a:cxn ang="0">
                  <a:pos x="connsiteX1" y="connsiteY1"/>
                </a:cxn>
              </a:cxnLst>
              <a:rect l="l" t="t" r="r" b="b"/>
              <a:pathLst>
                <a:path w="55033" h="23311">
                  <a:moveTo>
                    <a:pt x="0" y="0"/>
                  </a:moveTo>
                  <a:cubicBezTo>
                    <a:pt x="19960" y="33266"/>
                    <a:pt x="4472" y="21166"/>
                    <a:pt x="55033" y="21166"/>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4" name="TextBox 23"/>
          <p:cNvSpPr txBox="1"/>
          <p:nvPr/>
        </p:nvSpPr>
        <p:spPr>
          <a:xfrm>
            <a:off x="1984437" y="4741782"/>
            <a:ext cx="6926810" cy="1138773"/>
          </a:xfrm>
          <a:prstGeom prst="rect">
            <a:avLst/>
          </a:prstGeom>
          <a:noFill/>
        </p:spPr>
        <p:txBody>
          <a:bodyPr wrap="square" rtlCol="0">
            <a:spAutoFit/>
          </a:bodyPr>
          <a:lstStyle/>
          <a:p>
            <a:pPr algn="r"/>
            <a:r>
              <a:rPr lang="en-US" sz="1700" dirty="0">
                <a:solidFill>
                  <a:srgbClr val="003366"/>
                </a:solidFill>
              </a:rPr>
              <a:t>In some cases all the data may disagree with the annotation, in other cases some data support the annotation and some of the data support one or more alternative transcripts. Try to annotate as many </a:t>
            </a:r>
            <a:r>
              <a:rPr lang="en-US" sz="1700" dirty="0" smtClean="0">
                <a:solidFill>
                  <a:srgbClr val="003366"/>
                </a:solidFill>
              </a:rPr>
              <a:t>alternative </a:t>
            </a:r>
            <a:r>
              <a:rPr lang="en-US" sz="1700" dirty="0">
                <a:solidFill>
                  <a:srgbClr val="003366"/>
                </a:solidFill>
              </a:rPr>
              <a:t>transcripts as are well supported by the data.</a:t>
            </a:r>
          </a:p>
        </p:txBody>
      </p:sp>
      <p:cxnSp>
        <p:nvCxnSpPr>
          <p:cNvPr id="25" name="Straight Arrow Connector 24"/>
          <p:cNvCxnSpPr/>
          <p:nvPr/>
        </p:nvCxnSpPr>
        <p:spPr>
          <a:xfrm flipH="1" flipV="1">
            <a:off x="1630896" y="1848456"/>
            <a:ext cx="1856842" cy="1859798"/>
          </a:xfrm>
          <a:prstGeom prst="straightConnector1">
            <a:avLst/>
          </a:prstGeom>
          <a:ln w="38100" cmpd="sng">
            <a:solidFill>
              <a:srgbClr val="6B6BCF"/>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flipV="1">
            <a:off x="2089986" y="2721654"/>
            <a:ext cx="1397752" cy="986600"/>
          </a:xfrm>
          <a:prstGeom prst="straightConnector1">
            <a:avLst/>
          </a:prstGeom>
          <a:ln w="38100" cmpd="sng">
            <a:solidFill>
              <a:srgbClr val="6B6BCF"/>
            </a:solidFill>
            <a:tailEnd type="stealth" w="lg" len="lg"/>
          </a:ln>
        </p:spPr>
        <p:style>
          <a:lnRef idx="2">
            <a:schemeClr val="accent1"/>
          </a:lnRef>
          <a:fillRef idx="0">
            <a:schemeClr val="accent1"/>
          </a:fillRef>
          <a:effectRef idx="1">
            <a:schemeClr val="accent1"/>
          </a:effectRef>
          <a:fontRef idx="minor">
            <a:schemeClr val="tx1"/>
          </a:fontRef>
        </p:style>
      </p:cxnSp>
      <p:pic>
        <p:nvPicPr>
          <p:cNvPr id="30" name="Picture 29" descr="WA-edge-matching-af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628" y="3254647"/>
            <a:ext cx="1357479" cy="1407756"/>
          </a:xfrm>
          <a:prstGeom prst="rect">
            <a:avLst/>
          </a:prstGeom>
          <a:ln w="38100" cmpd="sng">
            <a:solidFill>
              <a:srgbClr val="6B6BCF"/>
            </a:solidFill>
          </a:ln>
        </p:spPr>
      </p:pic>
      <p:sp>
        <p:nvSpPr>
          <p:cNvPr id="31" name="Down Arrow 9"/>
          <p:cNvSpPr>
            <a:spLocks noChangeArrowheads="1"/>
          </p:cNvSpPr>
          <p:nvPr/>
        </p:nvSpPr>
        <p:spPr bwMode="auto">
          <a:xfrm rot="5400000">
            <a:off x="2118900" y="3548826"/>
            <a:ext cx="306387" cy="409575"/>
          </a:xfrm>
          <a:prstGeom prst="downArrow">
            <a:avLst>
              <a:gd name="adj1" fmla="val 35185"/>
              <a:gd name="adj2" fmla="val 53738"/>
            </a:avLst>
          </a:prstGeom>
          <a:solidFill>
            <a:srgbClr val="063663"/>
          </a:solidFill>
          <a:ln w="9525">
            <a:solidFill>
              <a:srgbClr val="19194D"/>
            </a:solidFill>
            <a:round/>
            <a:headEnd/>
            <a:tailEnd/>
          </a:ln>
        </p:spPr>
        <p:txBody>
          <a:bodyPr/>
          <a:lstStyle/>
          <a:p>
            <a:pPr defTabSz="914400" eaLnBrk="0" fontAlgn="base" hangingPunct="0">
              <a:spcBef>
                <a:spcPct val="0"/>
              </a:spcBef>
              <a:spcAft>
                <a:spcPct val="0"/>
              </a:spcAft>
            </a:pPr>
            <a:endParaRPr lang="en-US" sz="2400" dirty="0">
              <a:solidFill>
                <a:srgbClr val="000000"/>
              </a:solidFill>
              <a:latin typeface="Arial" charset="0"/>
              <a:ea typeface="ＭＳ Ｐゴシック" charset="0"/>
              <a:cs typeface="ＭＳ Ｐゴシック" charset="0"/>
            </a:endParaRPr>
          </a:p>
        </p:txBody>
      </p:sp>
      <p:sp>
        <p:nvSpPr>
          <p:cNvPr id="33" name="Slide Number Placeholder 11"/>
          <p:cNvSpPr txBox="1">
            <a:spLocks/>
          </p:cNvSpPr>
          <p:nvPr/>
        </p:nvSpPr>
        <p:spPr>
          <a:xfrm>
            <a:off x="3505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457200" rtl="0" eaLnBrk="0" latinLnBrk="0" hangingPunct="0">
              <a:defRPr sz="6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29F2198-332C-C14D-9D43-AA1BE21296F4}" type="slidenum">
              <a:rPr lang="en-US" smtClean="0">
                <a:solidFill>
                  <a:srgbClr val="898989">
                    <a:alpha val="60000"/>
                  </a:srgbClr>
                </a:solidFill>
                <a:latin typeface="Palatino Linotype"/>
              </a:rPr>
              <a:pPr algn="ctr"/>
              <a:t>44</a:t>
            </a:fld>
            <a:endParaRPr lang="en-US">
              <a:solidFill>
                <a:srgbClr val="898989">
                  <a:alpha val="60000"/>
                </a:srgbClr>
              </a:solidFill>
              <a:latin typeface="Palatino Linotype"/>
            </a:endParaRPr>
          </a:p>
        </p:txBody>
      </p:sp>
      <p:sp>
        <p:nvSpPr>
          <p:cNvPr id="34" name="Footer Placeholder 3"/>
          <p:cNvSpPr>
            <a:spLocks noGrp="1"/>
          </p:cNvSpPr>
          <p:nvPr>
            <p:ph type="ftr" sz="quarter" idx="4294967295"/>
          </p:nvPr>
        </p:nvSpPr>
        <p:spPr>
          <a:xfrm>
            <a:off x="592138" y="6356350"/>
            <a:ext cx="2895600" cy="365125"/>
          </a:xfrm>
          <a:prstGeom prst="rect">
            <a:avLst/>
          </a:prstGeom>
        </p:spPr>
        <p:txBody>
          <a:bodyPr/>
          <a:lstStyle/>
          <a:p>
            <a:pPr>
              <a:defRPr/>
            </a:pPr>
            <a:r>
              <a:rPr lang="en-US" sz="600" dirty="0" smtClean="0">
                <a:solidFill>
                  <a:srgbClr val="898989"/>
                </a:solidFill>
              </a:rPr>
              <a:t>4. Becoming Acquainted with Web Apollo.</a:t>
            </a:r>
            <a:endParaRPr lang="en-US" sz="600" dirty="0">
              <a:solidFill>
                <a:srgbClr val="898989"/>
              </a:solidFill>
            </a:endParaRPr>
          </a:p>
        </p:txBody>
      </p:sp>
    </p:spTree>
    <p:extLst>
      <p:ext uri="{BB962C8B-B14F-4D97-AF65-F5344CB8AC3E}">
        <p14:creationId xmlns:p14="http://schemas.microsoft.com/office/powerpoint/2010/main" val="35321986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628064"/>
            <a:ext cx="9132828" cy="1825248"/>
          </a:xfrm>
          <a:prstGeom prst="rect">
            <a:avLst/>
          </a:prstGeom>
        </p:spPr>
      </p:pic>
      <p:grpSp>
        <p:nvGrpSpPr>
          <p:cNvPr id="14" name="Group 13"/>
          <p:cNvGrpSpPr/>
          <p:nvPr/>
        </p:nvGrpSpPr>
        <p:grpSpPr>
          <a:xfrm>
            <a:off x="1640420" y="2560167"/>
            <a:ext cx="7554376" cy="1585629"/>
            <a:chOff x="1640420" y="3191567"/>
            <a:chExt cx="7554376" cy="1585629"/>
          </a:xfrm>
        </p:grpSpPr>
        <p:sp>
          <p:nvSpPr>
            <p:cNvPr id="37" name="TextBox 36"/>
            <p:cNvSpPr txBox="1"/>
            <p:nvPr/>
          </p:nvSpPr>
          <p:spPr>
            <a:xfrm>
              <a:off x="4123078" y="4038532"/>
              <a:ext cx="1534195" cy="646331"/>
            </a:xfrm>
            <a:prstGeom prst="rect">
              <a:avLst/>
            </a:prstGeom>
            <a:noFill/>
          </p:spPr>
          <p:txBody>
            <a:bodyPr wrap="square" rtlCol="0">
              <a:spAutoFit/>
            </a:bodyPr>
            <a:lstStyle/>
            <a:p>
              <a:r>
                <a:rPr lang="en-US" sz="1200" dirty="0">
                  <a:solidFill>
                    <a:srgbClr val="003366"/>
                  </a:solidFill>
                  <a:latin typeface="Arial"/>
                  <a:cs typeface="Arial"/>
                </a:rPr>
                <a:t>Flags non-canonical splice sites.</a:t>
              </a:r>
            </a:p>
          </p:txBody>
        </p:sp>
        <p:cxnSp>
          <p:nvCxnSpPr>
            <p:cNvPr id="38" name="Straight Arrow Connector 37"/>
            <p:cNvCxnSpPr>
              <a:stCxn id="37" idx="0"/>
            </p:cNvCxnSpPr>
            <p:nvPr/>
          </p:nvCxnSpPr>
          <p:spPr>
            <a:xfrm flipV="1">
              <a:off x="4890176" y="3376108"/>
              <a:ext cx="1656097" cy="662424"/>
            </a:xfrm>
            <a:prstGeom prst="straightConnector1">
              <a:avLst/>
            </a:prstGeom>
            <a:ln w="38100" cmpd="sng">
              <a:solidFill>
                <a:srgbClr val="6B6BCF"/>
              </a:solidFill>
              <a:tailEnd type="stealth" w="lg" len="lg"/>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7061196" y="4046814"/>
              <a:ext cx="2133600" cy="461665"/>
            </a:xfrm>
            <a:prstGeom prst="rect">
              <a:avLst/>
            </a:prstGeom>
            <a:noFill/>
          </p:spPr>
          <p:txBody>
            <a:bodyPr wrap="square" rtlCol="0">
              <a:spAutoFit/>
            </a:bodyPr>
            <a:lstStyle/>
            <a:p>
              <a:r>
                <a:rPr lang="en-US" sz="1200" dirty="0">
                  <a:solidFill>
                    <a:srgbClr val="003366"/>
                  </a:solidFill>
                  <a:latin typeface="Arial"/>
                  <a:cs typeface="Arial"/>
                </a:rPr>
                <a:t>Selection of features and sub-features</a:t>
              </a:r>
            </a:p>
          </p:txBody>
        </p:sp>
        <p:cxnSp>
          <p:nvCxnSpPr>
            <p:cNvPr id="42" name="Straight Arrow Connector 41"/>
            <p:cNvCxnSpPr>
              <a:stCxn id="41" idx="0"/>
            </p:cNvCxnSpPr>
            <p:nvPr/>
          </p:nvCxnSpPr>
          <p:spPr>
            <a:xfrm flipH="1" flipV="1">
              <a:off x="7285182" y="3376108"/>
              <a:ext cx="842814" cy="670706"/>
            </a:xfrm>
            <a:prstGeom prst="straightConnector1">
              <a:avLst/>
            </a:prstGeom>
            <a:ln w="38100" cmpd="sng">
              <a:solidFill>
                <a:srgbClr val="6B6BCF"/>
              </a:solidFill>
              <a:tailEnd type="stealth" w="lg" len="lg"/>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5876636" y="4500197"/>
              <a:ext cx="1282682" cy="276999"/>
            </a:xfrm>
            <a:prstGeom prst="rect">
              <a:avLst/>
            </a:prstGeom>
            <a:noFill/>
          </p:spPr>
          <p:txBody>
            <a:bodyPr wrap="square" rtlCol="0">
              <a:spAutoFit/>
            </a:bodyPr>
            <a:lstStyle/>
            <a:p>
              <a:r>
                <a:rPr lang="en-US" sz="1200" dirty="0">
                  <a:solidFill>
                    <a:srgbClr val="003366"/>
                  </a:solidFill>
                  <a:latin typeface="Arial"/>
                  <a:cs typeface="Arial"/>
                </a:rPr>
                <a:t>Edge-matching</a:t>
              </a:r>
            </a:p>
          </p:txBody>
        </p:sp>
        <p:cxnSp>
          <p:nvCxnSpPr>
            <p:cNvPr id="57" name="Straight Arrow Connector 56"/>
            <p:cNvCxnSpPr/>
            <p:nvPr/>
          </p:nvCxnSpPr>
          <p:spPr>
            <a:xfrm flipH="1" flipV="1">
              <a:off x="6665474" y="3757096"/>
              <a:ext cx="180983" cy="743102"/>
            </a:xfrm>
            <a:prstGeom prst="straightConnector1">
              <a:avLst/>
            </a:prstGeom>
            <a:ln w="38100" cmpd="sng">
              <a:solidFill>
                <a:srgbClr val="6B6BCF"/>
              </a:solidFill>
              <a:tailEnd type="stealth" w="lg" len="lg"/>
            </a:ln>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1640420" y="3572553"/>
              <a:ext cx="2237318" cy="276999"/>
            </a:xfrm>
            <a:prstGeom prst="rect">
              <a:avLst/>
            </a:prstGeom>
            <a:noFill/>
          </p:spPr>
          <p:txBody>
            <a:bodyPr wrap="square" rtlCol="0">
              <a:spAutoFit/>
            </a:bodyPr>
            <a:lstStyle/>
            <a:p>
              <a:r>
                <a:rPr lang="en-US" sz="1200" dirty="0">
                  <a:solidFill>
                    <a:srgbClr val="003366"/>
                  </a:solidFill>
                  <a:latin typeface="Arial"/>
                  <a:cs typeface="Arial"/>
                </a:rPr>
                <a:t>Evidence Tracks Area</a:t>
              </a:r>
            </a:p>
          </p:txBody>
        </p:sp>
        <p:sp>
          <p:nvSpPr>
            <p:cNvPr id="74" name="TextBox 73"/>
            <p:cNvSpPr txBox="1"/>
            <p:nvPr/>
          </p:nvSpPr>
          <p:spPr>
            <a:xfrm>
              <a:off x="1640420" y="3191567"/>
              <a:ext cx="3033181" cy="276999"/>
            </a:xfrm>
            <a:prstGeom prst="rect">
              <a:avLst/>
            </a:prstGeom>
            <a:noFill/>
          </p:spPr>
          <p:txBody>
            <a:bodyPr wrap="square" rtlCol="0">
              <a:spAutoFit/>
            </a:bodyPr>
            <a:lstStyle/>
            <a:p>
              <a:r>
                <a:rPr lang="en-US" sz="1200" dirty="0">
                  <a:solidFill>
                    <a:srgbClr val="003366"/>
                  </a:solidFill>
                  <a:latin typeface="Arial"/>
                  <a:cs typeface="Arial"/>
                </a:rPr>
                <a:t>‘User-created Annotations’ Track</a:t>
              </a:r>
            </a:p>
          </p:txBody>
        </p:sp>
      </p:grpSp>
      <p:pic>
        <p:nvPicPr>
          <p:cNvPr id="30" name="Picture 29" descr="Web_Apollo_Window_detail-ncss_edge-cow.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87798" y="4286731"/>
            <a:ext cx="1577676" cy="1672717"/>
          </a:xfrm>
          <a:prstGeom prst="rect">
            <a:avLst/>
          </a:prstGeom>
          <a:ln w="57150" cmpd="sng">
            <a:solidFill>
              <a:srgbClr val="6B6BCF"/>
            </a:solidFill>
          </a:ln>
        </p:spPr>
      </p:pic>
      <p:cxnSp>
        <p:nvCxnSpPr>
          <p:cNvPr id="54" name="Straight Arrow Connector 53"/>
          <p:cNvCxnSpPr>
            <a:stCxn id="37" idx="2"/>
          </p:cNvCxnSpPr>
          <p:nvPr/>
        </p:nvCxnSpPr>
        <p:spPr>
          <a:xfrm>
            <a:off x="4890176" y="4053463"/>
            <a:ext cx="605460" cy="522638"/>
          </a:xfrm>
          <a:prstGeom prst="straightConnector1">
            <a:avLst/>
          </a:prstGeom>
          <a:ln w="38100" cmpd="sng">
            <a:solidFill>
              <a:srgbClr val="6B6BCF"/>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flipH="1">
            <a:off x="5706243" y="4145796"/>
            <a:ext cx="1140212" cy="1496820"/>
          </a:xfrm>
          <a:prstGeom prst="straightConnector1">
            <a:avLst/>
          </a:prstGeom>
          <a:ln w="38100" cmpd="sng">
            <a:solidFill>
              <a:srgbClr val="6B6BCF"/>
            </a:solidFill>
            <a:tailEnd type="stealth" w="lg" len="lg"/>
          </a:ln>
        </p:spPr>
        <p:style>
          <a:lnRef idx="2">
            <a:schemeClr val="accent1"/>
          </a:lnRef>
          <a:fillRef idx="0">
            <a:schemeClr val="accent1"/>
          </a:fillRef>
          <a:effectRef idx="1">
            <a:schemeClr val="accent1"/>
          </a:effectRef>
          <a:fontRef idx="minor">
            <a:schemeClr val="tx1"/>
          </a:fontRef>
        </p:style>
      </p:cxnSp>
      <p:sp>
        <p:nvSpPr>
          <p:cNvPr id="72" name="Content Placeholder 2"/>
          <p:cNvSpPr txBox="1">
            <a:spLocks/>
          </p:cNvSpPr>
          <p:nvPr/>
        </p:nvSpPr>
        <p:spPr>
          <a:xfrm>
            <a:off x="4502728" y="696145"/>
            <a:ext cx="4072505" cy="1022633"/>
          </a:xfrm>
          <a:prstGeom prst="rect">
            <a:avLst/>
          </a:prstGeom>
        </p:spPr>
        <p:txBody>
          <a:bodyPr vert="horz" lIns="91440" tIns="45720" rIns="91440" bIns="45720" rtlCol="0" anchor="t">
            <a:no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buNone/>
            </a:pPr>
            <a:r>
              <a:rPr lang="en-US" sz="1800" dirty="0" smtClean="0">
                <a:solidFill>
                  <a:srgbClr val="003366"/>
                </a:solidFill>
                <a:effectLst/>
                <a:latin typeface="Arial"/>
                <a:cs typeface="Arial"/>
              </a:rPr>
              <a:t>The editing logic in the server: </a:t>
            </a:r>
          </a:p>
          <a:p>
            <a:pPr lvl="1">
              <a:buFont typeface="Wingdings" charset="2"/>
              <a:buChar char="§"/>
            </a:pPr>
            <a:r>
              <a:rPr lang="en-US" sz="1600" dirty="0" smtClean="0">
                <a:solidFill>
                  <a:srgbClr val="003366"/>
                </a:solidFill>
                <a:effectLst/>
                <a:latin typeface="Arial"/>
                <a:cs typeface="Arial"/>
              </a:rPr>
              <a:t>selects longest ORF as CDS</a:t>
            </a:r>
          </a:p>
          <a:p>
            <a:pPr lvl="1">
              <a:buFont typeface="Wingdings" charset="2"/>
              <a:buChar char="§"/>
            </a:pPr>
            <a:r>
              <a:rPr lang="en-US" sz="1600" dirty="0" smtClean="0">
                <a:solidFill>
                  <a:srgbClr val="003366"/>
                </a:solidFill>
                <a:effectLst/>
                <a:latin typeface="Arial"/>
                <a:cs typeface="Arial"/>
              </a:rPr>
              <a:t>flags non-canonical splice sites</a:t>
            </a:r>
            <a:endParaRPr lang="en-US" sz="1600" dirty="0">
              <a:solidFill>
                <a:srgbClr val="003366"/>
              </a:solidFill>
              <a:effectLst/>
              <a:latin typeface="Arial"/>
              <a:cs typeface="Arial"/>
            </a:endParaRPr>
          </a:p>
        </p:txBody>
      </p:sp>
      <p:sp>
        <p:nvSpPr>
          <p:cNvPr id="66" name="Slide Number Placeholder 65"/>
          <p:cNvSpPr>
            <a:spLocks noGrp="1"/>
          </p:cNvSpPr>
          <p:nvPr>
            <p:ph type="sldNum" sz="quarter" idx="11"/>
          </p:nvPr>
        </p:nvSpPr>
        <p:spPr/>
        <p:txBody>
          <a:bodyPr/>
          <a:lstStyle/>
          <a:p>
            <a:fld id="{829F2198-332C-C14D-9D43-AA1BE21296F4}" type="slidenum">
              <a:rPr lang="en-US" smtClean="0">
                <a:solidFill>
                  <a:srgbClr val="898989">
                    <a:alpha val="60000"/>
                  </a:srgbClr>
                </a:solidFill>
                <a:latin typeface="Palatino Linotype"/>
              </a:rPr>
              <a:pPr/>
              <a:t>45</a:t>
            </a:fld>
            <a:endParaRPr lang="en-US">
              <a:solidFill>
                <a:srgbClr val="898989">
                  <a:alpha val="60000"/>
                </a:srgbClr>
              </a:solidFill>
              <a:latin typeface="Palatino Linotype"/>
            </a:endParaRPr>
          </a:p>
        </p:txBody>
      </p:sp>
      <p:sp>
        <p:nvSpPr>
          <p:cNvPr id="21" name="Title 1"/>
          <p:cNvSpPr>
            <a:spLocks noGrp="1"/>
          </p:cNvSpPr>
          <p:nvPr>
            <p:ph type="title"/>
          </p:nvPr>
        </p:nvSpPr>
        <p:spPr>
          <a:xfrm>
            <a:off x="682625" y="260350"/>
            <a:ext cx="7781925" cy="1143000"/>
          </a:xfrm>
        </p:spPr>
        <p:txBody>
          <a:bodyPr/>
          <a:lstStyle/>
          <a:p>
            <a:r>
              <a:rPr lang="en-US" dirty="0" smtClean="0">
                <a:latin typeface="Arial"/>
                <a:cs typeface="Arial"/>
              </a:rPr>
              <a:t>Editing Logic</a:t>
            </a:r>
            <a:endParaRPr lang="en-US" dirty="0">
              <a:latin typeface="Arial"/>
              <a:cs typeface="Arial"/>
            </a:endParaRPr>
          </a:p>
        </p:txBody>
      </p:sp>
      <p:sp>
        <p:nvSpPr>
          <p:cNvPr id="22" name="Footer Placeholder 3"/>
          <p:cNvSpPr>
            <a:spLocks noGrp="1"/>
          </p:cNvSpPr>
          <p:nvPr>
            <p:ph type="ftr" sz="quarter" idx="10"/>
          </p:nvPr>
        </p:nvSpPr>
        <p:spPr>
          <a:xfrm>
            <a:off x="592138" y="6356350"/>
            <a:ext cx="2895600" cy="365125"/>
          </a:xfrm>
        </p:spPr>
        <p:txBody>
          <a:bodyPr/>
          <a:lstStyle/>
          <a:p>
            <a:pPr>
              <a:defRPr/>
            </a:pPr>
            <a:r>
              <a:rPr lang="en-US" dirty="0" smtClean="0"/>
              <a:t>4. Becoming Acquainted with Web Apollo.</a:t>
            </a:r>
            <a:endParaRPr lang="en-US" dirty="0"/>
          </a:p>
        </p:txBody>
      </p:sp>
      <p:pic>
        <p:nvPicPr>
          <p:cNvPr id="23" name="Picture 22" descr="ApolloLogo.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072" y="5595102"/>
            <a:ext cx="1042131" cy="377685"/>
          </a:xfrm>
          <a:prstGeom prst="rect">
            <a:avLst/>
          </a:prstGeom>
        </p:spPr>
      </p:pic>
    </p:spTree>
    <p:extLst>
      <p:ext uri="{BB962C8B-B14F-4D97-AF65-F5344CB8AC3E}">
        <p14:creationId xmlns:p14="http://schemas.microsoft.com/office/powerpoint/2010/main" val="5267890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47194" y="1973200"/>
            <a:ext cx="4429769" cy="2520368"/>
          </a:xfrm>
        </p:spPr>
        <p:txBody>
          <a:bodyPr>
            <a:normAutofit/>
          </a:bodyPr>
          <a:lstStyle/>
          <a:p>
            <a:pPr>
              <a:lnSpc>
                <a:spcPct val="110000"/>
              </a:lnSpc>
            </a:pPr>
            <a:r>
              <a:rPr lang="en-US" sz="2200" dirty="0" smtClean="0"/>
              <a:t>Zoom to base level to review non-canonical splice site warnings. These do not necessarily need to be corrected, but should be flagged with the appropriate comment. </a:t>
            </a:r>
          </a:p>
          <a:p>
            <a:pPr>
              <a:lnSpc>
                <a:spcPct val="110000"/>
              </a:lnSpc>
            </a:pPr>
            <a:endParaRPr lang="en-US" sz="2200" dirty="0"/>
          </a:p>
        </p:txBody>
      </p:sp>
      <p:sp>
        <p:nvSpPr>
          <p:cNvPr id="6" name="Text Placeholder 5"/>
          <p:cNvSpPr>
            <a:spLocks noGrp="1"/>
          </p:cNvSpPr>
          <p:nvPr>
            <p:ph type="body" sz="quarter" idx="13"/>
          </p:nvPr>
        </p:nvSpPr>
        <p:spPr/>
        <p:txBody>
          <a:bodyPr/>
          <a:lstStyle/>
          <a:p>
            <a:r>
              <a:rPr lang="en-US" dirty="0" smtClean="0">
                <a:solidFill>
                  <a:srgbClr val="003366"/>
                </a:solidFill>
              </a:rPr>
              <a:t>Splice sites</a:t>
            </a:r>
            <a:endParaRPr lang="en-US" dirty="0">
              <a:solidFill>
                <a:srgbClr val="003366"/>
              </a:solidFill>
            </a:endParaRPr>
          </a:p>
        </p:txBody>
      </p:sp>
      <p:sp>
        <p:nvSpPr>
          <p:cNvPr id="4" name="Slide Number Placeholder 3"/>
          <p:cNvSpPr>
            <a:spLocks noGrp="1"/>
          </p:cNvSpPr>
          <p:nvPr>
            <p:ph type="sldNum" sz="quarter" idx="4"/>
          </p:nvPr>
        </p:nvSpPr>
        <p:spPr/>
        <p:txBody>
          <a:bodyPr/>
          <a:lstStyle/>
          <a:p>
            <a:fld id="{2ABE124A-B5C5-46E0-B944-45307B126769}" type="slidenum">
              <a:rPr lang="en-AU" smtClean="0"/>
              <a:pPr/>
              <a:t>46</a:t>
            </a:fld>
            <a:r>
              <a:rPr lang="en-AU" smtClean="0"/>
              <a:t> |</a:t>
            </a:r>
            <a:endParaRPr lang="en-AU" dirty="0"/>
          </a:p>
        </p:txBody>
      </p:sp>
      <p:pic>
        <p:nvPicPr>
          <p:cNvPr id="7" name="Picture 6" descr="webapollo_5.png"/>
          <p:cNvPicPr>
            <a:picLocks noChangeAspect="1"/>
          </p:cNvPicPr>
          <p:nvPr/>
        </p:nvPicPr>
        <p:blipFill>
          <a:blip r:embed="rId2" cstate="print"/>
          <a:stretch>
            <a:fillRect/>
          </a:stretch>
        </p:blipFill>
        <p:spPr>
          <a:xfrm>
            <a:off x="228600" y="981153"/>
            <a:ext cx="3559957" cy="2209628"/>
          </a:xfrm>
          <a:prstGeom prst="rect">
            <a:avLst/>
          </a:prstGeom>
        </p:spPr>
      </p:pic>
      <p:sp>
        <p:nvSpPr>
          <p:cNvPr id="8" name="TextBox 7"/>
          <p:cNvSpPr txBox="1"/>
          <p:nvPr/>
        </p:nvSpPr>
        <p:spPr>
          <a:xfrm>
            <a:off x="304800" y="2380554"/>
            <a:ext cx="2365456" cy="276999"/>
          </a:xfrm>
          <a:prstGeom prst="rect">
            <a:avLst/>
          </a:prstGeom>
          <a:noFill/>
        </p:spPr>
        <p:txBody>
          <a:bodyPr wrap="none" rtlCol="0">
            <a:spAutoFit/>
          </a:bodyPr>
          <a:lstStyle/>
          <a:p>
            <a:r>
              <a:rPr lang="en-US" sz="1200" dirty="0" smtClean="0"/>
              <a:t>Exon/</a:t>
            </a:r>
            <a:r>
              <a:rPr lang="en-US" sz="1200" dirty="0" err="1" smtClean="0"/>
              <a:t>intron</a:t>
            </a:r>
            <a:r>
              <a:rPr lang="en-US" sz="1200" dirty="0" smtClean="0"/>
              <a:t> junction possible error</a:t>
            </a:r>
            <a:endParaRPr lang="en-US" sz="1200" dirty="0"/>
          </a:p>
        </p:txBody>
      </p:sp>
      <p:sp>
        <p:nvSpPr>
          <p:cNvPr id="9" name="TextBox 8"/>
          <p:cNvSpPr txBox="1"/>
          <p:nvPr/>
        </p:nvSpPr>
        <p:spPr>
          <a:xfrm>
            <a:off x="990600" y="2657553"/>
            <a:ext cx="1752600" cy="276999"/>
          </a:xfrm>
          <a:prstGeom prst="rect">
            <a:avLst/>
          </a:prstGeom>
          <a:noFill/>
        </p:spPr>
        <p:txBody>
          <a:bodyPr wrap="square" rtlCol="0">
            <a:spAutoFit/>
          </a:bodyPr>
          <a:lstStyle/>
          <a:p>
            <a:r>
              <a:rPr lang="en-US" sz="1200" dirty="0" smtClean="0"/>
              <a:t>Original model</a:t>
            </a:r>
            <a:endParaRPr lang="en-US" sz="1200" dirty="0"/>
          </a:p>
        </p:txBody>
      </p:sp>
      <p:sp>
        <p:nvSpPr>
          <p:cNvPr id="10" name="TextBox 9"/>
          <p:cNvSpPr txBox="1"/>
          <p:nvPr/>
        </p:nvSpPr>
        <p:spPr>
          <a:xfrm>
            <a:off x="1025412" y="2105103"/>
            <a:ext cx="1108188" cy="276999"/>
          </a:xfrm>
          <a:prstGeom prst="rect">
            <a:avLst/>
          </a:prstGeom>
          <a:noFill/>
        </p:spPr>
        <p:txBody>
          <a:bodyPr wrap="none" rtlCol="0">
            <a:spAutoFit/>
          </a:bodyPr>
          <a:lstStyle/>
          <a:p>
            <a:r>
              <a:rPr lang="en-US" sz="1200" dirty="0" smtClean="0"/>
              <a:t>Curated model</a:t>
            </a:r>
            <a:endParaRPr lang="en-US" sz="1200" dirty="0"/>
          </a:p>
        </p:txBody>
      </p:sp>
      <p:sp>
        <p:nvSpPr>
          <p:cNvPr id="11" name="Rectangle 10"/>
          <p:cNvSpPr/>
          <p:nvPr/>
        </p:nvSpPr>
        <p:spPr>
          <a:xfrm>
            <a:off x="283357" y="2952641"/>
            <a:ext cx="3352800" cy="1569660"/>
          </a:xfrm>
          <a:prstGeom prst="rect">
            <a:avLst/>
          </a:prstGeom>
        </p:spPr>
        <p:txBody>
          <a:bodyPr wrap="square">
            <a:spAutoFit/>
          </a:bodyPr>
          <a:lstStyle/>
          <a:p>
            <a:pPr algn="just"/>
            <a:r>
              <a:rPr lang="en-US" sz="1200" i="1" dirty="0" smtClean="0">
                <a:solidFill>
                  <a:srgbClr val="003366"/>
                </a:solidFill>
              </a:rPr>
              <a:t>Non-canonical splices</a:t>
            </a:r>
            <a:r>
              <a:rPr lang="en-US" sz="1200" dirty="0" smtClean="0">
                <a:solidFill>
                  <a:srgbClr val="003366"/>
                </a:solidFill>
              </a:rPr>
              <a:t> are indicated by an orange circle with a white exclamation point inside, placed over the edge of the offending exon. </a:t>
            </a:r>
          </a:p>
          <a:p>
            <a:pPr algn="just"/>
            <a:r>
              <a:rPr lang="en-US" sz="1200" dirty="0" smtClean="0">
                <a:solidFill>
                  <a:srgbClr val="003366"/>
                </a:solidFill>
              </a:rPr>
              <a:t>Most insects, have a valid non-canonical site GC-AG. Other non-canonical splice sites are unverified. Web Apollo flags GC splice donors as non-canonical.</a:t>
            </a:r>
          </a:p>
        </p:txBody>
      </p:sp>
      <p:sp>
        <p:nvSpPr>
          <p:cNvPr id="15" name="Rectangle 14"/>
          <p:cNvSpPr/>
          <p:nvPr/>
        </p:nvSpPr>
        <p:spPr bwMode="auto">
          <a:xfrm>
            <a:off x="2696319" y="4530965"/>
            <a:ext cx="3597170" cy="1409517"/>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nvGrpSpPr>
          <p:cNvPr id="16" name="Group 15"/>
          <p:cNvGrpSpPr/>
          <p:nvPr/>
        </p:nvGrpSpPr>
        <p:grpSpPr>
          <a:xfrm>
            <a:off x="5626804" y="4621839"/>
            <a:ext cx="684830" cy="1182145"/>
            <a:chOff x="5486400" y="762000"/>
            <a:chExt cx="1143000" cy="1723158"/>
          </a:xfrm>
        </p:grpSpPr>
        <p:pic>
          <p:nvPicPr>
            <p:cNvPr id="19" name="Picture 18" descr="superdot.png"/>
            <p:cNvPicPr>
              <a:picLocks noChangeAspect="1"/>
            </p:cNvPicPr>
            <p:nvPr/>
          </p:nvPicPr>
          <p:blipFill>
            <a:blip r:embed="rId3" cstate="print"/>
            <a:stretch>
              <a:fillRect/>
            </a:stretch>
          </p:blipFill>
          <p:spPr>
            <a:xfrm flipH="1">
              <a:off x="5486400" y="762000"/>
              <a:ext cx="1143000" cy="1723158"/>
            </a:xfrm>
            <a:prstGeom prst="rect">
              <a:avLst/>
            </a:prstGeom>
          </p:spPr>
        </p:pic>
        <p:sp>
          <p:nvSpPr>
            <p:cNvPr id="20" name="Freeform 19"/>
            <p:cNvSpPr/>
            <p:nvPr/>
          </p:nvSpPr>
          <p:spPr>
            <a:xfrm>
              <a:off x="5829301" y="851765"/>
              <a:ext cx="605367" cy="427566"/>
            </a:xfrm>
            <a:custGeom>
              <a:avLst/>
              <a:gdLst>
                <a:gd name="connsiteX0" fmla="*/ 0 w 605367"/>
                <a:gd name="connsiteY0" fmla="*/ 59266 h 427566"/>
                <a:gd name="connsiteX1" fmla="*/ 50800 w 605367"/>
                <a:gd name="connsiteY1" fmla="*/ 55033 h 427566"/>
                <a:gd name="connsiteX2" fmla="*/ 76200 w 605367"/>
                <a:gd name="connsiteY2" fmla="*/ 38100 h 427566"/>
                <a:gd name="connsiteX3" fmla="*/ 105833 w 605367"/>
                <a:gd name="connsiteY3" fmla="*/ 29633 h 427566"/>
                <a:gd name="connsiteX4" fmla="*/ 118533 w 605367"/>
                <a:gd name="connsiteY4" fmla="*/ 16933 h 427566"/>
                <a:gd name="connsiteX5" fmla="*/ 143933 w 605367"/>
                <a:gd name="connsiteY5" fmla="*/ 0 h 427566"/>
                <a:gd name="connsiteX6" fmla="*/ 190500 w 605367"/>
                <a:gd name="connsiteY6" fmla="*/ 4233 h 427566"/>
                <a:gd name="connsiteX7" fmla="*/ 211667 w 605367"/>
                <a:gd name="connsiteY7" fmla="*/ 12700 h 427566"/>
                <a:gd name="connsiteX8" fmla="*/ 254000 w 605367"/>
                <a:gd name="connsiteY8" fmla="*/ 21166 h 427566"/>
                <a:gd name="connsiteX9" fmla="*/ 270933 w 605367"/>
                <a:gd name="connsiteY9" fmla="*/ 29633 h 427566"/>
                <a:gd name="connsiteX10" fmla="*/ 283633 w 605367"/>
                <a:gd name="connsiteY10" fmla="*/ 33866 h 427566"/>
                <a:gd name="connsiteX11" fmla="*/ 304800 w 605367"/>
                <a:gd name="connsiteY11" fmla="*/ 59266 h 427566"/>
                <a:gd name="connsiteX12" fmla="*/ 330200 w 605367"/>
                <a:gd name="connsiteY12" fmla="*/ 80433 h 427566"/>
                <a:gd name="connsiteX13" fmla="*/ 338667 w 605367"/>
                <a:gd name="connsiteY13" fmla="*/ 105833 h 427566"/>
                <a:gd name="connsiteX14" fmla="*/ 347133 w 605367"/>
                <a:gd name="connsiteY14" fmla="*/ 139700 h 427566"/>
                <a:gd name="connsiteX15" fmla="*/ 359833 w 605367"/>
                <a:gd name="connsiteY15" fmla="*/ 177800 h 427566"/>
                <a:gd name="connsiteX16" fmla="*/ 372533 w 605367"/>
                <a:gd name="connsiteY16" fmla="*/ 249766 h 427566"/>
                <a:gd name="connsiteX17" fmla="*/ 381000 w 605367"/>
                <a:gd name="connsiteY17" fmla="*/ 262466 h 427566"/>
                <a:gd name="connsiteX18" fmla="*/ 389467 w 605367"/>
                <a:gd name="connsiteY18" fmla="*/ 287866 h 427566"/>
                <a:gd name="connsiteX19" fmla="*/ 393700 w 605367"/>
                <a:gd name="connsiteY19" fmla="*/ 300566 h 427566"/>
                <a:gd name="connsiteX20" fmla="*/ 397933 w 605367"/>
                <a:gd name="connsiteY20" fmla="*/ 317500 h 427566"/>
                <a:gd name="connsiteX21" fmla="*/ 406400 w 605367"/>
                <a:gd name="connsiteY21" fmla="*/ 334433 h 427566"/>
                <a:gd name="connsiteX22" fmla="*/ 410633 w 605367"/>
                <a:gd name="connsiteY22" fmla="*/ 347133 h 427566"/>
                <a:gd name="connsiteX23" fmla="*/ 427567 w 605367"/>
                <a:gd name="connsiteY23" fmla="*/ 376766 h 427566"/>
                <a:gd name="connsiteX24" fmla="*/ 457200 w 605367"/>
                <a:gd name="connsiteY24" fmla="*/ 406400 h 427566"/>
                <a:gd name="connsiteX25" fmla="*/ 469900 w 605367"/>
                <a:gd name="connsiteY25" fmla="*/ 414866 h 427566"/>
                <a:gd name="connsiteX26" fmla="*/ 482600 w 605367"/>
                <a:gd name="connsiteY26" fmla="*/ 419100 h 427566"/>
                <a:gd name="connsiteX27" fmla="*/ 503767 w 605367"/>
                <a:gd name="connsiteY27" fmla="*/ 423333 h 427566"/>
                <a:gd name="connsiteX28" fmla="*/ 520700 w 605367"/>
                <a:gd name="connsiteY28" fmla="*/ 427566 h 427566"/>
                <a:gd name="connsiteX29" fmla="*/ 605367 w 605367"/>
                <a:gd name="connsiteY29" fmla="*/ 423333 h 42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5367" h="427566">
                  <a:moveTo>
                    <a:pt x="0" y="59266"/>
                  </a:moveTo>
                  <a:cubicBezTo>
                    <a:pt x="16933" y="57855"/>
                    <a:pt x="34428" y="59581"/>
                    <a:pt x="50800" y="55033"/>
                  </a:cubicBezTo>
                  <a:cubicBezTo>
                    <a:pt x="60604" y="52310"/>
                    <a:pt x="66328" y="40568"/>
                    <a:pt x="76200" y="38100"/>
                  </a:cubicBezTo>
                  <a:cubicBezTo>
                    <a:pt x="97462" y="32784"/>
                    <a:pt x="87613" y="35706"/>
                    <a:pt x="105833" y="29633"/>
                  </a:cubicBezTo>
                  <a:cubicBezTo>
                    <a:pt x="110066" y="25400"/>
                    <a:pt x="113807" y="20609"/>
                    <a:pt x="118533" y="16933"/>
                  </a:cubicBezTo>
                  <a:cubicBezTo>
                    <a:pt x="126565" y="10686"/>
                    <a:pt x="143933" y="0"/>
                    <a:pt x="143933" y="0"/>
                  </a:cubicBezTo>
                  <a:cubicBezTo>
                    <a:pt x="159455" y="1411"/>
                    <a:pt x="175181" y="1361"/>
                    <a:pt x="190500" y="4233"/>
                  </a:cubicBezTo>
                  <a:cubicBezTo>
                    <a:pt x="197969" y="5633"/>
                    <a:pt x="204458" y="10297"/>
                    <a:pt x="211667" y="12700"/>
                  </a:cubicBezTo>
                  <a:cubicBezTo>
                    <a:pt x="224296" y="16910"/>
                    <a:pt x="241496" y="19082"/>
                    <a:pt x="254000" y="21166"/>
                  </a:cubicBezTo>
                  <a:cubicBezTo>
                    <a:pt x="259644" y="23988"/>
                    <a:pt x="265133" y="27147"/>
                    <a:pt x="270933" y="29633"/>
                  </a:cubicBezTo>
                  <a:cubicBezTo>
                    <a:pt x="275034" y="31391"/>
                    <a:pt x="279920" y="31391"/>
                    <a:pt x="283633" y="33866"/>
                  </a:cubicBezTo>
                  <a:cubicBezTo>
                    <a:pt x="297545" y="43141"/>
                    <a:pt x="295039" y="47553"/>
                    <a:pt x="304800" y="59266"/>
                  </a:cubicBezTo>
                  <a:cubicBezTo>
                    <a:pt x="314986" y="71489"/>
                    <a:pt x="317713" y="72108"/>
                    <a:pt x="330200" y="80433"/>
                  </a:cubicBezTo>
                  <a:cubicBezTo>
                    <a:pt x="333022" y="88900"/>
                    <a:pt x="336503" y="97175"/>
                    <a:pt x="338667" y="105833"/>
                  </a:cubicBezTo>
                  <a:cubicBezTo>
                    <a:pt x="341489" y="117122"/>
                    <a:pt x="343453" y="128661"/>
                    <a:pt x="347133" y="139700"/>
                  </a:cubicBezTo>
                  <a:lnTo>
                    <a:pt x="359833" y="177800"/>
                  </a:lnTo>
                  <a:cubicBezTo>
                    <a:pt x="363045" y="216342"/>
                    <a:pt x="358496" y="221691"/>
                    <a:pt x="372533" y="249766"/>
                  </a:cubicBezTo>
                  <a:cubicBezTo>
                    <a:pt x="374808" y="254317"/>
                    <a:pt x="378178" y="258233"/>
                    <a:pt x="381000" y="262466"/>
                  </a:cubicBezTo>
                  <a:lnTo>
                    <a:pt x="389467" y="287866"/>
                  </a:lnTo>
                  <a:cubicBezTo>
                    <a:pt x="390878" y="292099"/>
                    <a:pt x="392618" y="296237"/>
                    <a:pt x="393700" y="300566"/>
                  </a:cubicBezTo>
                  <a:cubicBezTo>
                    <a:pt x="395111" y="306211"/>
                    <a:pt x="395890" y="312052"/>
                    <a:pt x="397933" y="317500"/>
                  </a:cubicBezTo>
                  <a:cubicBezTo>
                    <a:pt x="400149" y="323409"/>
                    <a:pt x="403914" y="328633"/>
                    <a:pt x="406400" y="334433"/>
                  </a:cubicBezTo>
                  <a:cubicBezTo>
                    <a:pt x="408158" y="338534"/>
                    <a:pt x="408875" y="343032"/>
                    <a:pt x="410633" y="347133"/>
                  </a:cubicBezTo>
                  <a:cubicBezTo>
                    <a:pt x="417077" y="362170"/>
                    <a:pt x="419065" y="364013"/>
                    <a:pt x="427567" y="376766"/>
                  </a:cubicBezTo>
                  <a:cubicBezTo>
                    <a:pt x="435017" y="399119"/>
                    <a:pt x="428088" y="386992"/>
                    <a:pt x="457200" y="406400"/>
                  </a:cubicBezTo>
                  <a:cubicBezTo>
                    <a:pt x="461433" y="409222"/>
                    <a:pt x="465073" y="413257"/>
                    <a:pt x="469900" y="414866"/>
                  </a:cubicBezTo>
                  <a:cubicBezTo>
                    <a:pt x="474133" y="416277"/>
                    <a:pt x="478271" y="418018"/>
                    <a:pt x="482600" y="419100"/>
                  </a:cubicBezTo>
                  <a:cubicBezTo>
                    <a:pt x="489581" y="420845"/>
                    <a:pt x="496743" y="421772"/>
                    <a:pt x="503767" y="423333"/>
                  </a:cubicBezTo>
                  <a:cubicBezTo>
                    <a:pt x="509447" y="424595"/>
                    <a:pt x="515056" y="426155"/>
                    <a:pt x="520700" y="427566"/>
                  </a:cubicBezTo>
                  <a:lnTo>
                    <a:pt x="605367" y="423333"/>
                  </a:lnTo>
                </a:path>
              </a:pathLst>
            </a:custGeom>
            <a:ln>
              <a:solidFill>
                <a:srgbClr val="6165E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a:off x="5734247" y="872953"/>
              <a:ext cx="372110" cy="129434"/>
            </a:xfrm>
            <a:custGeom>
              <a:avLst/>
              <a:gdLst>
                <a:gd name="connsiteX0" fmla="*/ 0 w 372110"/>
                <a:gd name="connsiteY0" fmla="*/ 0 h 129434"/>
                <a:gd name="connsiteX1" fmla="*/ 32357 w 372110"/>
                <a:gd name="connsiteY1" fmla="*/ 64717 h 129434"/>
                <a:gd name="connsiteX2" fmla="*/ 80893 w 372110"/>
                <a:gd name="connsiteY2" fmla="*/ 80896 h 129434"/>
                <a:gd name="connsiteX3" fmla="*/ 105161 w 372110"/>
                <a:gd name="connsiteY3" fmla="*/ 88986 h 129434"/>
                <a:gd name="connsiteX4" fmla="*/ 129430 w 372110"/>
                <a:gd name="connsiteY4" fmla="*/ 105165 h 129434"/>
                <a:gd name="connsiteX5" fmla="*/ 258859 w 372110"/>
                <a:gd name="connsiteY5" fmla="*/ 129434 h 129434"/>
                <a:gd name="connsiteX6" fmla="*/ 339753 w 372110"/>
                <a:gd name="connsiteY6" fmla="*/ 121344 h 129434"/>
                <a:gd name="connsiteX7" fmla="*/ 372110 w 372110"/>
                <a:gd name="connsiteY7" fmla="*/ 113255 h 12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2110" h="129434">
                  <a:moveTo>
                    <a:pt x="0" y="0"/>
                  </a:moveTo>
                  <a:cubicBezTo>
                    <a:pt x="2898" y="7244"/>
                    <a:pt x="19434" y="56640"/>
                    <a:pt x="32357" y="64717"/>
                  </a:cubicBezTo>
                  <a:cubicBezTo>
                    <a:pt x="46818" y="73756"/>
                    <a:pt x="64714" y="75503"/>
                    <a:pt x="80893" y="80896"/>
                  </a:cubicBezTo>
                  <a:cubicBezTo>
                    <a:pt x="88982" y="83593"/>
                    <a:pt x="98066" y="84256"/>
                    <a:pt x="105161" y="88986"/>
                  </a:cubicBezTo>
                  <a:cubicBezTo>
                    <a:pt x="113251" y="94379"/>
                    <a:pt x="120545" y="101216"/>
                    <a:pt x="129430" y="105165"/>
                  </a:cubicBezTo>
                  <a:cubicBezTo>
                    <a:pt x="179725" y="127518"/>
                    <a:pt x="199053" y="123453"/>
                    <a:pt x="258859" y="129434"/>
                  </a:cubicBezTo>
                  <a:cubicBezTo>
                    <a:pt x="285824" y="126737"/>
                    <a:pt x="312926" y="125176"/>
                    <a:pt x="339753" y="121344"/>
                  </a:cubicBezTo>
                  <a:cubicBezTo>
                    <a:pt x="350759" y="119772"/>
                    <a:pt x="372110" y="113255"/>
                    <a:pt x="372110" y="113255"/>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a:off x="5871766" y="816325"/>
              <a:ext cx="574344" cy="486688"/>
            </a:xfrm>
            <a:custGeom>
              <a:avLst/>
              <a:gdLst>
                <a:gd name="connsiteX0" fmla="*/ 0 w 574344"/>
                <a:gd name="connsiteY0" fmla="*/ 72807 h 486688"/>
                <a:gd name="connsiteX1" fmla="*/ 32357 w 574344"/>
                <a:gd name="connsiteY1" fmla="*/ 32359 h 486688"/>
                <a:gd name="connsiteX2" fmla="*/ 48536 w 574344"/>
                <a:gd name="connsiteY2" fmla="*/ 16179 h 486688"/>
                <a:gd name="connsiteX3" fmla="*/ 97072 w 574344"/>
                <a:gd name="connsiteY3" fmla="*/ 0 h 486688"/>
                <a:gd name="connsiteX4" fmla="*/ 218412 w 574344"/>
                <a:gd name="connsiteY4" fmla="*/ 8090 h 486688"/>
                <a:gd name="connsiteX5" fmla="*/ 234591 w 574344"/>
                <a:gd name="connsiteY5" fmla="*/ 32359 h 486688"/>
                <a:gd name="connsiteX6" fmla="*/ 250770 w 574344"/>
                <a:gd name="connsiteY6" fmla="*/ 80897 h 486688"/>
                <a:gd name="connsiteX7" fmla="*/ 266948 w 574344"/>
                <a:gd name="connsiteY7" fmla="*/ 137524 h 486688"/>
                <a:gd name="connsiteX8" fmla="*/ 275038 w 574344"/>
                <a:gd name="connsiteY8" fmla="*/ 380214 h 486688"/>
                <a:gd name="connsiteX9" fmla="*/ 291217 w 574344"/>
                <a:gd name="connsiteY9" fmla="*/ 404482 h 486688"/>
                <a:gd name="connsiteX10" fmla="*/ 315485 w 574344"/>
                <a:gd name="connsiteY10" fmla="*/ 436841 h 486688"/>
                <a:gd name="connsiteX11" fmla="*/ 355931 w 574344"/>
                <a:gd name="connsiteY11" fmla="*/ 461110 h 486688"/>
                <a:gd name="connsiteX12" fmla="*/ 574344 w 574344"/>
                <a:gd name="connsiteY12" fmla="*/ 485379 h 48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4344" h="486688">
                  <a:moveTo>
                    <a:pt x="0" y="72807"/>
                  </a:moveTo>
                  <a:cubicBezTo>
                    <a:pt x="10786" y="59324"/>
                    <a:pt x="21121" y="45469"/>
                    <a:pt x="32357" y="32359"/>
                  </a:cubicBezTo>
                  <a:cubicBezTo>
                    <a:pt x="37321" y="26568"/>
                    <a:pt x="41714" y="19590"/>
                    <a:pt x="48536" y="16179"/>
                  </a:cubicBezTo>
                  <a:cubicBezTo>
                    <a:pt x="63789" y="8552"/>
                    <a:pt x="97072" y="0"/>
                    <a:pt x="97072" y="0"/>
                  </a:cubicBezTo>
                  <a:cubicBezTo>
                    <a:pt x="137519" y="2697"/>
                    <a:pt x="178953" y="-1195"/>
                    <a:pt x="218412" y="8090"/>
                  </a:cubicBezTo>
                  <a:cubicBezTo>
                    <a:pt x="227876" y="10317"/>
                    <a:pt x="230642" y="23474"/>
                    <a:pt x="234591" y="32359"/>
                  </a:cubicBezTo>
                  <a:cubicBezTo>
                    <a:pt x="241517" y="47944"/>
                    <a:pt x="245377" y="64718"/>
                    <a:pt x="250770" y="80897"/>
                  </a:cubicBezTo>
                  <a:cubicBezTo>
                    <a:pt x="262374" y="115711"/>
                    <a:pt x="256792" y="96895"/>
                    <a:pt x="266948" y="137524"/>
                  </a:cubicBezTo>
                  <a:cubicBezTo>
                    <a:pt x="269645" y="218421"/>
                    <a:pt x="267710" y="299605"/>
                    <a:pt x="275038" y="380214"/>
                  </a:cubicBezTo>
                  <a:cubicBezTo>
                    <a:pt x="275918" y="389896"/>
                    <a:pt x="285566" y="396571"/>
                    <a:pt x="291217" y="404482"/>
                  </a:cubicBezTo>
                  <a:cubicBezTo>
                    <a:pt x="299054" y="415453"/>
                    <a:pt x="305339" y="427962"/>
                    <a:pt x="315485" y="436841"/>
                  </a:cubicBezTo>
                  <a:cubicBezTo>
                    <a:pt x="327317" y="447195"/>
                    <a:pt x="341105" y="455877"/>
                    <a:pt x="355931" y="461110"/>
                  </a:cubicBezTo>
                  <a:cubicBezTo>
                    <a:pt x="452485" y="495189"/>
                    <a:pt x="467864" y="485379"/>
                    <a:pt x="574344" y="485379"/>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5944570" y="832504"/>
              <a:ext cx="501540" cy="412572"/>
            </a:xfrm>
            <a:custGeom>
              <a:avLst/>
              <a:gdLst>
                <a:gd name="connsiteX0" fmla="*/ 0 w 501540"/>
                <a:gd name="connsiteY0" fmla="*/ 145614 h 412572"/>
                <a:gd name="connsiteX1" fmla="*/ 8089 w 501540"/>
                <a:gd name="connsiteY1" fmla="*/ 105166 h 412572"/>
                <a:gd name="connsiteX2" fmla="*/ 32357 w 501540"/>
                <a:gd name="connsiteY2" fmla="*/ 16180 h 412572"/>
                <a:gd name="connsiteX3" fmla="*/ 48536 w 501540"/>
                <a:gd name="connsiteY3" fmla="*/ 0 h 412572"/>
                <a:gd name="connsiteX4" fmla="*/ 177966 w 501540"/>
                <a:gd name="connsiteY4" fmla="*/ 8090 h 412572"/>
                <a:gd name="connsiteX5" fmla="*/ 186055 w 501540"/>
                <a:gd name="connsiteY5" fmla="*/ 32359 h 412572"/>
                <a:gd name="connsiteX6" fmla="*/ 194144 w 501540"/>
                <a:gd name="connsiteY6" fmla="*/ 177973 h 412572"/>
                <a:gd name="connsiteX7" fmla="*/ 210323 w 501540"/>
                <a:gd name="connsiteY7" fmla="*/ 275048 h 412572"/>
                <a:gd name="connsiteX8" fmla="*/ 242681 w 501540"/>
                <a:gd name="connsiteY8" fmla="*/ 339766 h 412572"/>
                <a:gd name="connsiteX9" fmla="*/ 266949 w 501540"/>
                <a:gd name="connsiteY9" fmla="*/ 355945 h 412572"/>
                <a:gd name="connsiteX10" fmla="*/ 315485 w 501540"/>
                <a:gd name="connsiteY10" fmla="*/ 404483 h 412572"/>
                <a:gd name="connsiteX11" fmla="*/ 364021 w 501540"/>
                <a:gd name="connsiteY11" fmla="*/ 412572 h 412572"/>
                <a:gd name="connsiteX12" fmla="*/ 461093 w 501540"/>
                <a:gd name="connsiteY12" fmla="*/ 404483 h 412572"/>
                <a:gd name="connsiteX13" fmla="*/ 501540 w 501540"/>
                <a:gd name="connsiteY13" fmla="*/ 396393 h 41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540" h="412572">
                  <a:moveTo>
                    <a:pt x="0" y="145614"/>
                  </a:moveTo>
                  <a:cubicBezTo>
                    <a:pt x="2696" y="132131"/>
                    <a:pt x="5829" y="118729"/>
                    <a:pt x="8089" y="105166"/>
                  </a:cubicBezTo>
                  <a:cubicBezTo>
                    <a:pt x="15720" y="59381"/>
                    <a:pt x="9021" y="51186"/>
                    <a:pt x="32357" y="16180"/>
                  </a:cubicBezTo>
                  <a:cubicBezTo>
                    <a:pt x="36588" y="9834"/>
                    <a:pt x="43143" y="5393"/>
                    <a:pt x="48536" y="0"/>
                  </a:cubicBezTo>
                  <a:cubicBezTo>
                    <a:pt x="91679" y="2697"/>
                    <a:pt x="135888" y="-1811"/>
                    <a:pt x="177966" y="8090"/>
                  </a:cubicBezTo>
                  <a:cubicBezTo>
                    <a:pt x="186266" y="10043"/>
                    <a:pt x="185247" y="23870"/>
                    <a:pt x="186055" y="32359"/>
                  </a:cubicBezTo>
                  <a:cubicBezTo>
                    <a:pt x="190664" y="80753"/>
                    <a:pt x="190553" y="129493"/>
                    <a:pt x="194144" y="177973"/>
                  </a:cubicBezTo>
                  <a:cubicBezTo>
                    <a:pt x="201374" y="275577"/>
                    <a:pt x="195142" y="221914"/>
                    <a:pt x="210323" y="275048"/>
                  </a:cubicBezTo>
                  <a:cubicBezTo>
                    <a:pt x="220552" y="310851"/>
                    <a:pt x="213114" y="310198"/>
                    <a:pt x="242681" y="339766"/>
                  </a:cubicBezTo>
                  <a:cubicBezTo>
                    <a:pt x="249556" y="346641"/>
                    <a:pt x="259683" y="349486"/>
                    <a:pt x="266949" y="355945"/>
                  </a:cubicBezTo>
                  <a:cubicBezTo>
                    <a:pt x="284050" y="371146"/>
                    <a:pt x="292916" y="400722"/>
                    <a:pt x="315485" y="404483"/>
                  </a:cubicBezTo>
                  <a:lnTo>
                    <a:pt x="364021" y="412572"/>
                  </a:lnTo>
                  <a:cubicBezTo>
                    <a:pt x="396378" y="409876"/>
                    <a:pt x="428874" y="408510"/>
                    <a:pt x="461093" y="404483"/>
                  </a:cubicBezTo>
                  <a:cubicBezTo>
                    <a:pt x="531044" y="395739"/>
                    <a:pt x="473848" y="396393"/>
                    <a:pt x="501540" y="396393"/>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a:off x="5807050" y="824415"/>
              <a:ext cx="647149" cy="446487"/>
            </a:xfrm>
            <a:custGeom>
              <a:avLst/>
              <a:gdLst>
                <a:gd name="connsiteX0" fmla="*/ 0 w 647148"/>
                <a:gd name="connsiteY0" fmla="*/ 88986 h 446487"/>
                <a:gd name="connsiteX1" fmla="*/ 97072 w 647148"/>
                <a:gd name="connsiteY1" fmla="*/ 80896 h 446487"/>
                <a:gd name="connsiteX2" fmla="*/ 145608 w 647148"/>
                <a:gd name="connsiteY2" fmla="*/ 48538 h 446487"/>
                <a:gd name="connsiteX3" fmla="*/ 161787 w 647148"/>
                <a:gd name="connsiteY3" fmla="*/ 24269 h 446487"/>
                <a:gd name="connsiteX4" fmla="*/ 226502 w 647148"/>
                <a:gd name="connsiteY4" fmla="*/ 0 h 446487"/>
                <a:gd name="connsiteX5" fmla="*/ 299306 w 647148"/>
                <a:gd name="connsiteY5" fmla="*/ 8089 h 446487"/>
                <a:gd name="connsiteX6" fmla="*/ 323574 w 647148"/>
                <a:gd name="connsiteY6" fmla="*/ 24269 h 446487"/>
                <a:gd name="connsiteX7" fmla="*/ 347842 w 647148"/>
                <a:gd name="connsiteY7" fmla="*/ 32358 h 446487"/>
                <a:gd name="connsiteX8" fmla="*/ 388289 w 647148"/>
                <a:gd name="connsiteY8" fmla="*/ 72807 h 446487"/>
                <a:gd name="connsiteX9" fmla="*/ 420646 w 647148"/>
                <a:gd name="connsiteY9" fmla="*/ 121344 h 446487"/>
                <a:gd name="connsiteX10" fmla="*/ 428736 w 647148"/>
                <a:gd name="connsiteY10" fmla="*/ 226510 h 446487"/>
                <a:gd name="connsiteX11" fmla="*/ 444914 w 647148"/>
                <a:gd name="connsiteY11" fmla="*/ 355944 h 446487"/>
                <a:gd name="connsiteX12" fmla="*/ 485361 w 647148"/>
                <a:gd name="connsiteY12" fmla="*/ 412572 h 446487"/>
                <a:gd name="connsiteX13" fmla="*/ 558165 w 647148"/>
                <a:gd name="connsiteY13" fmla="*/ 436841 h 446487"/>
                <a:gd name="connsiteX14" fmla="*/ 647148 w 647148"/>
                <a:gd name="connsiteY14" fmla="*/ 444930 h 44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148" h="446487">
                  <a:moveTo>
                    <a:pt x="0" y="88986"/>
                  </a:moveTo>
                  <a:cubicBezTo>
                    <a:pt x="32357" y="86289"/>
                    <a:pt x="65787" y="89587"/>
                    <a:pt x="97072" y="80896"/>
                  </a:cubicBezTo>
                  <a:cubicBezTo>
                    <a:pt x="115807" y="75692"/>
                    <a:pt x="145608" y="48538"/>
                    <a:pt x="145608" y="48538"/>
                  </a:cubicBezTo>
                  <a:cubicBezTo>
                    <a:pt x="151001" y="40448"/>
                    <a:pt x="154912" y="31144"/>
                    <a:pt x="161787" y="24269"/>
                  </a:cubicBezTo>
                  <a:cubicBezTo>
                    <a:pt x="182618" y="3437"/>
                    <a:pt x="197560" y="5788"/>
                    <a:pt x="226502" y="0"/>
                  </a:cubicBezTo>
                  <a:cubicBezTo>
                    <a:pt x="250770" y="2696"/>
                    <a:pt x="275618" y="2167"/>
                    <a:pt x="299306" y="8089"/>
                  </a:cubicBezTo>
                  <a:cubicBezTo>
                    <a:pt x="308738" y="10447"/>
                    <a:pt x="314878" y="19921"/>
                    <a:pt x="323574" y="24269"/>
                  </a:cubicBezTo>
                  <a:cubicBezTo>
                    <a:pt x="331201" y="28082"/>
                    <a:pt x="339753" y="29662"/>
                    <a:pt x="347842" y="32358"/>
                  </a:cubicBezTo>
                  <a:cubicBezTo>
                    <a:pt x="361324" y="45841"/>
                    <a:pt x="382260" y="54718"/>
                    <a:pt x="388289" y="72807"/>
                  </a:cubicBezTo>
                  <a:cubicBezTo>
                    <a:pt x="399996" y="107928"/>
                    <a:pt x="390349" y="91045"/>
                    <a:pt x="420646" y="121344"/>
                  </a:cubicBezTo>
                  <a:cubicBezTo>
                    <a:pt x="423343" y="156399"/>
                    <a:pt x="425118" y="191538"/>
                    <a:pt x="428736" y="226510"/>
                  </a:cubicBezTo>
                  <a:cubicBezTo>
                    <a:pt x="433210" y="269760"/>
                    <a:pt x="436387" y="313308"/>
                    <a:pt x="444914" y="355944"/>
                  </a:cubicBezTo>
                  <a:cubicBezTo>
                    <a:pt x="448171" y="372231"/>
                    <a:pt x="469678" y="404730"/>
                    <a:pt x="485361" y="412572"/>
                  </a:cubicBezTo>
                  <a:cubicBezTo>
                    <a:pt x="508241" y="424012"/>
                    <a:pt x="533897" y="428751"/>
                    <a:pt x="558165" y="436841"/>
                  </a:cubicBezTo>
                  <a:cubicBezTo>
                    <a:pt x="602895" y="451751"/>
                    <a:pt x="573913" y="444930"/>
                    <a:pt x="647148" y="444930"/>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a:off x="5791201" y="817898"/>
              <a:ext cx="196906" cy="145614"/>
            </a:xfrm>
            <a:custGeom>
              <a:avLst/>
              <a:gdLst>
                <a:gd name="connsiteX0" fmla="*/ 132042 w 196906"/>
                <a:gd name="connsiteY0" fmla="*/ 80897 h 145614"/>
                <a:gd name="connsiteX1" fmla="*/ 99684 w 196906"/>
                <a:gd name="connsiteY1" fmla="*/ 16179 h 145614"/>
                <a:gd name="connsiteX2" fmla="*/ 51148 w 196906"/>
                <a:gd name="connsiteY2" fmla="*/ 0 h 145614"/>
                <a:gd name="connsiteX3" fmla="*/ 2612 w 196906"/>
                <a:gd name="connsiteY3" fmla="*/ 32359 h 145614"/>
                <a:gd name="connsiteX4" fmla="*/ 26880 w 196906"/>
                <a:gd name="connsiteY4" fmla="*/ 40448 h 145614"/>
                <a:gd name="connsiteX5" fmla="*/ 51148 w 196906"/>
                <a:gd name="connsiteY5" fmla="*/ 56628 h 145614"/>
                <a:gd name="connsiteX6" fmla="*/ 123953 w 196906"/>
                <a:gd name="connsiteY6" fmla="*/ 64717 h 145614"/>
                <a:gd name="connsiteX7" fmla="*/ 132042 w 196906"/>
                <a:gd name="connsiteY7" fmla="*/ 88986 h 145614"/>
                <a:gd name="connsiteX8" fmla="*/ 140131 w 196906"/>
                <a:gd name="connsiteY8" fmla="*/ 137524 h 145614"/>
                <a:gd name="connsiteX9" fmla="*/ 164399 w 196906"/>
                <a:gd name="connsiteY9" fmla="*/ 145614 h 145614"/>
                <a:gd name="connsiteX10" fmla="*/ 188667 w 196906"/>
                <a:gd name="connsiteY10" fmla="*/ 137524 h 145614"/>
                <a:gd name="connsiteX11" fmla="*/ 188667 w 196906"/>
                <a:gd name="connsiteY11" fmla="*/ 80897 h 145614"/>
                <a:gd name="connsiteX12" fmla="*/ 140131 w 196906"/>
                <a:gd name="connsiteY12" fmla="*/ 64717 h 145614"/>
                <a:gd name="connsiteX13" fmla="*/ 132042 w 196906"/>
                <a:gd name="connsiteY13" fmla="*/ 80897 h 1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906" h="145614">
                  <a:moveTo>
                    <a:pt x="132042" y="80897"/>
                  </a:moveTo>
                  <a:cubicBezTo>
                    <a:pt x="125794" y="49656"/>
                    <a:pt x="130277" y="33175"/>
                    <a:pt x="99684" y="16179"/>
                  </a:cubicBezTo>
                  <a:cubicBezTo>
                    <a:pt x="84776" y="7897"/>
                    <a:pt x="51148" y="0"/>
                    <a:pt x="51148" y="0"/>
                  </a:cubicBezTo>
                  <a:cubicBezTo>
                    <a:pt x="47916" y="647"/>
                    <a:pt x="-13216" y="700"/>
                    <a:pt x="2612" y="32359"/>
                  </a:cubicBezTo>
                  <a:cubicBezTo>
                    <a:pt x="6425" y="39986"/>
                    <a:pt x="18791" y="37752"/>
                    <a:pt x="26880" y="40448"/>
                  </a:cubicBezTo>
                  <a:cubicBezTo>
                    <a:pt x="34969" y="45841"/>
                    <a:pt x="41716" y="54270"/>
                    <a:pt x="51148" y="56628"/>
                  </a:cubicBezTo>
                  <a:cubicBezTo>
                    <a:pt x="74837" y="62550"/>
                    <a:pt x="101282" y="55648"/>
                    <a:pt x="123953" y="64717"/>
                  </a:cubicBezTo>
                  <a:cubicBezTo>
                    <a:pt x="131870" y="67884"/>
                    <a:pt x="130192" y="80662"/>
                    <a:pt x="132042" y="88986"/>
                  </a:cubicBezTo>
                  <a:cubicBezTo>
                    <a:pt x="135600" y="104998"/>
                    <a:pt x="131993" y="123282"/>
                    <a:pt x="140131" y="137524"/>
                  </a:cubicBezTo>
                  <a:cubicBezTo>
                    <a:pt x="144361" y="144928"/>
                    <a:pt x="156310" y="142917"/>
                    <a:pt x="164399" y="145614"/>
                  </a:cubicBezTo>
                  <a:cubicBezTo>
                    <a:pt x="172488" y="142917"/>
                    <a:pt x="182638" y="143554"/>
                    <a:pt x="188667" y="137524"/>
                  </a:cubicBezTo>
                  <a:cubicBezTo>
                    <a:pt x="199587" y="126604"/>
                    <a:pt x="199720" y="90371"/>
                    <a:pt x="188667" y="80897"/>
                  </a:cubicBezTo>
                  <a:cubicBezTo>
                    <a:pt x="175719" y="69798"/>
                    <a:pt x="140131" y="64717"/>
                    <a:pt x="140131" y="64717"/>
                  </a:cubicBezTo>
                  <a:lnTo>
                    <a:pt x="132042" y="80897"/>
                  </a:lnTo>
                  <a:close/>
                </a:path>
              </a:pathLst>
            </a:custGeom>
            <a:solidFill>
              <a:schemeClr val="accent3">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reeform 25"/>
            <p:cNvSpPr/>
            <p:nvPr/>
          </p:nvSpPr>
          <p:spPr>
            <a:xfrm>
              <a:off x="5807051" y="913401"/>
              <a:ext cx="283127" cy="64717"/>
            </a:xfrm>
            <a:custGeom>
              <a:avLst/>
              <a:gdLst>
                <a:gd name="connsiteX0" fmla="*/ 0 w 283127"/>
                <a:gd name="connsiteY0" fmla="*/ 0 h 64717"/>
                <a:gd name="connsiteX1" fmla="*/ 64715 w 283127"/>
                <a:gd name="connsiteY1" fmla="*/ 40448 h 64717"/>
                <a:gd name="connsiteX2" fmla="*/ 97072 w 283127"/>
                <a:gd name="connsiteY2" fmla="*/ 56627 h 64717"/>
                <a:gd name="connsiteX3" fmla="*/ 194144 w 283127"/>
                <a:gd name="connsiteY3" fmla="*/ 64717 h 64717"/>
                <a:gd name="connsiteX4" fmla="*/ 283127 w 283127"/>
                <a:gd name="connsiteY4" fmla="*/ 56627 h 64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127" h="64717">
                  <a:moveTo>
                    <a:pt x="0" y="0"/>
                  </a:moveTo>
                  <a:cubicBezTo>
                    <a:pt x="68208" y="54567"/>
                    <a:pt x="13645" y="18560"/>
                    <a:pt x="64715" y="40448"/>
                  </a:cubicBezTo>
                  <a:cubicBezTo>
                    <a:pt x="75799" y="45198"/>
                    <a:pt x="85220" y="54405"/>
                    <a:pt x="97072" y="56627"/>
                  </a:cubicBezTo>
                  <a:cubicBezTo>
                    <a:pt x="128985" y="62611"/>
                    <a:pt x="161787" y="62020"/>
                    <a:pt x="194144" y="64717"/>
                  </a:cubicBezTo>
                  <a:cubicBezTo>
                    <a:pt x="266886" y="55624"/>
                    <a:pt x="237119" y="56627"/>
                    <a:pt x="283127" y="56627"/>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5759268" y="894097"/>
              <a:ext cx="336733" cy="63501"/>
            </a:xfrm>
            <a:custGeom>
              <a:avLst/>
              <a:gdLst>
                <a:gd name="connsiteX0" fmla="*/ 0 w 412557"/>
                <a:gd name="connsiteY0" fmla="*/ 0 h 88986"/>
                <a:gd name="connsiteX1" fmla="*/ 40447 w 412557"/>
                <a:gd name="connsiteY1" fmla="*/ 32358 h 88986"/>
                <a:gd name="connsiteX2" fmla="*/ 64715 w 412557"/>
                <a:gd name="connsiteY2" fmla="*/ 40448 h 88986"/>
                <a:gd name="connsiteX3" fmla="*/ 88983 w 412557"/>
                <a:gd name="connsiteY3" fmla="*/ 64717 h 88986"/>
                <a:gd name="connsiteX4" fmla="*/ 121341 w 412557"/>
                <a:gd name="connsiteY4" fmla="*/ 72806 h 88986"/>
                <a:gd name="connsiteX5" fmla="*/ 169877 w 412557"/>
                <a:gd name="connsiteY5" fmla="*/ 88986 h 88986"/>
                <a:gd name="connsiteX6" fmla="*/ 339753 w 412557"/>
                <a:gd name="connsiteY6" fmla="*/ 80896 h 88986"/>
                <a:gd name="connsiteX7" fmla="*/ 388289 w 412557"/>
                <a:gd name="connsiteY7" fmla="*/ 64717 h 88986"/>
                <a:gd name="connsiteX8" fmla="*/ 412557 w 412557"/>
                <a:gd name="connsiteY8" fmla="*/ 40448 h 88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57" h="88986">
                  <a:moveTo>
                    <a:pt x="0" y="0"/>
                  </a:moveTo>
                  <a:cubicBezTo>
                    <a:pt x="13482" y="10786"/>
                    <a:pt x="25806" y="23207"/>
                    <a:pt x="40447" y="32358"/>
                  </a:cubicBezTo>
                  <a:cubicBezTo>
                    <a:pt x="47678" y="36877"/>
                    <a:pt x="57620" y="35718"/>
                    <a:pt x="64715" y="40448"/>
                  </a:cubicBezTo>
                  <a:cubicBezTo>
                    <a:pt x="74234" y="46794"/>
                    <a:pt x="79050" y="59041"/>
                    <a:pt x="88983" y="64717"/>
                  </a:cubicBezTo>
                  <a:cubicBezTo>
                    <a:pt x="98636" y="70233"/>
                    <a:pt x="110692" y="69611"/>
                    <a:pt x="121341" y="72806"/>
                  </a:cubicBezTo>
                  <a:cubicBezTo>
                    <a:pt x="137676" y="77707"/>
                    <a:pt x="169877" y="88986"/>
                    <a:pt x="169877" y="88986"/>
                  </a:cubicBezTo>
                  <a:cubicBezTo>
                    <a:pt x="226502" y="86289"/>
                    <a:pt x="283410" y="87157"/>
                    <a:pt x="339753" y="80896"/>
                  </a:cubicBezTo>
                  <a:cubicBezTo>
                    <a:pt x="356703" y="79013"/>
                    <a:pt x="388289" y="64717"/>
                    <a:pt x="388289" y="64717"/>
                  </a:cubicBezTo>
                  <a:lnTo>
                    <a:pt x="412557" y="40448"/>
                  </a:ln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8" name="Freeform 27"/>
            <p:cNvSpPr/>
            <p:nvPr/>
          </p:nvSpPr>
          <p:spPr>
            <a:xfrm>
              <a:off x="5875868" y="1338597"/>
              <a:ext cx="618067" cy="702896"/>
            </a:xfrm>
            <a:custGeom>
              <a:avLst/>
              <a:gdLst>
                <a:gd name="connsiteX0" fmla="*/ 0 w 618067"/>
                <a:gd name="connsiteY0" fmla="*/ 0 h 702896"/>
                <a:gd name="connsiteX1" fmla="*/ 46567 w 618067"/>
                <a:gd name="connsiteY1" fmla="*/ 21167 h 702896"/>
                <a:gd name="connsiteX2" fmla="*/ 59267 w 618067"/>
                <a:gd name="connsiteY2" fmla="*/ 25400 h 702896"/>
                <a:gd name="connsiteX3" fmla="*/ 173567 w 618067"/>
                <a:gd name="connsiteY3" fmla="*/ 38100 h 702896"/>
                <a:gd name="connsiteX4" fmla="*/ 194734 w 618067"/>
                <a:gd name="connsiteY4" fmla="*/ 42334 h 702896"/>
                <a:gd name="connsiteX5" fmla="*/ 207434 w 618067"/>
                <a:gd name="connsiteY5" fmla="*/ 50800 h 702896"/>
                <a:gd name="connsiteX6" fmla="*/ 228600 w 618067"/>
                <a:gd name="connsiteY6" fmla="*/ 71967 h 702896"/>
                <a:gd name="connsiteX7" fmla="*/ 258234 w 618067"/>
                <a:gd name="connsiteY7" fmla="*/ 105834 h 702896"/>
                <a:gd name="connsiteX8" fmla="*/ 266700 w 618067"/>
                <a:gd name="connsiteY8" fmla="*/ 118534 h 702896"/>
                <a:gd name="connsiteX9" fmla="*/ 292100 w 618067"/>
                <a:gd name="connsiteY9" fmla="*/ 135467 h 702896"/>
                <a:gd name="connsiteX10" fmla="*/ 317500 w 618067"/>
                <a:gd name="connsiteY10" fmla="*/ 156634 h 702896"/>
                <a:gd name="connsiteX11" fmla="*/ 330200 w 618067"/>
                <a:gd name="connsiteY11" fmla="*/ 165100 h 702896"/>
                <a:gd name="connsiteX12" fmla="*/ 436034 w 618067"/>
                <a:gd name="connsiteY12" fmla="*/ 177800 h 702896"/>
                <a:gd name="connsiteX13" fmla="*/ 448734 w 618067"/>
                <a:gd name="connsiteY13" fmla="*/ 190500 h 702896"/>
                <a:gd name="connsiteX14" fmla="*/ 474134 w 618067"/>
                <a:gd name="connsiteY14" fmla="*/ 232834 h 702896"/>
                <a:gd name="connsiteX15" fmla="*/ 478367 w 618067"/>
                <a:gd name="connsiteY15" fmla="*/ 245534 h 702896"/>
                <a:gd name="connsiteX16" fmla="*/ 482600 w 618067"/>
                <a:gd name="connsiteY16" fmla="*/ 279400 h 702896"/>
                <a:gd name="connsiteX17" fmla="*/ 499534 w 618067"/>
                <a:gd name="connsiteY17" fmla="*/ 304800 h 702896"/>
                <a:gd name="connsiteX18" fmla="*/ 503767 w 618067"/>
                <a:gd name="connsiteY18" fmla="*/ 317500 h 702896"/>
                <a:gd name="connsiteX19" fmla="*/ 537634 w 618067"/>
                <a:gd name="connsiteY19" fmla="*/ 330200 h 702896"/>
                <a:gd name="connsiteX20" fmla="*/ 554567 w 618067"/>
                <a:gd name="connsiteY20" fmla="*/ 334434 h 702896"/>
                <a:gd name="connsiteX21" fmla="*/ 596900 w 618067"/>
                <a:gd name="connsiteY21" fmla="*/ 347134 h 702896"/>
                <a:gd name="connsiteX22" fmla="*/ 609600 w 618067"/>
                <a:gd name="connsiteY22" fmla="*/ 359834 h 702896"/>
                <a:gd name="connsiteX23" fmla="*/ 618067 w 618067"/>
                <a:gd name="connsiteY23" fmla="*/ 385234 h 702896"/>
                <a:gd name="connsiteX24" fmla="*/ 613834 w 618067"/>
                <a:gd name="connsiteY24" fmla="*/ 397934 h 702896"/>
                <a:gd name="connsiteX25" fmla="*/ 584200 w 618067"/>
                <a:gd name="connsiteY25" fmla="*/ 414867 h 702896"/>
                <a:gd name="connsiteX26" fmla="*/ 575734 w 618067"/>
                <a:gd name="connsiteY26" fmla="*/ 427567 h 702896"/>
                <a:gd name="connsiteX27" fmla="*/ 563034 w 618067"/>
                <a:gd name="connsiteY27" fmla="*/ 436034 h 702896"/>
                <a:gd name="connsiteX28" fmla="*/ 546100 w 618067"/>
                <a:gd name="connsiteY28" fmla="*/ 457200 h 702896"/>
                <a:gd name="connsiteX29" fmla="*/ 541867 w 618067"/>
                <a:gd name="connsiteY29" fmla="*/ 469900 h 702896"/>
                <a:gd name="connsiteX30" fmla="*/ 524934 w 618067"/>
                <a:gd name="connsiteY30" fmla="*/ 495300 h 702896"/>
                <a:gd name="connsiteX31" fmla="*/ 520700 w 618067"/>
                <a:gd name="connsiteY31" fmla="*/ 508000 h 702896"/>
                <a:gd name="connsiteX32" fmla="*/ 508000 w 618067"/>
                <a:gd name="connsiteY32" fmla="*/ 516467 h 702896"/>
                <a:gd name="connsiteX33" fmla="*/ 503767 w 618067"/>
                <a:gd name="connsiteY33" fmla="*/ 529167 h 702896"/>
                <a:gd name="connsiteX34" fmla="*/ 491067 w 618067"/>
                <a:gd name="connsiteY34" fmla="*/ 533400 h 702896"/>
                <a:gd name="connsiteX35" fmla="*/ 465667 w 618067"/>
                <a:gd name="connsiteY35" fmla="*/ 550334 h 702896"/>
                <a:gd name="connsiteX36" fmla="*/ 452967 w 618067"/>
                <a:gd name="connsiteY36" fmla="*/ 558800 h 702896"/>
                <a:gd name="connsiteX37" fmla="*/ 414867 w 618067"/>
                <a:gd name="connsiteY37" fmla="*/ 592667 h 702896"/>
                <a:gd name="connsiteX38" fmla="*/ 393700 w 618067"/>
                <a:gd name="connsiteY38" fmla="*/ 609600 h 702896"/>
                <a:gd name="connsiteX39" fmla="*/ 385234 w 618067"/>
                <a:gd name="connsiteY39" fmla="*/ 622300 h 702896"/>
                <a:gd name="connsiteX40" fmla="*/ 372534 w 618067"/>
                <a:gd name="connsiteY40" fmla="*/ 635000 h 702896"/>
                <a:gd name="connsiteX41" fmla="*/ 359834 w 618067"/>
                <a:gd name="connsiteY41" fmla="*/ 660400 h 702896"/>
                <a:gd name="connsiteX42" fmla="*/ 334434 w 618067"/>
                <a:gd name="connsiteY42" fmla="*/ 677334 h 702896"/>
                <a:gd name="connsiteX43" fmla="*/ 304800 w 618067"/>
                <a:gd name="connsiteY43" fmla="*/ 694267 h 702896"/>
                <a:gd name="connsiteX44" fmla="*/ 292100 w 618067"/>
                <a:gd name="connsiteY44" fmla="*/ 702734 h 702896"/>
                <a:gd name="connsiteX45" fmla="*/ 279400 w 618067"/>
                <a:gd name="connsiteY45" fmla="*/ 698500 h 702896"/>
                <a:gd name="connsiteX46" fmla="*/ 254000 w 618067"/>
                <a:gd name="connsiteY46" fmla="*/ 656167 h 702896"/>
                <a:gd name="connsiteX47" fmla="*/ 241300 w 618067"/>
                <a:gd name="connsiteY47" fmla="*/ 647700 h 702896"/>
                <a:gd name="connsiteX48" fmla="*/ 228600 w 618067"/>
                <a:gd name="connsiteY48" fmla="*/ 635000 h 702896"/>
                <a:gd name="connsiteX49" fmla="*/ 211667 w 618067"/>
                <a:gd name="connsiteY49" fmla="*/ 609600 h 702896"/>
                <a:gd name="connsiteX50" fmla="*/ 203200 w 618067"/>
                <a:gd name="connsiteY50" fmla="*/ 596900 h 702896"/>
                <a:gd name="connsiteX51" fmla="*/ 177800 w 618067"/>
                <a:gd name="connsiteY51" fmla="*/ 575734 h 702896"/>
                <a:gd name="connsiteX52" fmla="*/ 148167 w 618067"/>
                <a:gd name="connsiteY52" fmla="*/ 541867 h 702896"/>
                <a:gd name="connsiteX53" fmla="*/ 135467 w 618067"/>
                <a:gd name="connsiteY53" fmla="*/ 516467 h 702896"/>
                <a:gd name="connsiteX54" fmla="*/ 131234 w 618067"/>
                <a:gd name="connsiteY54" fmla="*/ 516467 h 70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18067" h="702896">
                  <a:moveTo>
                    <a:pt x="0" y="0"/>
                  </a:moveTo>
                  <a:cubicBezTo>
                    <a:pt x="28818" y="17291"/>
                    <a:pt x="13363" y="10099"/>
                    <a:pt x="46567" y="21167"/>
                  </a:cubicBezTo>
                  <a:lnTo>
                    <a:pt x="59267" y="25400"/>
                  </a:lnTo>
                  <a:cubicBezTo>
                    <a:pt x="100901" y="53157"/>
                    <a:pt x="62010" y="30406"/>
                    <a:pt x="173567" y="38100"/>
                  </a:cubicBezTo>
                  <a:cubicBezTo>
                    <a:pt x="180745" y="38595"/>
                    <a:pt x="187678" y="40923"/>
                    <a:pt x="194734" y="42334"/>
                  </a:cubicBezTo>
                  <a:cubicBezTo>
                    <a:pt x="198967" y="45156"/>
                    <a:pt x="203836" y="47202"/>
                    <a:pt x="207434" y="50800"/>
                  </a:cubicBezTo>
                  <a:cubicBezTo>
                    <a:pt x="235660" y="79026"/>
                    <a:pt x="194729" y="49385"/>
                    <a:pt x="228600" y="71967"/>
                  </a:cubicBezTo>
                  <a:cubicBezTo>
                    <a:pt x="248356" y="101600"/>
                    <a:pt x="237067" y="91722"/>
                    <a:pt x="258234" y="105834"/>
                  </a:cubicBezTo>
                  <a:cubicBezTo>
                    <a:pt x="261056" y="110067"/>
                    <a:pt x="262871" y="115184"/>
                    <a:pt x="266700" y="118534"/>
                  </a:cubicBezTo>
                  <a:cubicBezTo>
                    <a:pt x="274358" y="125235"/>
                    <a:pt x="292100" y="135467"/>
                    <a:pt x="292100" y="135467"/>
                  </a:cubicBezTo>
                  <a:cubicBezTo>
                    <a:pt x="305399" y="155415"/>
                    <a:pt x="294364" y="143414"/>
                    <a:pt x="317500" y="156634"/>
                  </a:cubicBezTo>
                  <a:cubicBezTo>
                    <a:pt x="321917" y="159158"/>
                    <a:pt x="325551" y="163034"/>
                    <a:pt x="330200" y="165100"/>
                  </a:cubicBezTo>
                  <a:cubicBezTo>
                    <a:pt x="366647" y="181298"/>
                    <a:pt x="390078" y="175381"/>
                    <a:pt x="436034" y="177800"/>
                  </a:cubicBezTo>
                  <a:cubicBezTo>
                    <a:pt x="440267" y="182033"/>
                    <a:pt x="445058" y="185774"/>
                    <a:pt x="448734" y="190500"/>
                  </a:cubicBezTo>
                  <a:cubicBezTo>
                    <a:pt x="458309" y="202810"/>
                    <a:pt x="467851" y="218174"/>
                    <a:pt x="474134" y="232834"/>
                  </a:cubicBezTo>
                  <a:cubicBezTo>
                    <a:pt x="475892" y="236936"/>
                    <a:pt x="476956" y="241301"/>
                    <a:pt x="478367" y="245534"/>
                  </a:cubicBezTo>
                  <a:cubicBezTo>
                    <a:pt x="479778" y="256823"/>
                    <a:pt x="478774" y="268686"/>
                    <a:pt x="482600" y="279400"/>
                  </a:cubicBezTo>
                  <a:cubicBezTo>
                    <a:pt x="486023" y="288983"/>
                    <a:pt x="499534" y="304800"/>
                    <a:pt x="499534" y="304800"/>
                  </a:cubicBezTo>
                  <a:cubicBezTo>
                    <a:pt x="500945" y="309033"/>
                    <a:pt x="500979" y="314015"/>
                    <a:pt x="503767" y="317500"/>
                  </a:cubicBezTo>
                  <a:cubicBezTo>
                    <a:pt x="512248" y="328102"/>
                    <a:pt x="525911" y="327595"/>
                    <a:pt x="537634" y="330200"/>
                  </a:cubicBezTo>
                  <a:cubicBezTo>
                    <a:pt x="543314" y="331462"/>
                    <a:pt x="548994" y="332762"/>
                    <a:pt x="554567" y="334434"/>
                  </a:cubicBezTo>
                  <a:cubicBezTo>
                    <a:pt x="606099" y="349894"/>
                    <a:pt x="557871" y="337375"/>
                    <a:pt x="596900" y="347134"/>
                  </a:cubicBezTo>
                  <a:cubicBezTo>
                    <a:pt x="601133" y="351367"/>
                    <a:pt x="606692" y="354601"/>
                    <a:pt x="609600" y="359834"/>
                  </a:cubicBezTo>
                  <a:cubicBezTo>
                    <a:pt x="613934" y="367636"/>
                    <a:pt x="618067" y="385234"/>
                    <a:pt x="618067" y="385234"/>
                  </a:cubicBezTo>
                  <a:cubicBezTo>
                    <a:pt x="616656" y="389467"/>
                    <a:pt x="616691" y="394506"/>
                    <a:pt x="613834" y="397934"/>
                  </a:cubicBezTo>
                  <a:cubicBezTo>
                    <a:pt x="603977" y="409763"/>
                    <a:pt x="596861" y="410647"/>
                    <a:pt x="584200" y="414867"/>
                  </a:cubicBezTo>
                  <a:cubicBezTo>
                    <a:pt x="581378" y="419100"/>
                    <a:pt x="579331" y="423969"/>
                    <a:pt x="575734" y="427567"/>
                  </a:cubicBezTo>
                  <a:cubicBezTo>
                    <a:pt x="572136" y="431165"/>
                    <a:pt x="566212" y="432061"/>
                    <a:pt x="563034" y="436034"/>
                  </a:cubicBezTo>
                  <a:cubicBezTo>
                    <a:pt x="539667" y="465242"/>
                    <a:pt x="582493" y="432940"/>
                    <a:pt x="546100" y="457200"/>
                  </a:cubicBezTo>
                  <a:cubicBezTo>
                    <a:pt x="544689" y="461433"/>
                    <a:pt x="544034" y="465999"/>
                    <a:pt x="541867" y="469900"/>
                  </a:cubicBezTo>
                  <a:cubicBezTo>
                    <a:pt x="536925" y="478795"/>
                    <a:pt x="528152" y="485647"/>
                    <a:pt x="524934" y="495300"/>
                  </a:cubicBezTo>
                  <a:cubicBezTo>
                    <a:pt x="523523" y="499533"/>
                    <a:pt x="523488" y="504515"/>
                    <a:pt x="520700" y="508000"/>
                  </a:cubicBezTo>
                  <a:cubicBezTo>
                    <a:pt x="517522" y="511973"/>
                    <a:pt x="512233" y="513645"/>
                    <a:pt x="508000" y="516467"/>
                  </a:cubicBezTo>
                  <a:cubicBezTo>
                    <a:pt x="506589" y="520700"/>
                    <a:pt x="506922" y="526012"/>
                    <a:pt x="503767" y="529167"/>
                  </a:cubicBezTo>
                  <a:cubicBezTo>
                    <a:pt x="500612" y="532322"/>
                    <a:pt x="494968" y="531233"/>
                    <a:pt x="491067" y="533400"/>
                  </a:cubicBezTo>
                  <a:cubicBezTo>
                    <a:pt x="482172" y="538342"/>
                    <a:pt x="474134" y="544689"/>
                    <a:pt x="465667" y="550334"/>
                  </a:cubicBezTo>
                  <a:cubicBezTo>
                    <a:pt x="461434" y="553156"/>
                    <a:pt x="456565" y="555202"/>
                    <a:pt x="452967" y="558800"/>
                  </a:cubicBezTo>
                  <a:cubicBezTo>
                    <a:pt x="423969" y="587798"/>
                    <a:pt x="437530" y="577558"/>
                    <a:pt x="414867" y="592667"/>
                  </a:cubicBezTo>
                  <a:cubicBezTo>
                    <a:pt x="390600" y="629067"/>
                    <a:pt x="422913" y="586229"/>
                    <a:pt x="393700" y="609600"/>
                  </a:cubicBezTo>
                  <a:cubicBezTo>
                    <a:pt x="389727" y="612778"/>
                    <a:pt x="388491" y="618391"/>
                    <a:pt x="385234" y="622300"/>
                  </a:cubicBezTo>
                  <a:cubicBezTo>
                    <a:pt x="381401" y="626899"/>
                    <a:pt x="376767" y="630767"/>
                    <a:pt x="372534" y="635000"/>
                  </a:cubicBezTo>
                  <a:cubicBezTo>
                    <a:pt x="369514" y="644057"/>
                    <a:pt x="367556" y="653643"/>
                    <a:pt x="359834" y="660400"/>
                  </a:cubicBezTo>
                  <a:cubicBezTo>
                    <a:pt x="352176" y="667101"/>
                    <a:pt x="341629" y="670139"/>
                    <a:pt x="334434" y="677334"/>
                  </a:cubicBezTo>
                  <a:cubicBezTo>
                    <a:pt x="317620" y="694148"/>
                    <a:pt x="327542" y="688582"/>
                    <a:pt x="304800" y="694267"/>
                  </a:cubicBezTo>
                  <a:cubicBezTo>
                    <a:pt x="300567" y="697089"/>
                    <a:pt x="297119" y="701898"/>
                    <a:pt x="292100" y="702734"/>
                  </a:cubicBezTo>
                  <a:cubicBezTo>
                    <a:pt x="287698" y="703468"/>
                    <a:pt x="282555" y="701655"/>
                    <a:pt x="279400" y="698500"/>
                  </a:cubicBezTo>
                  <a:cubicBezTo>
                    <a:pt x="226089" y="645187"/>
                    <a:pt x="287408" y="696256"/>
                    <a:pt x="254000" y="656167"/>
                  </a:cubicBezTo>
                  <a:cubicBezTo>
                    <a:pt x="250743" y="652258"/>
                    <a:pt x="245209" y="650957"/>
                    <a:pt x="241300" y="647700"/>
                  </a:cubicBezTo>
                  <a:cubicBezTo>
                    <a:pt x="236701" y="643867"/>
                    <a:pt x="232276" y="639726"/>
                    <a:pt x="228600" y="635000"/>
                  </a:cubicBezTo>
                  <a:cubicBezTo>
                    <a:pt x="222353" y="626968"/>
                    <a:pt x="217311" y="618067"/>
                    <a:pt x="211667" y="609600"/>
                  </a:cubicBezTo>
                  <a:cubicBezTo>
                    <a:pt x="208845" y="605367"/>
                    <a:pt x="206798" y="600498"/>
                    <a:pt x="203200" y="596900"/>
                  </a:cubicBezTo>
                  <a:cubicBezTo>
                    <a:pt x="186902" y="580602"/>
                    <a:pt x="195481" y="587521"/>
                    <a:pt x="177800" y="575734"/>
                  </a:cubicBezTo>
                  <a:cubicBezTo>
                    <a:pt x="158045" y="546101"/>
                    <a:pt x="169334" y="555979"/>
                    <a:pt x="148167" y="541867"/>
                  </a:cubicBezTo>
                  <a:cubicBezTo>
                    <a:pt x="144724" y="531537"/>
                    <a:pt x="143674" y="524674"/>
                    <a:pt x="135467" y="516467"/>
                  </a:cubicBezTo>
                  <a:cubicBezTo>
                    <a:pt x="134469" y="515469"/>
                    <a:pt x="132645" y="516467"/>
                    <a:pt x="131234" y="516467"/>
                  </a:cubicBezTo>
                </a:path>
              </a:pathLst>
            </a:custGeom>
            <a:ln w="57150" cmpd="sng">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8"/>
            <p:cNvSpPr/>
            <p:nvPr/>
          </p:nvSpPr>
          <p:spPr>
            <a:xfrm>
              <a:off x="5867402" y="1038032"/>
              <a:ext cx="55033" cy="23311"/>
            </a:xfrm>
            <a:custGeom>
              <a:avLst/>
              <a:gdLst>
                <a:gd name="connsiteX0" fmla="*/ 0 w 55033"/>
                <a:gd name="connsiteY0" fmla="*/ 0 h 23311"/>
                <a:gd name="connsiteX1" fmla="*/ 55033 w 55033"/>
                <a:gd name="connsiteY1" fmla="*/ 21166 h 23311"/>
              </a:gdLst>
              <a:ahLst/>
              <a:cxnLst>
                <a:cxn ang="0">
                  <a:pos x="connsiteX0" y="connsiteY0"/>
                </a:cxn>
                <a:cxn ang="0">
                  <a:pos x="connsiteX1" y="connsiteY1"/>
                </a:cxn>
              </a:cxnLst>
              <a:rect l="l" t="t" r="r" b="b"/>
              <a:pathLst>
                <a:path w="55033" h="23311">
                  <a:moveTo>
                    <a:pt x="0" y="0"/>
                  </a:moveTo>
                  <a:cubicBezTo>
                    <a:pt x="19960" y="33266"/>
                    <a:pt x="4472" y="21166"/>
                    <a:pt x="55033" y="21166"/>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Freeform 29"/>
            <p:cNvSpPr/>
            <p:nvPr/>
          </p:nvSpPr>
          <p:spPr>
            <a:xfrm flipH="1">
              <a:off x="5668432" y="1002022"/>
              <a:ext cx="55033" cy="23311"/>
            </a:xfrm>
            <a:custGeom>
              <a:avLst/>
              <a:gdLst>
                <a:gd name="connsiteX0" fmla="*/ 0 w 55033"/>
                <a:gd name="connsiteY0" fmla="*/ 0 h 23311"/>
                <a:gd name="connsiteX1" fmla="*/ 55033 w 55033"/>
                <a:gd name="connsiteY1" fmla="*/ 21166 h 23311"/>
              </a:gdLst>
              <a:ahLst/>
              <a:cxnLst>
                <a:cxn ang="0">
                  <a:pos x="connsiteX0" y="connsiteY0"/>
                </a:cxn>
                <a:cxn ang="0">
                  <a:pos x="connsiteX1" y="connsiteY1"/>
                </a:cxn>
              </a:cxnLst>
              <a:rect l="l" t="t" r="r" b="b"/>
              <a:pathLst>
                <a:path w="55033" h="23311">
                  <a:moveTo>
                    <a:pt x="0" y="0"/>
                  </a:moveTo>
                  <a:cubicBezTo>
                    <a:pt x="19960" y="33266"/>
                    <a:pt x="4472" y="21166"/>
                    <a:pt x="55033" y="21166"/>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 name="Rectangle 1"/>
          <p:cNvSpPr/>
          <p:nvPr/>
        </p:nvSpPr>
        <p:spPr>
          <a:xfrm>
            <a:off x="2673639" y="4511118"/>
            <a:ext cx="2396910" cy="338554"/>
          </a:xfrm>
          <a:prstGeom prst="rect">
            <a:avLst/>
          </a:prstGeom>
        </p:spPr>
        <p:txBody>
          <a:bodyPr wrap="none">
            <a:spAutoFit/>
          </a:bodyPr>
          <a:lstStyle/>
          <a:p>
            <a:r>
              <a:rPr lang="en-US" sz="1600" b="1" dirty="0" smtClean="0">
                <a:solidFill>
                  <a:srgbClr val="003366"/>
                </a:solidFill>
              </a:rPr>
              <a:t>Canonical splice sites:</a:t>
            </a:r>
            <a:endParaRPr lang="en-US" sz="1600" b="1" dirty="0">
              <a:solidFill>
                <a:srgbClr val="003366"/>
              </a:solidFill>
            </a:endParaRPr>
          </a:p>
        </p:txBody>
      </p:sp>
      <p:sp>
        <p:nvSpPr>
          <p:cNvPr id="32" name="Rectangle 31"/>
          <p:cNvSpPr/>
          <p:nvPr/>
        </p:nvSpPr>
        <p:spPr>
          <a:xfrm>
            <a:off x="2673639" y="5529872"/>
            <a:ext cx="2784737" cy="338554"/>
          </a:xfrm>
          <a:prstGeom prst="rect">
            <a:avLst/>
          </a:prstGeom>
        </p:spPr>
        <p:txBody>
          <a:bodyPr wrap="none">
            <a:spAutoFit/>
          </a:bodyPr>
          <a:lstStyle/>
          <a:p>
            <a:r>
              <a:rPr lang="en-US" sz="1600" dirty="0" smtClean="0">
                <a:solidFill>
                  <a:srgbClr val="003366"/>
                </a:solidFill>
              </a:rPr>
              <a:t>3’</a:t>
            </a:r>
            <a:r>
              <a:rPr lang="en-US" sz="1600" dirty="0">
                <a:solidFill>
                  <a:srgbClr val="003366"/>
                </a:solidFill>
              </a:rPr>
              <a:t>-…exon]</a:t>
            </a:r>
            <a:r>
              <a:rPr lang="en-US" sz="1600" dirty="0" smtClean="0">
                <a:solidFill>
                  <a:srgbClr val="003366"/>
                </a:solidFill>
              </a:rPr>
              <a:t>GA / TG</a:t>
            </a:r>
            <a:r>
              <a:rPr lang="en-US" sz="1600" dirty="0">
                <a:solidFill>
                  <a:srgbClr val="003366"/>
                </a:solidFill>
              </a:rPr>
              <a:t>[exon…</a:t>
            </a:r>
            <a:r>
              <a:rPr lang="en-US" sz="1600" dirty="0" smtClean="0">
                <a:solidFill>
                  <a:srgbClr val="003366"/>
                </a:solidFill>
              </a:rPr>
              <a:t>-5’</a:t>
            </a:r>
            <a:endParaRPr lang="en-US" sz="1600" dirty="0">
              <a:solidFill>
                <a:srgbClr val="003366"/>
              </a:solidFill>
            </a:endParaRPr>
          </a:p>
        </p:txBody>
      </p:sp>
      <p:sp>
        <p:nvSpPr>
          <p:cNvPr id="33" name="Rectangle 32"/>
          <p:cNvSpPr/>
          <p:nvPr/>
        </p:nvSpPr>
        <p:spPr>
          <a:xfrm>
            <a:off x="2673639" y="5019772"/>
            <a:ext cx="2784737" cy="338554"/>
          </a:xfrm>
          <a:prstGeom prst="rect">
            <a:avLst/>
          </a:prstGeom>
        </p:spPr>
        <p:txBody>
          <a:bodyPr wrap="none">
            <a:spAutoFit/>
          </a:bodyPr>
          <a:lstStyle/>
          <a:p>
            <a:r>
              <a:rPr lang="en-US" sz="1600" dirty="0">
                <a:solidFill>
                  <a:srgbClr val="003366"/>
                </a:solidFill>
              </a:rPr>
              <a:t>5’-…exon]</a:t>
            </a:r>
            <a:r>
              <a:rPr lang="en-US" sz="1600" dirty="0" smtClean="0">
                <a:solidFill>
                  <a:srgbClr val="003366"/>
                </a:solidFill>
              </a:rPr>
              <a:t>GT / AG</a:t>
            </a:r>
            <a:r>
              <a:rPr lang="en-US" sz="1600" dirty="0">
                <a:solidFill>
                  <a:srgbClr val="003366"/>
                </a:solidFill>
              </a:rPr>
              <a:t>[exon…-3’</a:t>
            </a:r>
          </a:p>
        </p:txBody>
      </p:sp>
      <p:sp>
        <p:nvSpPr>
          <p:cNvPr id="34" name="Rectangle 33"/>
          <p:cNvSpPr/>
          <p:nvPr/>
        </p:nvSpPr>
        <p:spPr>
          <a:xfrm>
            <a:off x="2673639" y="5371112"/>
            <a:ext cx="3118462" cy="276999"/>
          </a:xfrm>
          <a:prstGeom prst="rect">
            <a:avLst/>
          </a:prstGeom>
        </p:spPr>
        <p:txBody>
          <a:bodyPr wrap="none">
            <a:spAutoFit/>
          </a:bodyPr>
          <a:lstStyle/>
          <a:p>
            <a:r>
              <a:rPr lang="en-US" sz="1200" dirty="0" smtClean="0">
                <a:solidFill>
                  <a:srgbClr val="003366"/>
                </a:solidFill>
              </a:rPr>
              <a:t>reverse strand, not reverse-complemented:</a:t>
            </a:r>
            <a:endParaRPr lang="en-US" sz="1200" dirty="0">
              <a:solidFill>
                <a:srgbClr val="003366"/>
              </a:solidFill>
            </a:endParaRPr>
          </a:p>
        </p:txBody>
      </p:sp>
      <p:sp>
        <p:nvSpPr>
          <p:cNvPr id="35" name="Rectangle 34"/>
          <p:cNvSpPr/>
          <p:nvPr/>
        </p:nvSpPr>
        <p:spPr>
          <a:xfrm>
            <a:off x="2673639" y="4866337"/>
            <a:ext cx="1168259" cy="276999"/>
          </a:xfrm>
          <a:prstGeom prst="rect">
            <a:avLst/>
          </a:prstGeom>
        </p:spPr>
        <p:txBody>
          <a:bodyPr wrap="none">
            <a:spAutoFit/>
          </a:bodyPr>
          <a:lstStyle/>
          <a:p>
            <a:r>
              <a:rPr lang="en-US" sz="1200" dirty="0" smtClean="0">
                <a:solidFill>
                  <a:srgbClr val="003366"/>
                </a:solidFill>
              </a:rPr>
              <a:t>forward strand</a:t>
            </a:r>
            <a:endParaRPr lang="en-US" sz="1200" dirty="0">
              <a:solidFill>
                <a:srgbClr val="003366"/>
              </a:solidFill>
            </a:endParaRPr>
          </a:p>
        </p:txBody>
      </p:sp>
      <p:sp>
        <p:nvSpPr>
          <p:cNvPr id="37" name="Slide Number Placeholder 11"/>
          <p:cNvSpPr txBox="1">
            <a:spLocks/>
          </p:cNvSpPr>
          <p:nvPr/>
        </p:nvSpPr>
        <p:spPr>
          <a:xfrm>
            <a:off x="3505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457200" rtl="0" eaLnBrk="0" latinLnBrk="0" hangingPunct="0">
              <a:defRPr sz="6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29F2198-332C-C14D-9D43-AA1BE21296F4}" type="slidenum">
              <a:rPr lang="en-US" smtClean="0">
                <a:solidFill>
                  <a:srgbClr val="898989">
                    <a:alpha val="60000"/>
                  </a:srgbClr>
                </a:solidFill>
                <a:latin typeface="Palatino Linotype"/>
              </a:rPr>
              <a:pPr algn="ctr"/>
              <a:t>46</a:t>
            </a:fld>
            <a:endParaRPr lang="en-US">
              <a:solidFill>
                <a:srgbClr val="898989">
                  <a:alpha val="60000"/>
                </a:srgbClr>
              </a:solidFill>
              <a:latin typeface="Palatino Linotype"/>
            </a:endParaRPr>
          </a:p>
        </p:txBody>
      </p:sp>
      <p:sp>
        <p:nvSpPr>
          <p:cNvPr id="38" name="Footer Placeholder 3"/>
          <p:cNvSpPr>
            <a:spLocks noGrp="1"/>
          </p:cNvSpPr>
          <p:nvPr>
            <p:ph type="ftr" sz="quarter" idx="4294967295"/>
          </p:nvPr>
        </p:nvSpPr>
        <p:spPr>
          <a:xfrm>
            <a:off x="592138" y="6356350"/>
            <a:ext cx="2895600" cy="365125"/>
          </a:xfrm>
          <a:prstGeom prst="rect">
            <a:avLst/>
          </a:prstGeom>
        </p:spPr>
        <p:txBody>
          <a:bodyPr/>
          <a:lstStyle/>
          <a:p>
            <a:pPr>
              <a:defRPr/>
            </a:pPr>
            <a:r>
              <a:rPr lang="en-US" sz="600" dirty="0" smtClean="0">
                <a:solidFill>
                  <a:srgbClr val="898989"/>
                </a:solidFill>
              </a:rPr>
              <a:t>4. Becoming Acquainted with Web Apollo.</a:t>
            </a:r>
            <a:endParaRPr lang="en-US" sz="600" dirty="0">
              <a:solidFill>
                <a:srgbClr val="898989"/>
              </a:solidFill>
            </a:endParaRPr>
          </a:p>
        </p:txBody>
      </p:sp>
    </p:spTree>
    <p:extLst>
      <p:ext uri="{BB962C8B-B14F-4D97-AF65-F5344CB8AC3E}">
        <p14:creationId xmlns:p14="http://schemas.microsoft.com/office/powerpoint/2010/main" val="21788493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bwMode="auto">
          <a:xfrm>
            <a:off x="908038" y="5047629"/>
            <a:ext cx="2878754" cy="972782"/>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 name="Content Placeholder 4"/>
          <p:cNvSpPr>
            <a:spLocks noGrp="1"/>
          </p:cNvSpPr>
          <p:nvPr>
            <p:ph idx="1"/>
          </p:nvPr>
        </p:nvSpPr>
        <p:spPr>
          <a:xfrm>
            <a:off x="3733800" y="990600"/>
            <a:ext cx="5086350" cy="5029811"/>
          </a:xfrm>
        </p:spPr>
        <p:txBody>
          <a:bodyPr>
            <a:normAutofit/>
          </a:bodyPr>
          <a:lstStyle/>
          <a:p>
            <a:pPr algn="just">
              <a:lnSpc>
                <a:spcPct val="110000"/>
              </a:lnSpc>
            </a:pPr>
            <a:r>
              <a:rPr lang="en-US" sz="1800" dirty="0" smtClean="0"/>
              <a:t>Some gene prediction algorithms do not recognize GC splice sites, thus the intron/exon junction may be incorrect. For example, one such gene prediction algorithm may ignore a true GC donor and select another non-canonical splice site that is less frequently observed in nature. </a:t>
            </a:r>
          </a:p>
          <a:p>
            <a:pPr algn="just">
              <a:lnSpc>
                <a:spcPct val="110000"/>
              </a:lnSpc>
            </a:pPr>
            <a:r>
              <a:rPr lang="en-US" sz="1800" dirty="0" smtClean="0"/>
              <a:t>Therefore, if upon inspection you find a non-canonical splice site that is rarely observed in nature, you may wish to search the region for a more frequent in-frame non-canonical splice site, such as a GC donor. If there is an in-frame site close that is more likely to be the correct splice donor, you may make this adjustment while zoomed at base level. </a:t>
            </a:r>
          </a:p>
          <a:p>
            <a:pPr algn="just">
              <a:lnSpc>
                <a:spcPct val="110000"/>
              </a:lnSpc>
            </a:pPr>
            <a:endParaRPr lang="en-US" sz="1800" dirty="0"/>
          </a:p>
        </p:txBody>
      </p:sp>
      <p:sp>
        <p:nvSpPr>
          <p:cNvPr id="6" name="Text Placeholder 5"/>
          <p:cNvSpPr>
            <a:spLocks noGrp="1"/>
          </p:cNvSpPr>
          <p:nvPr>
            <p:ph type="body" sz="quarter" idx="13"/>
          </p:nvPr>
        </p:nvSpPr>
        <p:spPr/>
        <p:txBody>
          <a:bodyPr/>
          <a:lstStyle/>
          <a:p>
            <a:r>
              <a:rPr lang="en-US" dirty="0" smtClean="0">
                <a:solidFill>
                  <a:srgbClr val="003366"/>
                </a:solidFill>
              </a:rPr>
              <a:t>Splice sites (keep this in mind)</a:t>
            </a:r>
            <a:endParaRPr lang="en-US" dirty="0">
              <a:solidFill>
                <a:srgbClr val="003366"/>
              </a:solidFill>
            </a:endParaRPr>
          </a:p>
        </p:txBody>
      </p:sp>
      <p:sp>
        <p:nvSpPr>
          <p:cNvPr id="4" name="Slide Number Placeholder 3"/>
          <p:cNvSpPr>
            <a:spLocks noGrp="1"/>
          </p:cNvSpPr>
          <p:nvPr>
            <p:ph type="sldNum" sz="quarter" idx="4"/>
          </p:nvPr>
        </p:nvSpPr>
        <p:spPr/>
        <p:txBody>
          <a:bodyPr/>
          <a:lstStyle/>
          <a:p>
            <a:fld id="{2ABE124A-B5C5-46E0-B944-45307B126769}" type="slidenum">
              <a:rPr lang="en-AU" smtClean="0"/>
              <a:pPr/>
              <a:t>47</a:t>
            </a:fld>
            <a:r>
              <a:rPr lang="en-AU" smtClean="0"/>
              <a:t> |</a:t>
            </a:r>
            <a:endParaRPr lang="en-AU" dirty="0"/>
          </a:p>
        </p:txBody>
      </p:sp>
      <p:pic>
        <p:nvPicPr>
          <p:cNvPr id="7" name="Picture 6" descr="webapollo_5.png"/>
          <p:cNvPicPr>
            <a:picLocks noChangeAspect="1"/>
          </p:cNvPicPr>
          <p:nvPr/>
        </p:nvPicPr>
        <p:blipFill>
          <a:blip r:embed="rId2" cstate="print"/>
          <a:stretch>
            <a:fillRect/>
          </a:stretch>
        </p:blipFill>
        <p:spPr>
          <a:xfrm>
            <a:off x="228600" y="981153"/>
            <a:ext cx="3559957" cy="2209628"/>
          </a:xfrm>
          <a:prstGeom prst="rect">
            <a:avLst/>
          </a:prstGeom>
        </p:spPr>
      </p:pic>
      <p:sp>
        <p:nvSpPr>
          <p:cNvPr id="8" name="TextBox 7"/>
          <p:cNvSpPr txBox="1"/>
          <p:nvPr/>
        </p:nvSpPr>
        <p:spPr>
          <a:xfrm>
            <a:off x="304800" y="2380554"/>
            <a:ext cx="2365456" cy="276999"/>
          </a:xfrm>
          <a:prstGeom prst="rect">
            <a:avLst/>
          </a:prstGeom>
          <a:noFill/>
        </p:spPr>
        <p:txBody>
          <a:bodyPr wrap="none" rtlCol="0">
            <a:spAutoFit/>
          </a:bodyPr>
          <a:lstStyle/>
          <a:p>
            <a:r>
              <a:rPr lang="en-US" sz="1200" dirty="0" smtClean="0"/>
              <a:t>Exon/</a:t>
            </a:r>
            <a:r>
              <a:rPr lang="en-US" sz="1200" dirty="0" err="1" smtClean="0"/>
              <a:t>intron</a:t>
            </a:r>
            <a:r>
              <a:rPr lang="en-US" sz="1200" dirty="0" smtClean="0"/>
              <a:t> junction possible error</a:t>
            </a:r>
            <a:endParaRPr lang="en-US" sz="1200" dirty="0"/>
          </a:p>
        </p:txBody>
      </p:sp>
      <p:sp>
        <p:nvSpPr>
          <p:cNvPr id="9" name="TextBox 8"/>
          <p:cNvSpPr txBox="1"/>
          <p:nvPr/>
        </p:nvSpPr>
        <p:spPr>
          <a:xfrm>
            <a:off x="990600" y="2657553"/>
            <a:ext cx="1752600" cy="276999"/>
          </a:xfrm>
          <a:prstGeom prst="rect">
            <a:avLst/>
          </a:prstGeom>
          <a:noFill/>
        </p:spPr>
        <p:txBody>
          <a:bodyPr wrap="square" rtlCol="0">
            <a:spAutoFit/>
          </a:bodyPr>
          <a:lstStyle/>
          <a:p>
            <a:r>
              <a:rPr lang="en-US" sz="1200" dirty="0" smtClean="0"/>
              <a:t>Original model</a:t>
            </a:r>
            <a:endParaRPr lang="en-US" sz="1200" dirty="0"/>
          </a:p>
        </p:txBody>
      </p:sp>
      <p:sp>
        <p:nvSpPr>
          <p:cNvPr id="10" name="TextBox 9"/>
          <p:cNvSpPr txBox="1"/>
          <p:nvPr/>
        </p:nvSpPr>
        <p:spPr>
          <a:xfrm>
            <a:off x="1025412" y="2105103"/>
            <a:ext cx="1108188" cy="276999"/>
          </a:xfrm>
          <a:prstGeom prst="rect">
            <a:avLst/>
          </a:prstGeom>
          <a:noFill/>
        </p:spPr>
        <p:txBody>
          <a:bodyPr wrap="none" rtlCol="0">
            <a:spAutoFit/>
          </a:bodyPr>
          <a:lstStyle/>
          <a:p>
            <a:r>
              <a:rPr lang="en-US" sz="1200" dirty="0" smtClean="0"/>
              <a:t>Curated model</a:t>
            </a:r>
            <a:endParaRPr lang="en-US" sz="1200" dirty="0"/>
          </a:p>
        </p:txBody>
      </p:sp>
      <p:sp>
        <p:nvSpPr>
          <p:cNvPr id="15" name="Rectangle 14"/>
          <p:cNvSpPr/>
          <p:nvPr/>
        </p:nvSpPr>
        <p:spPr bwMode="auto">
          <a:xfrm>
            <a:off x="231088" y="3270889"/>
            <a:ext cx="3597170" cy="1409517"/>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nvGrpSpPr>
          <p:cNvPr id="16" name="Group 15"/>
          <p:cNvGrpSpPr/>
          <p:nvPr/>
        </p:nvGrpSpPr>
        <p:grpSpPr>
          <a:xfrm>
            <a:off x="3161573" y="3361763"/>
            <a:ext cx="684830" cy="1182145"/>
            <a:chOff x="5486400" y="762000"/>
            <a:chExt cx="1143000" cy="1723158"/>
          </a:xfrm>
        </p:grpSpPr>
        <p:pic>
          <p:nvPicPr>
            <p:cNvPr id="19" name="Picture 18" descr="superdot.png"/>
            <p:cNvPicPr>
              <a:picLocks noChangeAspect="1"/>
            </p:cNvPicPr>
            <p:nvPr/>
          </p:nvPicPr>
          <p:blipFill>
            <a:blip r:embed="rId3" cstate="print"/>
            <a:stretch>
              <a:fillRect/>
            </a:stretch>
          </p:blipFill>
          <p:spPr>
            <a:xfrm flipH="1">
              <a:off x="5486400" y="762000"/>
              <a:ext cx="1143000" cy="1723158"/>
            </a:xfrm>
            <a:prstGeom prst="rect">
              <a:avLst/>
            </a:prstGeom>
          </p:spPr>
        </p:pic>
        <p:sp>
          <p:nvSpPr>
            <p:cNvPr id="20" name="Freeform 19"/>
            <p:cNvSpPr/>
            <p:nvPr/>
          </p:nvSpPr>
          <p:spPr>
            <a:xfrm>
              <a:off x="5829301" y="851765"/>
              <a:ext cx="605367" cy="427566"/>
            </a:xfrm>
            <a:custGeom>
              <a:avLst/>
              <a:gdLst>
                <a:gd name="connsiteX0" fmla="*/ 0 w 605367"/>
                <a:gd name="connsiteY0" fmla="*/ 59266 h 427566"/>
                <a:gd name="connsiteX1" fmla="*/ 50800 w 605367"/>
                <a:gd name="connsiteY1" fmla="*/ 55033 h 427566"/>
                <a:gd name="connsiteX2" fmla="*/ 76200 w 605367"/>
                <a:gd name="connsiteY2" fmla="*/ 38100 h 427566"/>
                <a:gd name="connsiteX3" fmla="*/ 105833 w 605367"/>
                <a:gd name="connsiteY3" fmla="*/ 29633 h 427566"/>
                <a:gd name="connsiteX4" fmla="*/ 118533 w 605367"/>
                <a:gd name="connsiteY4" fmla="*/ 16933 h 427566"/>
                <a:gd name="connsiteX5" fmla="*/ 143933 w 605367"/>
                <a:gd name="connsiteY5" fmla="*/ 0 h 427566"/>
                <a:gd name="connsiteX6" fmla="*/ 190500 w 605367"/>
                <a:gd name="connsiteY6" fmla="*/ 4233 h 427566"/>
                <a:gd name="connsiteX7" fmla="*/ 211667 w 605367"/>
                <a:gd name="connsiteY7" fmla="*/ 12700 h 427566"/>
                <a:gd name="connsiteX8" fmla="*/ 254000 w 605367"/>
                <a:gd name="connsiteY8" fmla="*/ 21166 h 427566"/>
                <a:gd name="connsiteX9" fmla="*/ 270933 w 605367"/>
                <a:gd name="connsiteY9" fmla="*/ 29633 h 427566"/>
                <a:gd name="connsiteX10" fmla="*/ 283633 w 605367"/>
                <a:gd name="connsiteY10" fmla="*/ 33866 h 427566"/>
                <a:gd name="connsiteX11" fmla="*/ 304800 w 605367"/>
                <a:gd name="connsiteY11" fmla="*/ 59266 h 427566"/>
                <a:gd name="connsiteX12" fmla="*/ 330200 w 605367"/>
                <a:gd name="connsiteY12" fmla="*/ 80433 h 427566"/>
                <a:gd name="connsiteX13" fmla="*/ 338667 w 605367"/>
                <a:gd name="connsiteY13" fmla="*/ 105833 h 427566"/>
                <a:gd name="connsiteX14" fmla="*/ 347133 w 605367"/>
                <a:gd name="connsiteY14" fmla="*/ 139700 h 427566"/>
                <a:gd name="connsiteX15" fmla="*/ 359833 w 605367"/>
                <a:gd name="connsiteY15" fmla="*/ 177800 h 427566"/>
                <a:gd name="connsiteX16" fmla="*/ 372533 w 605367"/>
                <a:gd name="connsiteY16" fmla="*/ 249766 h 427566"/>
                <a:gd name="connsiteX17" fmla="*/ 381000 w 605367"/>
                <a:gd name="connsiteY17" fmla="*/ 262466 h 427566"/>
                <a:gd name="connsiteX18" fmla="*/ 389467 w 605367"/>
                <a:gd name="connsiteY18" fmla="*/ 287866 h 427566"/>
                <a:gd name="connsiteX19" fmla="*/ 393700 w 605367"/>
                <a:gd name="connsiteY19" fmla="*/ 300566 h 427566"/>
                <a:gd name="connsiteX20" fmla="*/ 397933 w 605367"/>
                <a:gd name="connsiteY20" fmla="*/ 317500 h 427566"/>
                <a:gd name="connsiteX21" fmla="*/ 406400 w 605367"/>
                <a:gd name="connsiteY21" fmla="*/ 334433 h 427566"/>
                <a:gd name="connsiteX22" fmla="*/ 410633 w 605367"/>
                <a:gd name="connsiteY22" fmla="*/ 347133 h 427566"/>
                <a:gd name="connsiteX23" fmla="*/ 427567 w 605367"/>
                <a:gd name="connsiteY23" fmla="*/ 376766 h 427566"/>
                <a:gd name="connsiteX24" fmla="*/ 457200 w 605367"/>
                <a:gd name="connsiteY24" fmla="*/ 406400 h 427566"/>
                <a:gd name="connsiteX25" fmla="*/ 469900 w 605367"/>
                <a:gd name="connsiteY25" fmla="*/ 414866 h 427566"/>
                <a:gd name="connsiteX26" fmla="*/ 482600 w 605367"/>
                <a:gd name="connsiteY26" fmla="*/ 419100 h 427566"/>
                <a:gd name="connsiteX27" fmla="*/ 503767 w 605367"/>
                <a:gd name="connsiteY27" fmla="*/ 423333 h 427566"/>
                <a:gd name="connsiteX28" fmla="*/ 520700 w 605367"/>
                <a:gd name="connsiteY28" fmla="*/ 427566 h 427566"/>
                <a:gd name="connsiteX29" fmla="*/ 605367 w 605367"/>
                <a:gd name="connsiteY29" fmla="*/ 423333 h 42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5367" h="427566">
                  <a:moveTo>
                    <a:pt x="0" y="59266"/>
                  </a:moveTo>
                  <a:cubicBezTo>
                    <a:pt x="16933" y="57855"/>
                    <a:pt x="34428" y="59581"/>
                    <a:pt x="50800" y="55033"/>
                  </a:cubicBezTo>
                  <a:cubicBezTo>
                    <a:pt x="60604" y="52310"/>
                    <a:pt x="66328" y="40568"/>
                    <a:pt x="76200" y="38100"/>
                  </a:cubicBezTo>
                  <a:cubicBezTo>
                    <a:pt x="97462" y="32784"/>
                    <a:pt x="87613" y="35706"/>
                    <a:pt x="105833" y="29633"/>
                  </a:cubicBezTo>
                  <a:cubicBezTo>
                    <a:pt x="110066" y="25400"/>
                    <a:pt x="113807" y="20609"/>
                    <a:pt x="118533" y="16933"/>
                  </a:cubicBezTo>
                  <a:cubicBezTo>
                    <a:pt x="126565" y="10686"/>
                    <a:pt x="143933" y="0"/>
                    <a:pt x="143933" y="0"/>
                  </a:cubicBezTo>
                  <a:cubicBezTo>
                    <a:pt x="159455" y="1411"/>
                    <a:pt x="175181" y="1361"/>
                    <a:pt x="190500" y="4233"/>
                  </a:cubicBezTo>
                  <a:cubicBezTo>
                    <a:pt x="197969" y="5633"/>
                    <a:pt x="204458" y="10297"/>
                    <a:pt x="211667" y="12700"/>
                  </a:cubicBezTo>
                  <a:cubicBezTo>
                    <a:pt x="224296" y="16910"/>
                    <a:pt x="241496" y="19082"/>
                    <a:pt x="254000" y="21166"/>
                  </a:cubicBezTo>
                  <a:cubicBezTo>
                    <a:pt x="259644" y="23988"/>
                    <a:pt x="265133" y="27147"/>
                    <a:pt x="270933" y="29633"/>
                  </a:cubicBezTo>
                  <a:cubicBezTo>
                    <a:pt x="275034" y="31391"/>
                    <a:pt x="279920" y="31391"/>
                    <a:pt x="283633" y="33866"/>
                  </a:cubicBezTo>
                  <a:cubicBezTo>
                    <a:pt x="297545" y="43141"/>
                    <a:pt x="295039" y="47553"/>
                    <a:pt x="304800" y="59266"/>
                  </a:cubicBezTo>
                  <a:cubicBezTo>
                    <a:pt x="314986" y="71489"/>
                    <a:pt x="317713" y="72108"/>
                    <a:pt x="330200" y="80433"/>
                  </a:cubicBezTo>
                  <a:cubicBezTo>
                    <a:pt x="333022" y="88900"/>
                    <a:pt x="336503" y="97175"/>
                    <a:pt x="338667" y="105833"/>
                  </a:cubicBezTo>
                  <a:cubicBezTo>
                    <a:pt x="341489" y="117122"/>
                    <a:pt x="343453" y="128661"/>
                    <a:pt x="347133" y="139700"/>
                  </a:cubicBezTo>
                  <a:lnTo>
                    <a:pt x="359833" y="177800"/>
                  </a:lnTo>
                  <a:cubicBezTo>
                    <a:pt x="363045" y="216342"/>
                    <a:pt x="358496" y="221691"/>
                    <a:pt x="372533" y="249766"/>
                  </a:cubicBezTo>
                  <a:cubicBezTo>
                    <a:pt x="374808" y="254317"/>
                    <a:pt x="378178" y="258233"/>
                    <a:pt x="381000" y="262466"/>
                  </a:cubicBezTo>
                  <a:lnTo>
                    <a:pt x="389467" y="287866"/>
                  </a:lnTo>
                  <a:cubicBezTo>
                    <a:pt x="390878" y="292099"/>
                    <a:pt x="392618" y="296237"/>
                    <a:pt x="393700" y="300566"/>
                  </a:cubicBezTo>
                  <a:cubicBezTo>
                    <a:pt x="395111" y="306211"/>
                    <a:pt x="395890" y="312052"/>
                    <a:pt x="397933" y="317500"/>
                  </a:cubicBezTo>
                  <a:cubicBezTo>
                    <a:pt x="400149" y="323409"/>
                    <a:pt x="403914" y="328633"/>
                    <a:pt x="406400" y="334433"/>
                  </a:cubicBezTo>
                  <a:cubicBezTo>
                    <a:pt x="408158" y="338534"/>
                    <a:pt x="408875" y="343032"/>
                    <a:pt x="410633" y="347133"/>
                  </a:cubicBezTo>
                  <a:cubicBezTo>
                    <a:pt x="417077" y="362170"/>
                    <a:pt x="419065" y="364013"/>
                    <a:pt x="427567" y="376766"/>
                  </a:cubicBezTo>
                  <a:cubicBezTo>
                    <a:pt x="435017" y="399119"/>
                    <a:pt x="428088" y="386992"/>
                    <a:pt x="457200" y="406400"/>
                  </a:cubicBezTo>
                  <a:cubicBezTo>
                    <a:pt x="461433" y="409222"/>
                    <a:pt x="465073" y="413257"/>
                    <a:pt x="469900" y="414866"/>
                  </a:cubicBezTo>
                  <a:cubicBezTo>
                    <a:pt x="474133" y="416277"/>
                    <a:pt x="478271" y="418018"/>
                    <a:pt x="482600" y="419100"/>
                  </a:cubicBezTo>
                  <a:cubicBezTo>
                    <a:pt x="489581" y="420845"/>
                    <a:pt x="496743" y="421772"/>
                    <a:pt x="503767" y="423333"/>
                  </a:cubicBezTo>
                  <a:cubicBezTo>
                    <a:pt x="509447" y="424595"/>
                    <a:pt x="515056" y="426155"/>
                    <a:pt x="520700" y="427566"/>
                  </a:cubicBezTo>
                  <a:lnTo>
                    <a:pt x="605367" y="423333"/>
                  </a:lnTo>
                </a:path>
              </a:pathLst>
            </a:custGeom>
            <a:ln>
              <a:solidFill>
                <a:srgbClr val="6165E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a:off x="5734247" y="872953"/>
              <a:ext cx="372110" cy="129434"/>
            </a:xfrm>
            <a:custGeom>
              <a:avLst/>
              <a:gdLst>
                <a:gd name="connsiteX0" fmla="*/ 0 w 372110"/>
                <a:gd name="connsiteY0" fmla="*/ 0 h 129434"/>
                <a:gd name="connsiteX1" fmla="*/ 32357 w 372110"/>
                <a:gd name="connsiteY1" fmla="*/ 64717 h 129434"/>
                <a:gd name="connsiteX2" fmla="*/ 80893 w 372110"/>
                <a:gd name="connsiteY2" fmla="*/ 80896 h 129434"/>
                <a:gd name="connsiteX3" fmla="*/ 105161 w 372110"/>
                <a:gd name="connsiteY3" fmla="*/ 88986 h 129434"/>
                <a:gd name="connsiteX4" fmla="*/ 129430 w 372110"/>
                <a:gd name="connsiteY4" fmla="*/ 105165 h 129434"/>
                <a:gd name="connsiteX5" fmla="*/ 258859 w 372110"/>
                <a:gd name="connsiteY5" fmla="*/ 129434 h 129434"/>
                <a:gd name="connsiteX6" fmla="*/ 339753 w 372110"/>
                <a:gd name="connsiteY6" fmla="*/ 121344 h 129434"/>
                <a:gd name="connsiteX7" fmla="*/ 372110 w 372110"/>
                <a:gd name="connsiteY7" fmla="*/ 113255 h 12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2110" h="129434">
                  <a:moveTo>
                    <a:pt x="0" y="0"/>
                  </a:moveTo>
                  <a:cubicBezTo>
                    <a:pt x="2898" y="7244"/>
                    <a:pt x="19434" y="56640"/>
                    <a:pt x="32357" y="64717"/>
                  </a:cubicBezTo>
                  <a:cubicBezTo>
                    <a:pt x="46818" y="73756"/>
                    <a:pt x="64714" y="75503"/>
                    <a:pt x="80893" y="80896"/>
                  </a:cubicBezTo>
                  <a:cubicBezTo>
                    <a:pt x="88982" y="83593"/>
                    <a:pt x="98066" y="84256"/>
                    <a:pt x="105161" y="88986"/>
                  </a:cubicBezTo>
                  <a:cubicBezTo>
                    <a:pt x="113251" y="94379"/>
                    <a:pt x="120545" y="101216"/>
                    <a:pt x="129430" y="105165"/>
                  </a:cubicBezTo>
                  <a:cubicBezTo>
                    <a:pt x="179725" y="127518"/>
                    <a:pt x="199053" y="123453"/>
                    <a:pt x="258859" y="129434"/>
                  </a:cubicBezTo>
                  <a:cubicBezTo>
                    <a:pt x="285824" y="126737"/>
                    <a:pt x="312926" y="125176"/>
                    <a:pt x="339753" y="121344"/>
                  </a:cubicBezTo>
                  <a:cubicBezTo>
                    <a:pt x="350759" y="119772"/>
                    <a:pt x="372110" y="113255"/>
                    <a:pt x="372110" y="113255"/>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a:off x="5871766" y="816325"/>
              <a:ext cx="574344" cy="486688"/>
            </a:xfrm>
            <a:custGeom>
              <a:avLst/>
              <a:gdLst>
                <a:gd name="connsiteX0" fmla="*/ 0 w 574344"/>
                <a:gd name="connsiteY0" fmla="*/ 72807 h 486688"/>
                <a:gd name="connsiteX1" fmla="*/ 32357 w 574344"/>
                <a:gd name="connsiteY1" fmla="*/ 32359 h 486688"/>
                <a:gd name="connsiteX2" fmla="*/ 48536 w 574344"/>
                <a:gd name="connsiteY2" fmla="*/ 16179 h 486688"/>
                <a:gd name="connsiteX3" fmla="*/ 97072 w 574344"/>
                <a:gd name="connsiteY3" fmla="*/ 0 h 486688"/>
                <a:gd name="connsiteX4" fmla="*/ 218412 w 574344"/>
                <a:gd name="connsiteY4" fmla="*/ 8090 h 486688"/>
                <a:gd name="connsiteX5" fmla="*/ 234591 w 574344"/>
                <a:gd name="connsiteY5" fmla="*/ 32359 h 486688"/>
                <a:gd name="connsiteX6" fmla="*/ 250770 w 574344"/>
                <a:gd name="connsiteY6" fmla="*/ 80897 h 486688"/>
                <a:gd name="connsiteX7" fmla="*/ 266948 w 574344"/>
                <a:gd name="connsiteY7" fmla="*/ 137524 h 486688"/>
                <a:gd name="connsiteX8" fmla="*/ 275038 w 574344"/>
                <a:gd name="connsiteY8" fmla="*/ 380214 h 486688"/>
                <a:gd name="connsiteX9" fmla="*/ 291217 w 574344"/>
                <a:gd name="connsiteY9" fmla="*/ 404482 h 486688"/>
                <a:gd name="connsiteX10" fmla="*/ 315485 w 574344"/>
                <a:gd name="connsiteY10" fmla="*/ 436841 h 486688"/>
                <a:gd name="connsiteX11" fmla="*/ 355931 w 574344"/>
                <a:gd name="connsiteY11" fmla="*/ 461110 h 486688"/>
                <a:gd name="connsiteX12" fmla="*/ 574344 w 574344"/>
                <a:gd name="connsiteY12" fmla="*/ 485379 h 48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4344" h="486688">
                  <a:moveTo>
                    <a:pt x="0" y="72807"/>
                  </a:moveTo>
                  <a:cubicBezTo>
                    <a:pt x="10786" y="59324"/>
                    <a:pt x="21121" y="45469"/>
                    <a:pt x="32357" y="32359"/>
                  </a:cubicBezTo>
                  <a:cubicBezTo>
                    <a:pt x="37321" y="26568"/>
                    <a:pt x="41714" y="19590"/>
                    <a:pt x="48536" y="16179"/>
                  </a:cubicBezTo>
                  <a:cubicBezTo>
                    <a:pt x="63789" y="8552"/>
                    <a:pt x="97072" y="0"/>
                    <a:pt x="97072" y="0"/>
                  </a:cubicBezTo>
                  <a:cubicBezTo>
                    <a:pt x="137519" y="2697"/>
                    <a:pt x="178953" y="-1195"/>
                    <a:pt x="218412" y="8090"/>
                  </a:cubicBezTo>
                  <a:cubicBezTo>
                    <a:pt x="227876" y="10317"/>
                    <a:pt x="230642" y="23474"/>
                    <a:pt x="234591" y="32359"/>
                  </a:cubicBezTo>
                  <a:cubicBezTo>
                    <a:pt x="241517" y="47944"/>
                    <a:pt x="245377" y="64718"/>
                    <a:pt x="250770" y="80897"/>
                  </a:cubicBezTo>
                  <a:cubicBezTo>
                    <a:pt x="262374" y="115711"/>
                    <a:pt x="256792" y="96895"/>
                    <a:pt x="266948" y="137524"/>
                  </a:cubicBezTo>
                  <a:cubicBezTo>
                    <a:pt x="269645" y="218421"/>
                    <a:pt x="267710" y="299605"/>
                    <a:pt x="275038" y="380214"/>
                  </a:cubicBezTo>
                  <a:cubicBezTo>
                    <a:pt x="275918" y="389896"/>
                    <a:pt x="285566" y="396571"/>
                    <a:pt x="291217" y="404482"/>
                  </a:cubicBezTo>
                  <a:cubicBezTo>
                    <a:pt x="299054" y="415453"/>
                    <a:pt x="305339" y="427962"/>
                    <a:pt x="315485" y="436841"/>
                  </a:cubicBezTo>
                  <a:cubicBezTo>
                    <a:pt x="327317" y="447195"/>
                    <a:pt x="341105" y="455877"/>
                    <a:pt x="355931" y="461110"/>
                  </a:cubicBezTo>
                  <a:cubicBezTo>
                    <a:pt x="452485" y="495189"/>
                    <a:pt x="467864" y="485379"/>
                    <a:pt x="574344" y="485379"/>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5944570" y="832504"/>
              <a:ext cx="501540" cy="412572"/>
            </a:xfrm>
            <a:custGeom>
              <a:avLst/>
              <a:gdLst>
                <a:gd name="connsiteX0" fmla="*/ 0 w 501540"/>
                <a:gd name="connsiteY0" fmla="*/ 145614 h 412572"/>
                <a:gd name="connsiteX1" fmla="*/ 8089 w 501540"/>
                <a:gd name="connsiteY1" fmla="*/ 105166 h 412572"/>
                <a:gd name="connsiteX2" fmla="*/ 32357 w 501540"/>
                <a:gd name="connsiteY2" fmla="*/ 16180 h 412572"/>
                <a:gd name="connsiteX3" fmla="*/ 48536 w 501540"/>
                <a:gd name="connsiteY3" fmla="*/ 0 h 412572"/>
                <a:gd name="connsiteX4" fmla="*/ 177966 w 501540"/>
                <a:gd name="connsiteY4" fmla="*/ 8090 h 412572"/>
                <a:gd name="connsiteX5" fmla="*/ 186055 w 501540"/>
                <a:gd name="connsiteY5" fmla="*/ 32359 h 412572"/>
                <a:gd name="connsiteX6" fmla="*/ 194144 w 501540"/>
                <a:gd name="connsiteY6" fmla="*/ 177973 h 412572"/>
                <a:gd name="connsiteX7" fmla="*/ 210323 w 501540"/>
                <a:gd name="connsiteY7" fmla="*/ 275048 h 412572"/>
                <a:gd name="connsiteX8" fmla="*/ 242681 w 501540"/>
                <a:gd name="connsiteY8" fmla="*/ 339766 h 412572"/>
                <a:gd name="connsiteX9" fmla="*/ 266949 w 501540"/>
                <a:gd name="connsiteY9" fmla="*/ 355945 h 412572"/>
                <a:gd name="connsiteX10" fmla="*/ 315485 w 501540"/>
                <a:gd name="connsiteY10" fmla="*/ 404483 h 412572"/>
                <a:gd name="connsiteX11" fmla="*/ 364021 w 501540"/>
                <a:gd name="connsiteY11" fmla="*/ 412572 h 412572"/>
                <a:gd name="connsiteX12" fmla="*/ 461093 w 501540"/>
                <a:gd name="connsiteY12" fmla="*/ 404483 h 412572"/>
                <a:gd name="connsiteX13" fmla="*/ 501540 w 501540"/>
                <a:gd name="connsiteY13" fmla="*/ 396393 h 41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540" h="412572">
                  <a:moveTo>
                    <a:pt x="0" y="145614"/>
                  </a:moveTo>
                  <a:cubicBezTo>
                    <a:pt x="2696" y="132131"/>
                    <a:pt x="5829" y="118729"/>
                    <a:pt x="8089" y="105166"/>
                  </a:cubicBezTo>
                  <a:cubicBezTo>
                    <a:pt x="15720" y="59381"/>
                    <a:pt x="9021" y="51186"/>
                    <a:pt x="32357" y="16180"/>
                  </a:cubicBezTo>
                  <a:cubicBezTo>
                    <a:pt x="36588" y="9834"/>
                    <a:pt x="43143" y="5393"/>
                    <a:pt x="48536" y="0"/>
                  </a:cubicBezTo>
                  <a:cubicBezTo>
                    <a:pt x="91679" y="2697"/>
                    <a:pt x="135888" y="-1811"/>
                    <a:pt x="177966" y="8090"/>
                  </a:cubicBezTo>
                  <a:cubicBezTo>
                    <a:pt x="186266" y="10043"/>
                    <a:pt x="185247" y="23870"/>
                    <a:pt x="186055" y="32359"/>
                  </a:cubicBezTo>
                  <a:cubicBezTo>
                    <a:pt x="190664" y="80753"/>
                    <a:pt x="190553" y="129493"/>
                    <a:pt x="194144" y="177973"/>
                  </a:cubicBezTo>
                  <a:cubicBezTo>
                    <a:pt x="201374" y="275577"/>
                    <a:pt x="195142" y="221914"/>
                    <a:pt x="210323" y="275048"/>
                  </a:cubicBezTo>
                  <a:cubicBezTo>
                    <a:pt x="220552" y="310851"/>
                    <a:pt x="213114" y="310198"/>
                    <a:pt x="242681" y="339766"/>
                  </a:cubicBezTo>
                  <a:cubicBezTo>
                    <a:pt x="249556" y="346641"/>
                    <a:pt x="259683" y="349486"/>
                    <a:pt x="266949" y="355945"/>
                  </a:cubicBezTo>
                  <a:cubicBezTo>
                    <a:pt x="284050" y="371146"/>
                    <a:pt x="292916" y="400722"/>
                    <a:pt x="315485" y="404483"/>
                  </a:cubicBezTo>
                  <a:lnTo>
                    <a:pt x="364021" y="412572"/>
                  </a:lnTo>
                  <a:cubicBezTo>
                    <a:pt x="396378" y="409876"/>
                    <a:pt x="428874" y="408510"/>
                    <a:pt x="461093" y="404483"/>
                  </a:cubicBezTo>
                  <a:cubicBezTo>
                    <a:pt x="531044" y="395739"/>
                    <a:pt x="473848" y="396393"/>
                    <a:pt x="501540" y="396393"/>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a:off x="5807050" y="824415"/>
              <a:ext cx="647149" cy="446487"/>
            </a:xfrm>
            <a:custGeom>
              <a:avLst/>
              <a:gdLst>
                <a:gd name="connsiteX0" fmla="*/ 0 w 647148"/>
                <a:gd name="connsiteY0" fmla="*/ 88986 h 446487"/>
                <a:gd name="connsiteX1" fmla="*/ 97072 w 647148"/>
                <a:gd name="connsiteY1" fmla="*/ 80896 h 446487"/>
                <a:gd name="connsiteX2" fmla="*/ 145608 w 647148"/>
                <a:gd name="connsiteY2" fmla="*/ 48538 h 446487"/>
                <a:gd name="connsiteX3" fmla="*/ 161787 w 647148"/>
                <a:gd name="connsiteY3" fmla="*/ 24269 h 446487"/>
                <a:gd name="connsiteX4" fmla="*/ 226502 w 647148"/>
                <a:gd name="connsiteY4" fmla="*/ 0 h 446487"/>
                <a:gd name="connsiteX5" fmla="*/ 299306 w 647148"/>
                <a:gd name="connsiteY5" fmla="*/ 8089 h 446487"/>
                <a:gd name="connsiteX6" fmla="*/ 323574 w 647148"/>
                <a:gd name="connsiteY6" fmla="*/ 24269 h 446487"/>
                <a:gd name="connsiteX7" fmla="*/ 347842 w 647148"/>
                <a:gd name="connsiteY7" fmla="*/ 32358 h 446487"/>
                <a:gd name="connsiteX8" fmla="*/ 388289 w 647148"/>
                <a:gd name="connsiteY8" fmla="*/ 72807 h 446487"/>
                <a:gd name="connsiteX9" fmla="*/ 420646 w 647148"/>
                <a:gd name="connsiteY9" fmla="*/ 121344 h 446487"/>
                <a:gd name="connsiteX10" fmla="*/ 428736 w 647148"/>
                <a:gd name="connsiteY10" fmla="*/ 226510 h 446487"/>
                <a:gd name="connsiteX11" fmla="*/ 444914 w 647148"/>
                <a:gd name="connsiteY11" fmla="*/ 355944 h 446487"/>
                <a:gd name="connsiteX12" fmla="*/ 485361 w 647148"/>
                <a:gd name="connsiteY12" fmla="*/ 412572 h 446487"/>
                <a:gd name="connsiteX13" fmla="*/ 558165 w 647148"/>
                <a:gd name="connsiteY13" fmla="*/ 436841 h 446487"/>
                <a:gd name="connsiteX14" fmla="*/ 647148 w 647148"/>
                <a:gd name="connsiteY14" fmla="*/ 444930 h 44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148" h="446487">
                  <a:moveTo>
                    <a:pt x="0" y="88986"/>
                  </a:moveTo>
                  <a:cubicBezTo>
                    <a:pt x="32357" y="86289"/>
                    <a:pt x="65787" y="89587"/>
                    <a:pt x="97072" y="80896"/>
                  </a:cubicBezTo>
                  <a:cubicBezTo>
                    <a:pt x="115807" y="75692"/>
                    <a:pt x="145608" y="48538"/>
                    <a:pt x="145608" y="48538"/>
                  </a:cubicBezTo>
                  <a:cubicBezTo>
                    <a:pt x="151001" y="40448"/>
                    <a:pt x="154912" y="31144"/>
                    <a:pt x="161787" y="24269"/>
                  </a:cubicBezTo>
                  <a:cubicBezTo>
                    <a:pt x="182618" y="3437"/>
                    <a:pt x="197560" y="5788"/>
                    <a:pt x="226502" y="0"/>
                  </a:cubicBezTo>
                  <a:cubicBezTo>
                    <a:pt x="250770" y="2696"/>
                    <a:pt x="275618" y="2167"/>
                    <a:pt x="299306" y="8089"/>
                  </a:cubicBezTo>
                  <a:cubicBezTo>
                    <a:pt x="308738" y="10447"/>
                    <a:pt x="314878" y="19921"/>
                    <a:pt x="323574" y="24269"/>
                  </a:cubicBezTo>
                  <a:cubicBezTo>
                    <a:pt x="331201" y="28082"/>
                    <a:pt x="339753" y="29662"/>
                    <a:pt x="347842" y="32358"/>
                  </a:cubicBezTo>
                  <a:cubicBezTo>
                    <a:pt x="361324" y="45841"/>
                    <a:pt x="382260" y="54718"/>
                    <a:pt x="388289" y="72807"/>
                  </a:cubicBezTo>
                  <a:cubicBezTo>
                    <a:pt x="399996" y="107928"/>
                    <a:pt x="390349" y="91045"/>
                    <a:pt x="420646" y="121344"/>
                  </a:cubicBezTo>
                  <a:cubicBezTo>
                    <a:pt x="423343" y="156399"/>
                    <a:pt x="425118" y="191538"/>
                    <a:pt x="428736" y="226510"/>
                  </a:cubicBezTo>
                  <a:cubicBezTo>
                    <a:pt x="433210" y="269760"/>
                    <a:pt x="436387" y="313308"/>
                    <a:pt x="444914" y="355944"/>
                  </a:cubicBezTo>
                  <a:cubicBezTo>
                    <a:pt x="448171" y="372231"/>
                    <a:pt x="469678" y="404730"/>
                    <a:pt x="485361" y="412572"/>
                  </a:cubicBezTo>
                  <a:cubicBezTo>
                    <a:pt x="508241" y="424012"/>
                    <a:pt x="533897" y="428751"/>
                    <a:pt x="558165" y="436841"/>
                  </a:cubicBezTo>
                  <a:cubicBezTo>
                    <a:pt x="602895" y="451751"/>
                    <a:pt x="573913" y="444930"/>
                    <a:pt x="647148" y="444930"/>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a:off x="5791201" y="817898"/>
              <a:ext cx="196906" cy="145614"/>
            </a:xfrm>
            <a:custGeom>
              <a:avLst/>
              <a:gdLst>
                <a:gd name="connsiteX0" fmla="*/ 132042 w 196906"/>
                <a:gd name="connsiteY0" fmla="*/ 80897 h 145614"/>
                <a:gd name="connsiteX1" fmla="*/ 99684 w 196906"/>
                <a:gd name="connsiteY1" fmla="*/ 16179 h 145614"/>
                <a:gd name="connsiteX2" fmla="*/ 51148 w 196906"/>
                <a:gd name="connsiteY2" fmla="*/ 0 h 145614"/>
                <a:gd name="connsiteX3" fmla="*/ 2612 w 196906"/>
                <a:gd name="connsiteY3" fmla="*/ 32359 h 145614"/>
                <a:gd name="connsiteX4" fmla="*/ 26880 w 196906"/>
                <a:gd name="connsiteY4" fmla="*/ 40448 h 145614"/>
                <a:gd name="connsiteX5" fmla="*/ 51148 w 196906"/>
                <a:gd name="connsiteY5" fmla="*/ 56628 h 145614"/>
                <a:gd name="connsiteX6" fmla="*/ 123953 w 196906"/>
                <a:gd name="connsiteY6" fmla="*/ 64717 h 145614"/>
                <a:gd name="connsiteX7" fmla="*/ 132042 w 196906"/>
                <a:gd name="connsiteY7" fmla="*/ 88986 h 145614"/>
                <a:gd name="connsiteX8" fmla="*/ 140131 w 196906"/>
                <a:gd name="connsiteY8" fmla="*/ 137524 h 145614"/>
                <a:gd name="connsiteX9" fmla="*/ 164399 w 196906"/>
                <a:gd name="connsiteY9" fmla="*/ 145614 h 145614"/>
                <a:gd name="connsiteX10" fmla="*/ 188667 w 196906"/>
                <a:gd name="connsiteY10" fmla="*/ 137524 h 145614"/>
                <a:gd name="connsiteX11" fmla="*/ 188667 w 196906"/>
                <a:gd name="connsiteY11" fmla="*/ 80897 h 145614"/>
                <a:gd name="connsiteX12" fmla="*/ 140131 w 196906"/>
                <a:gd name="connsiteY12" fmla="*/ 64717 h 145614"/>
                <a:gd name="connsiteX13" fmla="*/ 132042 w 196906"/>
                <a:gd name="connsiteY13" fmla="*/ 80897 h 1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906" h="145614">
                  <a:moveTo>
                    <a:pt x="132042" y="80897"/>
                  </a:moveTo>
                  <a:cubicBezTo>
                    <a:pt x="125794" y="49656"/>
                    <a:pt x="130277" y="33175"/>
                    <a:pt x="99684" y="16179"/>
                  </a:cubicBezTo>
                  <a:cubicBezTo>
                    <a:pt x="84776" y="7897"/>
                    <a:pt x="51148" y="0"/>
                    <a:pt x="51148" y="0"/>
                  </a:cubicBezTo>
                  <a:cubicBezTo>
                    <a:pt x="47916" y="647"/>
                    <a:pt x="-13216" y="700"/>
                    <a:pt x="2612" y="32359"/>
                  </a:cubicBezTo>
                  <a:cubicBezTo>
                    <a:pt x="6425" y="39986"/>
                    <a:pt x="18791" y="37752"/>
                    <a:pt x="26880" y="40448"/>
                  </a:cubicBezTo>
                  <a:cubicBezTo>
                    <a:pt x="34969" y="45841"/>
                    <a:pt x="41716" y="54270"/>
                    <a:pt x="51148" y="56628"/>
                  </a:cubicBezTo>
                  <a:cubicBezTo>
                    <a:pt x="74837" y="62550"/>
                    <a:pt x="101282" y="55648"/>
                    <a:pt x="123953" y="64717"/>
                  </a:cubicBezTo>
                  <a:cubicBezTo>
                    <a:pt x="131870" y="67884"/>
                    <a:pt x="130192" y="80662"/>
                    <a:pt x="132042" y="88986"/>
                  </a:cubicBezTo>
                  <a:cubicBezTo>
                    <a:pt x="135600" y="104998"/>
                    <a:pt x="131993" y="123282"/>
                    <a:pt x="140131" y="137524"/>
                  </a:cubicBezTo>
                  <a:cubicBezTo>
                    <a:pt x="144361" y="144928"/>
                    <a:pt x="156310" y="142917"/>
                    <a:pt x="164399" y="145614"/>
                  </a:cubicBezTo>
                  <a:cubicBezTo>
                    <a:pt x="172488" y="142917"/>
                    <a:pt x="182638" y="143554"/>
                    <a:pt x="188667" y="137524"/>
                  </a:cubicBezTo>
                  <a:cubicBezTo>
                    <a:pt x="199587" y="126604"/>
                    <a:pt x="199720" y="90371"/>
                    <a:pt x="188667" y="80897"/>
                  </a:cubicBezTo>
                  <a:cubicBezTo>
                    <a:pt x="175719" y="69798"/>
                    <a:pt x="140131" y="64717"/>
                    <a:pt x="140131" y="64717"/>
                  </a:cubicBezTo>
                  <a:lnTo>
                    <a:pt x="132042" y="80897"/>
                  </a:lnTo>
                  <a:close/>
                </a:path>
              </a:pathLst>
            </a:custGeom>
            <a:solidFill>
              <a:schemeClr val="accent3">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reeform 25"/>
            <p:cNvSpPr/>
            <p:nvPr/>
          </p:nvSpPr>
          <p:spPr>
            <a:xfrm>
              <a:off x="5807051" y="913401"/>
              <a:ext cx="283127" cy="64717"/>
            </a:xfrm>
            <a:custGeom>
              <a:avLst/>
              <a:gdLst>
                <a:gd name="connsiteX0" fmla="*/ 0 w 283127"/>
                <a:gd name="connsiteY0" fmla="*/ 0 h 64717"/>
                <a:gd name="connsiteX1" fmla="*/ 64715 w 283127"/>
                <a:gd name="connsiteY1" fmla="*/ 40448 h 64717"/>
                <a:gd name="connsiteX2" fmla="*/ 97072 w 283127"/>
                <a:gd name="connsiteY2" fmla="*/ 56627 h 64717"/>
                <a:gd name="connsiteX3" fmla="*/ 194144 w 283127"/>
                <a:gd name="connsiteY3" fmla="*/ 64717 h 64717"/>
                <a:gd name="connsiteX4" fmla="*/ 283127 w 283127"/>
                <a:gd name="connsiteY4" fmla="*/ 56627 h 64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127" h="64717">
                  <a:moveTo>
                    <a:pt x="0" y="0"/>
                  </a:moveTo>
                  <a:cubicBezTo>
                    <a:pt x="68208" y="54567"/>
                    <a:pt x="13645" y="18560"/>
                    <a:pt x="64715" y="40448"/>
                  </a:cubicBezTo>
                  <a:cubicBezTo>
                    <a:pt x="75799" y="45198"/>
                    <a:pt x="85220" y="54405"/>
                    <a:pt x="97072" y="56627"/>
                  </a:cubicBezTo>
                  <a:cubicBezTo>
                    <a:pt x="128985" y="62611"/>
                    <a:pt x="161787" y="62020"/>
                    <a:pt x="194144" y="64717"/>
                  </a:cubicBezTo>
                  <a:cubicBezTo>
                    <a:pt x="266886" y="55624"/>
                    <a:pt x="237119" y="56627"/>
                    <a:pt x="283127" y="56627"/>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5759268" y="894097"/>
              <a:ext cx="336733" cy="63501"/>
            </a:xfrm>
            <a:custGeom>
              <a:avLst/>
              <a:gdLst>
                <a:gd name="connsiteX0" fmla="*/ 0 w 412557"/>
                <a:gd name="connsiteY0" fmla="*/ 0 h 88986"/>
                <a:gd name="connsiteX1" fmla="*/ 40447 w 412557"/>
                <a:gd name="connsiteY1" fmla="*/ 32358 h 88986"/>
                <a:gd name="connsiteX2" fmla="*/ 64715 w 412557"/>
                <a:gd name="connsiteY2" fmla="*/ 40448 h 88986"/>
                <a:gd name="connsiteX3" fmla="*/ 88983 w 412557"/>
                <a:gd name="connsiteY3" fmla="*/ 64717 h 88986"/>
                <a:gd name="connsiteX4" fmla="*/ 121341 w 412557"/>
                <a:gd name="connsiteY4" fmla="*/ 72806 h 88986"/>
                <a:gd name="connsiteX5" fmla="*/ 169877 w 412557"/>
                <a:gd name="connsiteY5" fmla="*/ 88986 h 88986"/>
                <a:gd name="connsiteX6" fmla="*/ 339753 w 412557"/>
                <a:gd name="connsiteY6" fmla="*/ 80896 h 88986"/>
                <a:gd name="connsiteX7" fmla="*/ 388289 w 412557"/>
                <a:gd name="connsiteY7" fmla="*/ 64717 h 88986"/>
                <a:gd name="connsiteX8" fmla="*/ 412557 w 412557"/>
                <a:gd name="connsiteY8" fmla="*/ 40448 h 88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57" h="88986">
                  <a:moveTo>
                    <a:pt x="0" y="0"/>
                  </a:moveTo>
                  <a:cubicBezTo>
                    <a:pt x="13482" y="10786"/>
                    <a:pt x="25806" y="23207"/>
                    <a:pt x="40447" y="32358"/>
                  </a:cubicBezTo>
                  <a:cubicBezTo>
                    <a:pt x="47678" y="36877"/>
                    <a:pt x="57620" y="35718"/>
                    <a:pt x="64715" y="40448"/>
                  </a:cubicBezTo>
                  <a:cubicBezTo>
                    <a:pt x="74234" y="46794"/>
                    <a:pt x="79050" y="59041"/>
                    <a:pt x="88983" y="64717"/>
                  </a:cubicBezTo>
                  <a:cubicBezTo>
                    <a:pt x="98636" y="70233"/>
                    <a:pt x="110692" y="69611"/>
                    <a:pt x="121341" y="72806"/>
                  </a:cubicBezTo>
                  <a:cubicBezTo>
                    <a:pt x="137676" y="77707"/>
                    <a:pt x="169877" y="88986"/>
                    <a:pt x="169877" y="88986"/>
                  </a:cubicBezTo>
                  <a:cubicBezTo>
                    <a:pt x="226502" y="86289"/>
                    <a:pt x="283410" y="87157"/>
                    <a:pt x="339753" y="80896"/>
                  </a:cubicBezTo>
                  <a:cubicBezTo>
                    <a:pt x="356703" y="79013"/>
                    <a:pt x="388289" y="64717"/>
                    <a:pt x="388289" y="64717"/>
                  </a:cubicBezTo>
                  <a:lnTo>
                    <a:pt x="412557" y="40448"/>
                  </a:ln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8" name="Freeform 27"/>
            <p:cNvSpPr/>
            <p:nvPr/>
          </p:nvSpPr>
          <p:spPr>
            <a:xfrm>
              <a:off x="5875868" y="1338597"/>
              <a:ext cx="618067" cy="702896"/>
            </a:xfrm>
            <a:custGeom>
              <a:avLst/>
              <a:gdLst>
                <a:gd name="connsiteX0" fmla="*/ 0 w 618067"/>
                <a:gd name="connsiteY0" fmla="*/ 0 h 702896"/>
                <a:gd name="connsiteX1" fmla="*/ 46567 w 618067"/>
                <a:gd name="connsiteY1" fmla="*/ 21167 h 702896"/>
                <a:gd name="connsiteX2" fmla="*/ 59267 w 618067"/>
                <a:gd name="connsiteY2" fmla="*/ 25400 h 702896"/>
                <a:gd name="connsiteX3" fmla="*/ 173567 w 618067"/>
                <a:gd name="connsiteY3" fmla="*/ 38100 h 702896"/>
                <a:gd name="connsiteX4" fmla="*/ 194734 w 618067"/>
                <a:gd name="connsiteY4" fmla="*/ 42334 h 702896"/>
                <a:gd name="connsiteX5" fmla="*/ 207434 w 618067"/>
                <a:gd name="connsiteY5" fmla="*/ 50800 h 702896"/>
                <a:gd name="connsiteX6" fmla="*/ 228600 w 618067"/>
                <a:gd name="connsiteY6" fmla="*/ 71967 h 702896"/>
                <a:gd name="connsiteX7" fmla="*/ 258234 w 618067"/>
                <a:gd name="connsiteY7" fmla="*/ 105834 h 702896"/>
                <a:gd name="connsiteX8" fmla="*/ 266700 w 618067"/>
                <a:gd name="connsiteY8" fmla="*/ 118534 h 702896"/>
                <a:gd name="connsiteX9" fmla="*/ 292100 w 618067"/>
                <a:gd name="connsiteY9" fmla="*/ 135467 h 702896"/>
                <a:gd name="connsiteX10" fmla="*/ 317500 w 618067"/>
                <a:gd name="connsiteY10" fmla="*/ 156634 h 702896"/>
                <a:gd name="connsiteX11" fmla="*/ 330200 w 618067"/>
                <a:gd name="connsiteY11" fmla="*/ 165100 h 702896"/>
                <a:gd name="connsiteX12" fmla="*/ 436034 w 618067"/>
                <a:gd name="connsiteY12" fmla="*/ 177800 h 702896"/>
                <a:gd name="connsiteX13" fmla="*/ 448734 w 618067"/>
                <a:gd name="connsiteY13" fmla="*/ 190500 h 702896"/>
                <a:gd name="connsiteX14" fmla="*/ 474134 w 618067"/>
                <a:gd name="connsiteY14" fmla="*/ 232834 h 702896"/>
                <a:gd name="connsiteX15" fmla="*/ 478367 w 618067"/>
                <a:gd name="connsiteY15" fmla="*/ 245534 h 702896"/>
                <a:gd name="connsiteX16" fmla="*/ 482600 w 618067"/>
                <a:gd name="connsiteY16" fmla="*/ 279400 h 702896"/>
                <a:gd name="connsiteX17" fmla="*/ 499534 w 618067"/>
                <a:gd name="connsiteY17" fmla="*/ 304800 h 702896"/>
                <a:gd name="connsiteX18" fmla="*/ 503767 w 618067"/>
                <a:gd name="connsiteY18" fmla="*/ 317500 h 702896"/>
                <a:gd name="connsiteX19" fmla="*/ 537634 w 618067"/>
                <a:gd name="connsiteY19" fmla="*/ 330200 h 702896"/>
                <a:gd name="connsiteX20" fmla="*/ 554567 w 618067"/>
                <a:gd name="connsiteY20" fmla="*/ 334434 h 702896"/>
                <a:gd name="connsiteX21" fmla="*/ 596900 w 618067"/>
                <a:gd name="connsiteY21" fmla="*/ 347134 h 702896"/>
                <a:gd name="connsiteX22" fmla="*/ 609600 w 618067"/>
                <a:gd name="connsiteY22" fmla="*/ 359834 h 702896"/>
                <a:gd name="connsiteX23" fmla="*/ 618067 w 618067"/>
                <a:gd name="connsiteY23" fmla="*/ 385234 h 702896"/>
                <a:gd name="connsiteX24" fmla="*/ 613834 w 618067"/>
                <a:gd name="connsiteY24" fmla="*/ 397934 h 702896"/>
                <a:gd name="connsiteX25" fmla="*/ 584200 w 618067"/>
                <a:gd name="connsiteY25" fmla="*/ 414867 h 702896"/>
                <a:gd name="connsiteX26" fmla="*/ 575734 w 618067"/>
                <a:gd name="connsiteY26" fmla="*/ 427567 h 702896"/>
                <a:gd name="connsiteX27" fmla="*/ 563034 w 618067"/>
                <a:gd name="connsiteY27" fmla="*/ 436034 h 702896"/>
                <a:gd name="connsiteX28" fmla="*/ 546100 w 618067"/>
                <a:gd name="connsiteY28" fmla="*/ 457200 h 702896"/>
                <a:gd name="connsiteX29" fmla="*/ 541867 w 618067"/>
                <a:gd name="connsiteY29" fmla="*/ 469900 h 702896"/>
                <a:gd name="connsiteX30" fmla="*/ 524934 w 618067"/>
                <a:gd name="connsiteY30" fmla="*/ 495300 h 702896"/>
                <a:gd name="connsiteX31" fmla="*/ 520700 w 618067"/>
                <a:gd name="connsiteY31" fmla="*/ 508000 h 702896"/>
                <a:gd name="connsiteX32" fmla="*/ 508000 w 618067"/>
                <a:gd name="connsiteY32" fmla="*/ 516467 h 702896"/>
                <a:gd name="connsiteX33" fmla="*/ 503767 w 618067"/>
                <a:gd name="connsiteY33" fmla="*/ 529167 h 702896"/>
                <a:gd name="connsiteX34" fmla="*/ 491067 w 618067"/>
                <a:gd name="connsiteY34" fmla="*/ 533400 h 702896"/>
                <a:gd name="connsiteX35" fmla="*/ 465667 w 618067"/>
                <a:gd name="connsiteY35" fmla="*/ 550334 h 702896"/>
                <a:gd name="connsiteX36" fmla="*/ 452967 w 618067"/>
                <a:gd name="connsiteY36" fmla="*/ 558800 h 702896"/>
                <a:gd name="connsiteX37" fmla="*/ 414867 w 618067"/>
                <a:gd name="connsiteY37" fmla="*/ 592667 h 702896"/>
                <a:gd name="connsiteX38" fmla="*/ 393700 w 618067"/>
                <a:gd name="connsiteY38" fmla="*/ 609600 h 702896"/>
                <a:gd name="connsiteX39" fmla="*/ 385234 w 618067"/>
                <a:gd name="connsiteY39" fmla="*/ 622300 h 702896"/>
                <a:gd name="connsiteX40" fmla="*/ 372534 w 618067"/>
                <a:gd name="connsiteY40" fmla="*/ 635000 h 702896"/>
                <a:gd name="connsiteX41" fmla="*/ 359834 w 618067"/>
                <a:gd name="connsiteY41" fmla="*/ 660400 h 702896"/>
                <a:gd name="connsiteX42" fmla="*/ 334434 w 618067"/>
                <a:gd name="connsiteY42" fmla="*/ 677334 h 702896"/>
                <a:gd name="connsiteX43" fmla="*/ 304800 w 618067"/>
                <a:gd name="connsiteY43" fmla="*/ 694267 h 702896"/>
                <a:gd name="connsiteX44" fmla="*/ 292100 w 618067"/>
                <a:gd name="connsiteY44" fmla="*/ 702734 h 702896"/>
                <a:gd name="connsiteX45" fmla="*/ 279400 w 618067"/>
                <a:gd name="connsiteY45" fmla="*/ 698500 h 702896"/>
                <a:gd name="connsiteX46" fmla="*/ 254000 w 618067"/>
                <a:gd name="connsiteY46" fmla="*/ 656167 h 702896"/>
                <a:gd name="connsiteX47" fmla="*/ 241300 w 618067"/>
                <a:gd name="connsiteY47" fmla="*/ 647700 h 702896"/>
                <a:gd name="connsiteX48" fmla="*/ 228600 w 618067"/>
                <a:gd name="connsiteY48" fmla="*/ 635000 h 702896"/>
                <a:gd name="connsiteX49" fmla="*/ 211667 w 618067"/>
                <a:gd name="connsiteY49" fmla="*/ 609600 h 702896"/>
                <a:gd name="connsiteX50" fmla="*/ 203200 w 618067"/>
                <a:gd name="connsiteY50" fmla="*/ 596900 h 702896"/>
                <a:gd name="connsiteX51" fmla="*/ 177800 w 618067"/>
                <a:gd name="connsiteY51" fmla="*/ 575734 h 702896"/>
                <a:gd name="connsiteX52" fmla="*/ 148167 w 618067"/>
                <a:gd name="connsiteY52" fmla="*/ 541867 h 702896"/>
                <a:gd name="connsiteX53" fmla="*/ 135467 w 618067"/>
                <a:gd name="connsiteY53" fmla="*/ 516467 h 702896"/>
                <a:gd name="connsiteX54" fmla="*/ 131234 w 618067"/>
                <a:gd name="connsiteY54" fmla="*/ 516467 h 70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18067" h="702896">
                  <a:moveTo>
                    <a:pt x="0" y="0"/>
                  </a:moveTo>
                  <a:cubicBezTo>
                    <a:pt x="28818" y="17291"/>
                    <a:pt x="13363" y="10099"/>
                    <a:pt x="46567" y="21167"/>
                  </a:cubicBezTo>
                  <a:lnTo>
                    <a:pt x="59267" y="25400"/>
                  </a:lnTo>
                  <a:cubicBezTo>
                    <a:pt x="100901" y="53157"/>
                    <a:pt x="62010" y="30406"/>
                    <a:pt x="173567" y="38100"/>
                  </a:cubicBezTo>
                  <a:cubicBezTo>
                    <a:pt x="180745" y="38595"/>
                    <a:pt x="187678" y="40923"/>
                    <a:pt x="194734" y="42334"/>
                  </a:cubicBezTo>
                  <a:cubicBezTo>
                    <a:pt x="198967" y="45156"/>
                    <a:pt x="203836" y="47202"/>
                    <a:pt x="207434" y="50800"/>
                  </a:cubicBezTo>
                  <a:cubicBezTo>
                    <a:pt x="235660" y="79026"/>
                    <a:pt x="194729" y="49385"/>
                    <a:pt x="228600" y="71967"/>
                  </a:cubicBezTo>
                  <a:cubicBezTo>
                    <a:pt x="248356" y="101600"/>
                    <a:pt x="237067" y="91722"/>
                    <a:pt x="258234" y="105834"/>
                  </a:cubicBezTo>
                  <a:cubicBezTo>
                    <a:pt x="261056" y="110067"/>
                    <a:pt x="262871" y="115184"/>
                    <a:pt x="266700" y="118534"/>
                  </a:cubicBezTo>
                  <a:cubicBezTo>
                    <a:pt x="274358" y="125235"/>
                    <a:pt x="292100" y="135467"/>
                    <a:pt x="292100" y="135467"/>
                  </a:cubicBezTo>
                  <a:cubicBezTo>
                    <a:pt x="305399" y="155415"/>
                    <a:pt x="294364" y="143414"/>
                    <a:pt x="317500" y="156634"/>
                  </a:cubicBezTo>
                  <a:cubicBezTo>
                    <a:pt x="321917" y="159158"/>
                    <a:pt x="325551" y="163034"/>
                    <a:pt x="330200" y="165100"/>
                  </a:cubicBezTo>
                  <a:cubicBezTo>
                    <a:pt x="366647" y="181298"/>
                    <a:pt x="390078" y="175381"/>
                    <a:pt x="436034" y="177800"/>
                  </a:cubicBezTo>
                  <a:cubicBezTo>
                    <a:pt x="440267" y="182033"/>
                    <a:pt x="445058" y="185774"/>
                    <a:pt x="448734" y="190500"/>
                  </a:cubicBezTo>
                  <a:cubicBezTo>
                    <a:pt x="458309" y="202810"/>
                    <a:pt x="467851" y="218174"/>
                    <a:pt x="474134" y="232834"/>
                  </a:cubicBezTo>
                  <a:cubicBezTo>
                    <a:pt x="475892" y="236936"/>
                    <a:pt x="476956" y="241301"/>
                    <a:pt x="478367" y="245534"/>
                  </a:cubicBezTo>
                  <a:cubicBezTo>
                    <a:pt x="479778" y="256823"/>
                    <a:pt x="478774" y="268686"/>
                    <a:pt x="482600" y="279400"/>
                  </a:cubicBezTo>
                  <a:cubicBezTo>
                    <a:pt x="486023" y="288983"/>
                    <a:pt x="499534" y="304800"/>
                    <a:pt x="499534" y="304800"/>
                  </a:cubicBezTo>
                  <a:cubicBezTo>
                    <a:pt x="500945" y="309033"/>
                    <a:pt x="500979" y="314015"/>
                    <a:pt x="503767" y="317500"/>
                  </a:cubicBezTo>
                  <a:cubicBezTo>
                    <a:pt x="512248" y="328102"/>
                    <a:pt x="525911" y="327595"/>
                    <a:pt x="537634" y="330200"/>
                  </a:cubicBezTo>
                  <a:cubicBezTo>
                    <a:pt x="543314" y="331462"/>
                    <a:pt x="548994" y="332762"/>
                    <a:pt x="554567" y="334434"/>
                  </a:cubicBezTo>
                  <a:cubicBezTo>
                    <a:pt x="606099" y="349894"/>
                    <a:pt x="557871" y="337375"/>
                    <a:pt x="596900" y="347134"/>
                  </a:cubicBezTo>
                  <a:cubicBezTo>
                    <a:pt x="601133" y="351367"/>
                    <a:pt x="606692" y="354601"/>
                    <a:pt x="609600" y="359834"/>
                  </a:cubicBezTo>
                  <a:cubicBezTo>
                    <a:pt x="613934" y="367636"/>
                    <a:pt x="618067" y="385234"/>
                    <a:pt x="618067" y="385234"/>
                  </a:cubicBezTo>
                  <a:cubicBezTo>
                    <a:pt x="616656" y="389467"/>
                    <a:pt x="616691" y="394506"/>
                    <a:pt x="613834" y="397934"/>
                  </a:cubicBezTo>
                  <a:cubicBezTo>
                    <a:pt x="603977" y="409763"/>
                    <a:pt x="596861" y="410647"/>
                    <a:pt x="584200" y="414867"/>
                  </a:cubicBezTo>
                  <a:cubicBezTo>
                    <a:pt x="581378" y="419100"/>
                    <a:pt x="579331" y="423969"/>
                    <a:pt x="575734" y="427567"/>
                  </a:cubicBezTo>
                  <a:cubicBezTo>
                    <a:pt x="572136" y="431165"/>
                    <a:pt x="566212" y="432061"/>
                    <a:pt x="563034" y="436034"/>
                  </a:cubicBezTo>
                  <a:cubicBezTo>
                    <a:pt x="539667" y="465242"/>
                    <a:pt x="582493" y="432940"/>
                    <a:pt x="546100" y="457200"/>
                  </a:cubicBezTo>
                  <a:cubicBezTo>
                    <a:pt x="544689" y="461433"/>
                    <a:pt x="544034" y="465999"/>
                    <a:pt x="541867" y="469900"/>
                  </a:cubicBezTo>
                  <a:cubicBezTo>
                    <a:pt x="536925" y="478795"/>
                    <a:pt x="528152" y="485647"/>
                    <a:pt x="524934" y="495300"/>
                  </a:cubicBezTo>
                  <a:cubicBezTo>
                    <a:pt x="523523" y="499533"/>
                    <a:pt x="523488" y="504515"/>
                    <a:pt x="520700" y="508000"/>
                  </a:cubicBezTo>
                  <a:cubicBezTo>
                    <a:pt x="517522" y="511973"/>
                    <a:pt x="512233" y="513645"/>
                    <a:pt x="508000" y="516467"/>
                  </a:cubicBezTo>
                  <a:cubicBezTo>
                    <a:pt x="506589" y="520700"/>
                    <a:pt x="506922" y="526012"/>
                    <a:pt x="503767" y="529167"/>
                  </a:cubicBezTo>
                  <a:cubicBezTo>
                    <a:pt x="500612" y="532322"/>
                    <a:pt x="494968" y="531233"/>
                    <a:pt x="491067" y="533400"/>
                  </a:cubicBezTo>
                  <a:cubicBezTo>
                    <a:pt x="482172" y="538342"/>
                    <a:pt x="474134" y="544689"/>
                    <a:pt x="465667" y="550334"/>
                  </a:cubicBezTo>
                  <a:cubicBezTo>
                    <a:pt x="461434" y="553156"/>
                    <a:pt x="456565" y="555202"/>
                    <a:pt x="452967" y="558800"/>
                  </a:cubicBezTo>
                  <a:cubicBezTo>
                    <a:pt x="423969" y="587798"/>
                    <a:pt x="437530" y="577558"/>
                    <a:pt x="414867" y="592667"/>
                  </a:cubicBezTo>
                  <a:cubicBezTo>
                    <a:pt x="390600" y="629067"/>
                    <a:pt x="422913" y="586229"/>
                    <a:pt x="393700" y="609600"/>
                  </a:cubicBezTo>
                  <a:cubicBezTo>
                    <a:pt x="389727" y="612778"/>
                    <a:pt x="388491" y="618391"/>
                    <a:pt x="385234" y="622300"/>
                  </a:cubicBezTo>
                  <a:cubicBezTo>
                    <a:pt x="381401" y="626899"/>
                    <a:pt x="376767" y="630767"/>
                    <a:pt x="372534" y="635000"/>
                  </a:cubicBezTo>
                  <a:cubicBezTo>
                    <a:pt x="369514" y="644057"/>
                    <a:pt x="367556" y="653643"/>
                    <a:pt x="359834" y="660400"/>
                  </a:cubicBezTo>
                  <a:cubicBezTo>
                    <a:pt x="352176" y="667101"/>
                    <a:pt x="341629" y="670139"/>
                    <a:pt x="334434" y="677334"/>
                  </a:cubicBezTo>
                  <a:cubicBezTo>
                    <a:pt x="317620" y="694148"/>
                    <a:pt x="327542" y="688582"/>
                    <a:pt x="304800" y="694267"/>
                  </a:cubicBezTo>
                  <a:cubicBezTo>
                    <a:pt x="300567" y="697089"/>
                    <a:pt x="297119" y="701898"/>
                    <a:pt x="292100" y="702734"/>
                  </a:cubicBezTo>
                  <a:cubicBezTo>
                    <a:pt x="287698" y="703468"/>
                    <a:pt x="282555" y="701655"/>
                    <a:pt x="279400" y="698500"/>
                  </a:cubicBezTo>
                  <a:cubicBezTo>
                    <a:pt x="226089" y="645187"/>
                    <a:pt x="287408" y="696256"/>
                    <a:pt x="254000" y="656167"/>
                  </a:cubicBezTo>
                  <a:cubicBezTo>
                    <a:pt x="250743" y="652258"/>
                    <a:pt x="245209" y="650957"/>
                    <a:pt x="241300" y="647700"/>
                  </a:cubicBezTo>
                  <a:cubicBezTo>
                    <a:pt x="236701" y="643867"/>
                    <a:pt x="232276" y="639726"/>
                    <a:pt x="228600" y="635000"/>
                  </a:cubicBezTo>
                  <a:cubicBezTo>
                    <a:pt x="222353" y="626968"/>
                    <a:pt x="217311" y="618067"/>
                    <a:pt x="211667" y="609600"/>
                  </a:cubicBezTo>
                  <a:cubicBezTo>
                    <a:pt x="208845" y="605367"/>
                    <a:pt x="206798" y="600498"/>
                    <a:pt x="203200" y="596900"/>
                  </a:cubicBezTo>
                  <a:cubicBezTo>
                    <a:pt x="186902" y="580602"/>
                    <a:pt x="195481" y="587521"/>
                    <a:pt x="177800" y="575734"/>
                  </a:cubicBezTo>
                  <a:cubicBezTo>
                    <a:pt x="158045" y="546101"/>
                    <a:pt x="169334" y="555979"/>
                    <a:pt x="148167" y="541867"/>
                  </a:cubicBezTo>
                  <a:cubicBezTo>
                    <a:pt x="144724" y="531537"/>
                    <a:pt x="143674" y="524674"/>
                    <a:pt x="135467" y="516467"/>
                  </a:cubicBezTo>
                  <a:cubicBezTo>
                    <a:pt x="134469" y="515469"/>
                    <a:pt x="132645" y="516467"/>
                    <a:pt x="131234" y="516467"/>
                  </a:cubicBezTo>
                </a:path>
              </a:pathLst>
            </a:custGeom>
            <a:ln w="57150" cmpd="sng">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8"/>
            <p:cNvSpPr/>
            <p:nvPr/>
          </p:nvSpPr>
          <p:spPr>
            <a:xfrm>
              <a:off x="5867402" y="1038032"/>
              <a:ext cx="55033" cy="23311"/>
            </a:xfrm>
            <a:custGeom>
              <a:avLst/>
              <a:gdLst>
                <a:gd name="connsiteX0" fmla="*/ 0 w 55033"/>
                <a:gd name="connsiteY0" fmla="*/ 0 h 23311"/>
                <a:gd name="connsiteX1" fmla="*/ 55033 w 55033"/>
                <a:gd name="connsiteY1" fmla="*/ 21166 h 23311"/>
              </a:gdLst>
              <a:ahLst/>
              <a:cxnLst>
                <a:cxn ang="0">
                  <a:pos x="connsiteX0" y="connsiteY0"/>
                </a:cxn>
                <a:cxn ang="0">
                  <a:pos x="connsiteX1" y="connsiteY1"/>
                </a:cxn>
              </a:cxnLst>
              <a:rect l="l" t="t" r="r" b="b"/>
              <a:pathLst>
                <a:path w="55033" h="23311">
                  <a:moveTo>
                    <a:pt x="0" y="0"/>
                  </a:moveTo>
                  <a:cubicBezTo>
                    <a:pt x="19960" y="33266"/>
                    <a:pt x="4472" y="21166"/>
                    <a:pt x="55033" y="21166"/>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Freeform 29"/>
            <p:cNvSpPr/>
            <p:nvPr/>
          </p:nvSpPr>
          <p:spPr>
            <a:xfrm flipH="1">
              <a:off x="5668432" y="1002022"/>
              <a:ext cx="55033" cy="23311"/>
            </a:xfrm>
            <a:custGeom>
              <a:avLst/>
              <a:gdLst>
                <a:gd name="connsiteX0" fmla="*/ 0 w 55033"/>
                <a:gd name="connsiteY0" fmla="*/ 0 h 23311"/>
                <a:gd name="connsiteX1" fmla="*/ 55033 w 55033"/>
                <a:gd name="connsiteY1" fmla="*/ 21166 h 23311"/>
              </a:gdLst>
              <a:ahLst/>
              <a:cxnLst>
                <a:cxn ang="0">
                  <a:pos x="connsiteX0" y="connsiteY0"/>
                </a:cxn>
                <a:cxn ang="0">
                  <a:pos x="connsiteX1" y="connsiteY1"/>
                </a:cxn>
              </a:cxnLst>
              <a:rect l="l" t="t" r="r" b="b"/>
              <a:pathLst>
                <a:path w="55033" h="23311">
                  <a:moveTo>
                    <a:pt x="0" y="0"/>
                  </a:moveTo>
                  <a:cubicBezTo>
                    <a:pt x="19960" y="33266"/>
                    <a:pt x="4472" y="21166"/>
                    <a:pt x="55033" y="21166"/>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1" name="TextBox 30"/>
          <p:cNvSpPr txBox="1"/>
          <p:nvPr/>
        </p:nvSpPr>
        <p:spPr>
          <a:xfrm>
            <a:off x="1418916" y="5222673"/>
            <a:ext cx="2322515" cy="615553"/>
          </a:xfrm>
          <a:prstGeom prst="rect">
            <a:avLst/>
          </a:prstGeom>
          <a:noFill/>
        </p:spPr>
        <p:txBody>
          <a:bodyPr wrap="square" rtlCol="0">
            <a:spAutoFit/>
          </a:bodyPr>
          <a:lstStyle/>
          <a:p>
            <a:r>
              <a:rPr lang="en-US" sz="1700" dirty="0" smtClean="0">
                <a:solidFill>
                  <a:srgbClr val="003366"/>
                </a:solidFill>
              </a:rPr>
              <a:t>Use RNA-</a:t>
            </a:r>
            <a:r>
              <a:rPr lang="en-US" sz="1700" dirty="0" err="1" smtClean="0">
                <a:solidFill>
                  <a:srgbClr val="003366"/>
                </a:solidFill>
              </a:rPr>
              <a:t>Seq</a:t>
            </a:r>
            <a:r>
              <a:rPr lang="en-US" sz="1700" dirty="0" smtClean="0">
                <a:solidFill>
                  <a:srgbClr val="003366"/>
                </a:solidFill>
              </a:rPr>
              <a:t> data to make a decision.</a:t>
            </a:r>
            <a:endParaRPr lang="en-US" sz="1700" dirty="0">
              <a:solidFill>
                <a:srgbClr val="003366"/>
              </a:solidFill>
            </a:endParaRPr>
          </a:p>
        </p:txBody>
      </p:sp>
      <p:sp>
        <p:nvSpPr>
          <p:cNvPr id="2" name="Rectangle 1"/>
          <p:cNvSpPr/>
          <p:nvPr/>
        </p:nvSpPr>
        <p:spPr>
          <a:xfrm>
            <a:off x="208408" y="3251042"/>
            <a:ext cx="2396910" cy="338554"/>
          </a:xfrm>
          <a:prstGeom prst="rect">
            <a:avLst/>
          </a:prstGeom>
        </p:spPr>
        <p:txBody>
          <a:bodyPr wrap="none">
            <a:spAutoFit/>
          </a:bodyPr>
          <a:lstStyle/>
          <a:p>
            <a:r>
              <a:rPr lang="en-US" sz="1600" b="1" dirty="0" smtClean="0">
                <a:solidFill>
                  <a:srgbClr val="003366"/>
                </a:solidFill>
              </a:rPr>
              <a:t>Canonical splice sites:</a:t>
            </a:r>
            <a:endParaRPr lang="en-US" sz="1600" b="1" dirty="0">
              <a:solidFill>
                <a:srgbClr val="003366"/>
              </a:solidFill>
            </a:endParaRPr>
          </a:p>
        </p:txBody>
      </p:sp>
      <p:sp>
        <p:nvSpPr>
          <p:cNvPr id="32" name="Rectangle 31"/>
          <p:cNvSpPr/>
          <p:nvPr/>
        </p:nvSpPr>
        <p:spPr>
          <a:xfrm>
            <a:off x="208408" y="4269796"/>
            <a:ext cx="2784737" cy="338554"/>
          </a:xfrm>
          <a:prstGeom prst="rect">
            <a:avLst/>
          </a:prstGeom>
        </p:spPr>
        <p:txBody>
          <a:bodyPr wrap="none">
            <a:spAutoFit/>
          </a:bodyPr>
          <a:lstStyle/>
          <a:p>
            <a:r>
              <a:rPr lang="en-US" sz="1600" dirty="0" smtClean="0">
                <a:solidFill>
                  <a:srgbClr val="003366"/>
                </a:solidFill>
              </a:rPr>
              <a:t>3’</a:t>
            </a:r>
            <a:r>
              <a:rPr lang="en-US" sz="1600" dirty="0">
                <a:solidFill>
                  <a:srgbClr val="003366"/>
                </a:solidFill>
              </a:rPr>
              <a:t>-…exon]</a:t>
            </a:r>
            <a:r>
              <a:rPr lang="en-US" sz="1600" dirty="0" smtClean="0">
                <a:solidFill>
                  <a:srgbClr val="003366"/>
                </a:solidFill>
              </a:rPr>
              <a:t>GA / TG</a:t>
            </a:r>
            <a:r>
              <a:rPr lang="en-US" sz="1600" dirty="0">
                <a:solidFill>
                  <a:srgbClr val="003366"/>
                </a:solidFill>
              </a:rPr>
              <a:t>[exon…</a:t>
            </a:r>
            <a:r>
              <a:rPr lang="en-US" sz="1600" dirty="0" smtClean="0">
                <a:solidFill>
                  <a:srgbClr val="003366"/>
                </a:solidFill>
              </a:rPr>
              <a:t>-5’</a:t>
            </a:r>
            <a:endParaRPr lang="en-US" sz="1600" dirty="0">
              <a:solidFill>
                <a:srgbClr val="003366"/>
              </a:solidFill>
            </a:endParaRPr>
          </a:p>
        </p:txBody>
      </p:sp>
      <p:sp>
        <p:nvSpPr>
          <p:cNvPr id="33" name="Rectangle 32"/>
          <p:cNvSpPr/>
          <p:nvPr/>
        </p:nvSpPr>
        <p:spPr>
          <a:xfrm>
            <a:off x="208408" y="3759696"/>
            <a:ext cx="2784737" cy="338554"/>
          </a:xfrm>
          <a:prstGeom prst="rect">
            <a:avLst/>
          </a:prstGeom>
        </p:spPr>
        <p:txBody>
          <a:bodyPr wrap="none">
            <a:spAutoFit/>
          </a:bodyPr>
          <a:lstStyle/>
          <a:p>
            <a:r>
              <a:rPr lang="en-US" sz="1600" dirty="0">
                <a:solidFill>
                  <a:srgbClr val="003366"/>
                </a:solidFill>
              </a:rPr>
              <a:t>5’-…exon]</a:t>
            </a:r>
            <a:r>
              <a:rPr lang="en-US" sz="1600" dirty="0" smtClean="0">
                <a:solidFill>
                  <a:srgbClr val="003366"/>
                </a:solidFill>
              </a:rPr>
              <a:t>GT / AG</a:t>
            </a:r>
            <a:r>
              <a:rPr lang="en-US" sz="1600" dirty="0">
                <a:solidFill>
                  <a:srgbClr val="003366"/>
                </a:solidFill>
              </a:rPr>
              <a:t>[exon…-3’</a:t>
            </a:r>
          </a:p>
        </p:txBody>
      </p:sp>
      <p:sp>
        <p:nvSpPr>
          <p:cNvPr id="34" name="Rectangle 33"/>
          <p:cNvSpPr/>
          <p:nvPr/>
        </p:nvSpPr>
        <p:spPr>
          <a:xfrm>
            <a:off x="208408" y="4111036"/>
            <a:ext cx="3118462" cy="276999"/>
          </a:xfrm>
          <a:prstGeom prst="rect">
            <a:avLst/>
          </a:prstGeom>
        </p:spPr>
        <p:txBody>
          <a:bodyPr wrap="none">
            <a:spAutoFit/>
          </a:bodyPr>
          <a:lstStyle/>
          <a:p>
            <a:r>
              <a:rPr lang="en-US" sz="1200" dirty="0" smtClean="0">
                <a:solidFill>
                  <a:srgbClr val="003366"/>
                </a:solidFill>
              </a:rPr>
              <a:t>reverse strand, not reverse-complemented:</a:t>
            </a:r>
            <a:endParaRPr lang="en-US" sz="1200" dirty="0">
              <a:solidFill>
                <a:srgbClr val="003366"/>
              </a:solidFill>
            </a:endParaRPr>
          </a:p>
        </p:txBody>
      </p:sp>
      <p:sp>
        <p:nvSpPr>
          <p:cNvPr id="35" name="Rectangle 34"/>
          <p:cNvSpPr/>
          <p:nvPr/>
        </p:nvSpPr>
        <p:spPr>
          <a:xfrm>
            <a:off x="208408" y="3606261"/>
            <a:ext cx="1168259" cy="276999"/>
          </a:xfrm>
          <a:prstGeom prst="rect">
            <a:avLst/>
          </a:prstGeom>
        </p:spPr>
        <p:txBody>
          <a:bodyPr wrap="none">
            <a:spAutoFit/>
          </a:bodyPr>
          <a:lstStyle/>
          <a:p>
            <a:r>
              <a:rPr lang="en-US" sz="1200" dirty="0" smtClean="0">
                <a:solidFill>
                  <a:srgbClr val="003366"/>
                </a:solidFill>
              </a:rPr>
              <a:t>forward strand</a:t>
            </a:r>
            <a:endParaRPr lang="en-US" sz="1200" dirty="0">
              <a:solidFill>
                <a:srgbClr val="003366"/>
              </a:solidFill>
            </a:endParaRPr>
          </a:p>
        </p:txBody>
      </p:sp>
      <p:grpSp>
        <p:nvGrpSpPr>
          <p:cNvPr id="37" name="Group 36"/>
          <p:cNvGrpSpPr/>
          <p:nvPr/>
        </p:nvGrpSpPr>
        <p:grpSpPr>
          <a:xfrm flipH="1">
            <a:off x="840701" y="5062784"/>
            <a:ext cx="568156" cy="957627"/>
            <a:chOff x="5486400" y="762000"/>
            <a:chExt cx="1143000" cy="1723158"/>
          </a:xfrm>
        </p:grpSpPr>
        <p:pic>
          <p:nvPicPr>
            <p:cNvPr id="38" name="Picture 37" descr="superdot.png"/>
            <p:cNvPicPr>
              <a:picLocks noChangeAspect="1"/>
            </p:cNvPicPr>
            <p:nvPr/>
          </p:nvPicPr>
          <p:blipFill>
            <a:blip r:embed="rId3" cstate="print"/>
            <a:stretch>
              <a:fillRect/>
            </a:stretch>
          </p:blipFill>
          <p:spPr>
            <a:xfrm flipH="1">
              <a:off x="5486400" y="762000"/>
              <a:ext cx="1143000" cy="1723158"/>
            </a:xfrm>
            <a:prstGeom prst="rect">
              <a:avLst/>
            </a:prstGeom>
          </p:spPr>
        </p:pic>
        <p:sp>
          <p:nvSpPr>
            <p:cNvPr id="39" name="Freeform 38"/>
            <p:cNvSpPr/>
            <p:nvPr/>
          </p:nvSpPr>
          <p:spPr>
            <a:xfrm>
              <a:off x="5829301" y="851765"/>
              <a:ext cx="605367" cy="427566"/>
            </a:xfrm>
            <a:custGeom>
              <a:avLst/>
              <a:gdLst>
                <a:gd name="connsiteX0" fmla="*/ 0 w 605367"/>
                <a:gd name="connsiteY0" fmla="*/ 59266 h 427566"/>
                <a:gd name="connsiteX1" fmla="*/ 50800 w 605367"/>
                <a:gd name="connsiteY1" fmla="*/ 55033 h 427566"/>
                <a:gd name="connsiteX2" fmla="*/ 76200 w 605367"/>
                <a:gd name="connsiteY2" fmla="*/ 38100 h 427566"/>
                <a:gd name="connsiteX3" fmla="*/ 105833 w 605367"/>
                <a:gd name="connsiteY3" fmla="*/ 29633 h 427566"/>
                <a:gd name="connsiteX4" fmla="*/ 118533 w 605367"/>
                <a:gd name="connsiteY4" fmla="*/ 16933 h 427566"/>
                <a:gd name="connsiteX5" fmla="*/ 143933 w 605367"/>
                <a:gd name="connsiteY5" fmla="*/ 0 h 427566"/>
                <a:gd name="connsiteX6" fmla="*/ 190500 w 605367"/>
                <a:gd name="connsiteY6" fmla="*/ 4233 h 427566"/>
                <a:gd name="connsiteX7" fmla="*/ 211667 w 605367"/>
                <a:gd name="connsiteY7" fmla="*/ 12700 h 427566"/>
                <a:gd name="connsiteX8" fmla="*/ 254000 w 605367"/>
                <a:gd name="connsiteY8" fmla="*/ 21166 h 427566"/>
                <a:gd name="connsiteX9" fmla="*/ 270933 w 605367"/>
                <a:gd name="connsiteY9" fmla="*/ 29633 h 427566"/>
                <a:gd name="connsiteX10" fmla="*/ 283633 w 605367"/>
                <a:gd name="connsiteY10" fmla="*/ 33866 h 427566"/>
                <a:gd name="connsiteX11" fmla="*/ 304800 w 605367"/>
                <a:gd name="connsiteY11" fmla="*/ 59266 h 427566"/>
                <a:gd name="connsiteX12" fmla="*/ 330200 w 605367"/>
                <a:gd name="connsiteY12" fmla="*/ 80433 h 427566"/>
                <a:gd name="connsiteX13" fmla="*/ 338667 w 605367"/>
                <a:gd name="connsiteY13" fmla="*/ 105833 h 427566"/>
                <a:gd name="connsiteX14" fmla="*/ 347133 w 605367"/>
                <a:gd name="connsiteY14" fmla="*/ 139700 h 427566"/>
                <a:gd name="connsiteX15" fmla="*/ 359833 w 605367"/>
                <a:gd name="connsiteY15" fmla="*/ 177800 h 427566"/>
                <a:gd name="connsiteX16" fmla="*/ 372533 w 605367"/>
                <a:gd name="connsiteY16" fmla="*/ 249766 h 427566"/>
                <a:gd name="connsiteX17" fmla="*/ 381000 w 605367"/>
                <a:gd name="connsiteY17" fmla="*/ 262466 h 427566"/>
                <a:gd name="connsiteX18" fmla="*/ 389467 w 605367"/>
                <a:gd name="connsiteY18" fmla="*/ 287866 h 427566"/>
                <a:gd name="connsiteX19" fmla="*/ 393700 w 605367"/>
                <a:gd name="connsiteY19" fmla="*/ 300566 h 427566"/>
                <a:gd name="connsiteX20" fmla="*/ 397933 w 605367"/>
                <a:gd name="connsiteY20" fmla="*/ 317500 h 427566"/>
                <a:gd name="connsiteX21" fmla="*/ 406400 w 605367"/>
                <a:gd name="connsiteY21" fmla="*/ 334433 h 427566"/>
                <a:gd name="connsiteX22" fmla="*/ 410633 w 605367"/>
                <a:gd name="connsiteY22" fmla="*/ 347133 h 427566"/>
                <a:gd name="connsiteX23" fmla="*/ 427567 w 605367"/>
                <a:gd name="connsiteY23" fmla="*/ 376766 h 427566"/>
                <a:gd name="connsiteX24" fmla="*/ 457200 w 605367"/>
                <a:gd name="connsiteY24" fmla="*/ 406400 h 427566"/>
                <a:gd name="connsiteX25" fmla="*/ 469900 w 605367"/>
                <a:gd name="connsiteY25" fmla="*/ 414866 h 427566"/>
                <a:gd name="connsiteX26" fmla="*/ 482600 w 605367"/>
                <a:gd name="connsiteY26" fmla="*/ 419100 h 427566"/>
                <a:gd name="connsiteX27" fmla="*/ 503767 w 605367"/>
                <a:gd name="connsiteY27" fmla="*/ 423333 h 427566"/>
                <a:gd name="connsiteX28" fmla="*/ 520700 w 605367"/>
                <a:gd name="connsiteY28" fmla="*/ 427566 h 427566"/>
                <a:gd name="connsiteX29" fmla="*/ 605367 w 605367"/>
                <a:gd name="connsiteY29" fmla="*/ 423333 h 42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5367" h="427566">
                  <a:moveTo>
                    <a:pt x="0" y="59266"/>
                  </a:moveTo>
                  <a:cubicBezTo>
                    <a:pt x="16933" y="57855"/>
                    <a:pt x="34428" y="59581"/>
                    <a:pt x="50800" y="55033"/>
                  </a:cubicBezTo>
                  <a:cubicBezTo>
                    <a:pt x="60604" y="52310"/>
                    <a:pt x="66328" y="40568"/>
                    <a:pt x="76200" y="38100"/>
                  </a:cubicBezTo>
                  <a:cubicBezTo>
                    <a:pt x="97462" y="32784"/>
                    <a:pt x="87613" y="35706"/>
                    <a:pt x="105833" y="29633"/>
                  </a:cubicBezTo>
                  <a:cubicBezTo>
                    <a:pt x="110066" y="25400"/>
                    <a:pt x="113807" y="20609"/>
                    <a:pt x="118533" y="16933"/>
                  </a:cubicBezTo>
                  <a:cubicBezTo>
                    <a:pt x="126565" y="10686"/>
                    <a:pt x="143933" y="0"/>
                    <a:pt x="143933" y="0"/>
                  </a:cubicBezTo>
                  <a:cubicBezTo>
                    <a:pt x="159455" y="1411"/>
                    <a:pt x="175181" y="1361"/>
                    <a:pt x="190500" y="4233"/>
                  </a:cubicBezTo>
                  <a:cubicBezTo>
                    <a:pt x="197969" y="5633"/>
                    <a:pt x="204458" y="10297"/>
                    <a:pt x="211667" y="12700"/>
                  </a:cubicBezTo>
                  <a:cubicBezTo>
                    <a:pt x="224296" y="16910"/>
                    <a:pt x="241496" y="19082"/>
                    <a:pt x="254000" y="21166"/>
                  </a:cubicBezTo>
                  <a:cubicBezTo>
                    <a:pt x="259644" y="23988"/>
                    <a:pt x="265133" y="27147"/>
                    <a:pt x="270933" y="29633"/>
                  </a:cubicBezTo>
                  <a:cubicBezTo>
                    <a:pt x="275034" y="31391"/>
                    <a:pt x="279920" y="31391"/>
                    <a:pt x="283633" y="33866"/>
                  </a:cubicBezTo>
                  <a:cubicBezTo>
                    <a:pt x="297545" y="43141"/>
                    <a:pt x="295039" y="47553"/>
                    <a:pt x="304800" y="59266"/>
                  </a:cubicBezTo>
                  <a:cubicBezTo>
                    <a:pt x="314986" y="71489"/>
                    <a:pt x="317713" y="72108"/>
                    <a:pt x="330200" y="80433"/>
                  </a:cubicBezTo>
                  <a:cubicBezTo>
                    <a:pt x="333022" y="88900"/>
                    <a:pt x="336503" y="97175"/>
                    <a:pt x="338667" y="105833"/>
                  </a:cubicBezTo>
                  <a:cubicBezTo>
                    <a:pt x="341489" y="117122"/>
                    <a:pt x="343453" y="128661"/>
                    <a:pt x="347133" y="139700"/>
                  </a:cubicBezTo>
                  <a:lnTo>
                    <a:pt x="359833" y="177800"/>
                  </a:lnTo>
                  <a:cubicBezTo>
                    <a:pt x="363045" y="216342"/>
                    <a:pt x="358496" y="221691"/>
                    <a:pt x="372533" y="249766"/>
                  </a:cubicBezTo>
                  <a:cubicBezTo>
                    <a:pt x="374808" y="254317"/>
                    <a:pt x="378178" y="258233"/>
                    <a:pt x="381000" y="262466"/>
                  </a:cubicBezTo>
                  <a:lnTo>
                    <a:pt x="389467" y="287866"/>
                  </a:lnTo>
                  <a:cubicBezTo>
                    <a:pt x="390878" y="292099"/>
                    <a:pt x="392618" y="296237"/>
                    <a:pt x="393700" y="300566"/>
                  </a:cubicBezTo>
                  <a:cubicBezTo>
                    <a:pt x="395111" y="306211"/>
                    <a:pt x="395890" y="312052"/>
                    <a:pt x="397933" y="317500"/>
                  </a:cubicBezTo>
                  <a:cubicBezTo>
                    <a:pt x="400149" y="323409"/>
                    <a:pt x="403914" y="328633"/>
                    <a:pt x="406400" y="334433"/>
                  </a:cubicBezTo>
                  <a:cubicBezTo>
                    <a:pt x="408158" y="338534"/>
                    <a:pt x="408875" y="343032"/>
                    <a:pt x="410633" y="347133"/>
                  </a:cubicBezTo>
                  <a:cubicBezTo>
                    <a:pt x="417077" y="362170"/>
                    <a:pt x="419065" y="364013"/>
                    <a:pt x="427567" y="376766"/>
                  </a:cubicBezTo>
                  <a:cubicBezTo>
                    <a:pt x="435017" y="399119"/>
                    <a:pt x="428088" y="386992"/>
                    <a:pt x="457200" y="406400"/>
                  </a:cubicBezTo>
                  <a:cubicBezTo>
                    <a:pt x="461433" y="409222"/>
                    <a:pt x="465073" y="413257"/>
                    <a:pt x="469900" y="414866"/>
                  </a:cubicBezTo>
                  <a:cubicBezTo>
                    <a:pt x="474133" y="416277"/>
                    <a:pt x="478271" y="418018"/>
                    <a:pt x="482600" y="419100"/>
                  </a:cubicBezTo>
                  <a:cubicBezTo>
                    <a:pt x="489581" y="420845"/>
                    <a:pt x="496743" y="421772"/>
                    <a:pt x="503767" y="423333"/>
                  </a:cubicBezTo>
                  <a:cubicBezTo>
                    <a:pt x="509447" y="424595"/>
                    <a:pt x="515056" y="426155"/>
                    <a:pt x="520700" y="427566"/>
                  </a:cubicBezTo>
                  <a:lnTo>
                    <a:pt x="605367" y="423333"/>
                  </a:lnTo>
                </a:path>
              </a:pathLst>
            </a:custGeom>
            <a:ln>
              <a:solidFill>
                <a:srgbClr val="6165E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Freeform 39"/>
            <p:cNvSpPr/>
            <p:nvPr/>
          </p:nvSpPr>
          <p:spPr>
            <a:xfrm>
              <a:off x="5734247" y="872953"/>
              <a:ext cx="372110" cy="129434"/>
            </a:xfrm>
            <a:custGeom>
              <a:avLst/>
              <a:gdLst>
                <a:gd name="connsiteX0" fmla="*/ 0 w 372110"/>
                <a:gd name="connsiteY0" fmla="*/ 0 h 129434"/>
                <a:gd name="connsiteX1" fmla="*/ 32357 w 372110"/>
                <a:gd name="connsiteY1" fmla="*/ 64717 h 129434"/>
                <a:gd name="connsiteX2" fmla="*/ 80893 w 372110"/>
                <a:gd name="connsiteY2" fmla="*/ 80896 h 129434"/>
                <a:gd name="connsiteX3" fmla="*/ 105161 w 372110"/>
                <a:gd name="connsiteY3" fmla="*/ 88986 h 129434"/>
                <a:gd name="connsiteX4" fmla="*/ 129430 w 372110"/>
                <a:gd name="connsiteY4" fmla="*/ 105165 h 129434"/>
                <a:gd name="connsiteX5" fmla="*/ 258859 w 372110"/>
                <a:gd name="connsiteY5" fmla="*/ 129434 h 129434"/>
                <a:gd name="connsiteX6" fmla="*/ 339753 w 372110"/>
                <a:gd name="connsiteY6" fmla="*/ 121344 h 129434"/>
                <a:gd name="connsiteX7" fmla="*/ 372110 w 372110"/>
                <a:gd name="connsiteY7" fmla="*/ 113255 h 12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2110" h="129434">
                  <a:moveTo>
                    <a:pt x="0" y="0"/>
                  </a:moveTo>
                  <a:cubicBezTo>
                    <a:pt x="2898" y="7244"/>
                    <a:pt x="19434" y="56640"/>
                    <a:pt x="32357" y="64717"/>
                  </a:cubicBezTo>
                  <a:cubicBezTo>
                    <a:pt x="46818" y="73756"/>
                    <a:pt x="64714" y="75503"/>
                    <a:pt x="80893" y="80896"/>
                  </a:cubicBezTo>
                  <a:cubicBezTo>
                    <a:pt x="88982" y="83593"/>
                    <a:pt x="98066" y="84256"/>
                    <a:pt x="105161" y="88986"/>
                  </a:cubicBezTo>
                  <a:cubicBezTo>
                    <a:pt x="113251" y="94379"/>
                    <a:pt x="120545" y="101216"/>
                    <a:pt x="129430" y="105165"/>
                  </a:cubicBezTo>
                  <a:cubicBezTo>
                    <a:pt x="179725" y="127518"/>
                    <a:pt x="199053" y="123453"/>
                    <a:pt x="258859" y="129434"/>
                  </a:cubicBezTo>
                  <a:cubicBezTo>
                    <a:pt x="285824" y="126737"/>
                    <a:pt x="312926" y="125176"/>
                    <a:pt x="339753" y="121344"/>
                  </a:cubicBezTo>
                  <a:cubicBezTo>
                    <a:pt x="350759" y="119772"/>
                    <a:pt x="372110" y="113255"/>
                    <a:pt x="372110" y="113255"/>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a:off x="5871766" y="816325"/>
              <a:ext cx="574344" cy="486688"/>
            </a:xfrm>
            <a:custGeom>
              <a:avLst/>
              <a:gdLst>
                <a:gd name="connsiteX0" fmla="*/ 0 w 574344"/>
                <a:gd name="connsiteY0" fmla="*/ 72807 h 486688"/>
                <a:gd name="connsiteX1" fmla="*/ 32357 w 574344"/>
                <a:gd name="connsiteY1" fmla="*/ 32359 h 486688"/>
                <a:gd name="connsiteX2" fmla="*/ 48536 w 574344"/>
                <a:gd name="connsiteY2" fmla="*/ 16179 h 486688"/>
                <a:gd name="connsiteX3" fmla="*/ 97072 w 574344"/>
                <a:gd name="connsiteY3" fmla="*/ 0 h 486688"/>
                <a:gd name="connsiteX4" fmla="*/ 218412 w 574344"/>
                <a:gd name="connsiteY4" fmla="*/ 8090 h 486688"/>
                <a:gd name="connsiteX5" fmla="*/ 234591 w 574344"/>
                <a:gd name="connsiteY5" fmla="*/ 32359 h 486688"/>
                <a:gd name="connsiteX6" fmla="*/ 250770 w 574344"/>
                <a:gd name="connsiteY6" fmla="*/ 80897 h 486688"/>
                <a:gd name="connsiteX7" fmla="*/ 266948 w 574344"/>
                <a:gd name="connsiteY7" fmla="*/ 137524 h 486688"/>
                <a:gd name="connsiteX8" fmla="*/ 275038 w 574344"/>
                <a:gd name="connsiteY8" fmla="*/ 380214 h 486688"/>
                <a:gd name="connsiteX9" fmla="*/ 291217 w 574344"/>
                <a:gd name="connsiteY9" fmla="*/ 404482 h 486688"/>
                <a:gd name="connsiteX10" fmla="*/ 315485 w 574344"/>
                <a:gd name="connsiteY10" fmla="*/ 436841 h 486688"/>
                <a:gd name="connsiteX11" fmla="*/ 355931 w 574344"/>
                <a:gd name="connsiteY11" fmla="*/ 461110 h 486688"/>
                <a:gd name="connsiteX12" fmla="*/ 574344 w 574344"/>
                <a:gd name="connsiteY12" fmla="*/ 485379 h 48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4344" h="486688">
                  <a:moveTo>
                    <a:pt x="0" y="72807"/>
                  </a:moveTo>
                  <a:cubicBezTo>
                    <a:pt x="10786" y="59324"/>
                    <a:pt x="21121" y="45469"/>
                    <a:pt x="32357" y="32359"/>
                  </a:cubicBezTo>
                  <a:cubicBezTo>
                    <a:pt x="37321" y="26568"/>
                    <a:pt x="41714" y="19590"/>
                    <a:pt x="48536" y="16179"/>
                  </a:cubicBezTo>
                  <a:cubicBezTo>
                    <a:pt x="63789" y="8552"/>
                    <a:pt x="97072" y="0"/>
                    <a:pt x="97072" y="0"/>
                  </a:cubicBezTo>
                  <a:cubicBezTo>
                    <a:pt x="137519" y="2697"/>
                    <a:pt x="178953" y="-1195"/>
                    <a:pt x="218412" y="8090"/>
                  </a:cubicBezTo>
                  <a:cubicBezTo>
                    <a:pt x="227876" y="10317"/>
                    <a:pt x="230642" y="23474"/>
                    <a:pt x="234591" y="32359"/>
                  </a:cubicBezTo>
                  <a:cubicBezTo>
                    <a:pt x="241517" y="47944"/>
                    <a:pt x="245377" y="64718"/>
                    <a:pt x="250770" y="80897"/>
                  </a:cubicBezTo>
                  <a:cubicBezTo>
                    <a:pt x="262374" y="115711"/>
                    <a:pt x="256792" y="96895"/>
                    <a:pt x="266948" y="137524"/>
                  </a:cubicBezTo>
                  <a:cubicBezTo>
                    <a:pt x="269645" y="218421"/>
                    <a:pt x="267710" y="299605"/>
                    <a:pt x="275038" y="380214"/>
                  </a:cubicBezTo>
                  <a:cubicBezTo>
                    <a:pt x="275918" y="389896"/>
                    <a:pt x="285566" y="396571"/>
                    <a:pt x="291217" y="404482"/>
                  </a:cubicBezTo>
                  <a:cubicBezTo>
                    <a:pt x="299054" y="415453"/>
                    <a:pt x="305339" y="427962"/>
                    <a:pt x="315485" y="436841"/>
                  </a:cubicBezTo>
                  <a:cubicBezTo>
                    <a:pt x="327317" y="447195"/>
                    <a:pt x="341105" y="455877"/>
                    <a:pt x="355931" y="461110"/>
                  </a:cubicBezTo>
                  <a:cubicBezTo>
                    <a:pt x="452485" y="495189"/>
                    <a:pt x="467864" y="485379"/>
                    <a:pt x="574344" y="485379"/>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a:off x="5944570" y="832504"/>
              <a:ext cx="501540" cy="412572"/>
            </a:xfrm>
            <a:custGeom>
              <a:avLst/>
              <a:gdLst>
                <a:gd name="connsiteX0" fmla="*/ 0 w 501540"/>
                <a:gd name="connsiteY0" fmla="*/ 145614 h 412572"/>
                <a:gd name="connsiteX1" fmla="*/ 8089 w 501540"/>
                <a:gd name="connsiteY1" fmla="*/ 105166 h 412572"/>
                <a:gd name="connsiteX2" fmla="*/ 32357 w 501540"/>
                <a:gd name="connsiteY2" fmla="*/ 16180 h 412572"/>
                <a:gd name="connsiteX3" fmla="*/ 48536 w 501540"/>
                <a:gd name="connsiteY3" fmla="*/ 0 h 412572"/>
                <a:gd name="connsiteX4" fmla="*/ 177966 w 501540"/>
                <a:gd name="connsiteY4" fmla="*/ 8090 h 412572"/>
                <a:gd name="connsiteX5" fmla="*/ 186055 w 501540"/>
                <a:gd name="connsiteY5" fmla="*/ 32359 h 412572"/>
                <a:gd name="connsiteX6" fmla="*/ 194144 w 501540"/>
                <a:gd name="connsiteY6" fmla="*/ 177973 h 412572"/>
                <a:gd name="connsiteX7" fmla="*/ 210323 w 501540"/>
                <a:gd name="connsiteY7" fmla="*/ 275048 h 412572"/>
                <a:gd name="connsiteX8" fmla="*/ 242681 w 501540"/>
                <a:gd name="connsiteY8" fmla="*/ 339766 h 412572"/>
                <a:gd name="connsiteX9" fmla="*/ 266949 w 501540"/>
                <a:gd name="connsiteY9" fmla="*/ 355945 h 412572"/>
                <a:gd name="connsiteX10" fmla="*/ 315485 w 501540"/>
                <a:gd name="connsiteY10" fmla="*/ 404483 h 412572"/>
                <a:gd name="connsiteX11" fmla="*/ 364021 w 501540"/>
                <a:gd name="connsiteY11" fmla="*/ 412572 h 412572"/>
                <a:gd name="connsiteX12" fmla="*/ 461093 w 501540"/>
                <a:gd name="connsiteY12" fmla="*/ 404483 h 412572"/>
                <a:gd name="connsiteX13" fmla="*/ 501540 w 501540"/>
                <a:gd name="connsiteY13" fmla="*/ 396393 h 41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540" h="412572">
                  <a:moveTo>
                    <a:pt x="0" y="145614"/>
                  </a:moveTo>
                  <a:cubicBezTo>
                    <a:pt x="2696" y="132131"/>
                    <a:pt x="5829" y="118729"/>
                    <a:pt x="8089" y="105166"/>
                  </a:cubicBezTo>
                  <a:cubicBezTo>
                    <a:pt x="15720" y="59381"/>
                    <a:pt x="9021" y="51186"/>
                    <a:pt x="32357" y="16180"/>
                  </a:cubicBezTo>
                  <a:cubicBezTo>
                    <a:pt x="36588" y="9834"/>
                    <a:pt x="43143" y="5393"/>
                    <a:pt x="48536" y="0"/>
                  </a:cubicBezTo>
                  <a:cubicBezTo>
                    <a:pt x="91679" y="2697"/>
                    <a:pt x="135888" y="-1811"/>
                    <a:pt x="177966" y="8090"/>
                  </a:cubicBezTo>
                  <a:cubicBezTo>
                    <a:pt x="186266" y="10043"/>
                    <a:pt x="185247" y="23870"/>
                    <a:pt x="186055" y="32359"/>
                  </a:cubicBezTo>
                  <a:cubicBezTo>
                    <a:pt x="190664" y="80753"/>
                    <a:pt x="190553" y="129493"/>
                    <a:pt x="194144" y="177973"/>
                  </a:cubicBezTo>
                  <a:cubicBezTo>
                    <a:pt x="201374" y="275577"/>
                    <a:pt x="195142" y="221914"/>
                    <a:pt x="210323" y="275048"/>
                  </a:cubicBezTo>
                  <a:cubicBezTo>
                    <a:pt x="220552" y="310851"/>
                    <a:pt x="213114" y="310198"/>
                    <a:pt x="242681" y="339766"/>
                  </a:cubicBezTo>
                  <a:cubicBezTo>
                    <a:pt x="249556" y="346641"/>
                    <a:pt x="259683" y="349486"/>
                    <a:pt x="266949" y="355945"/>
                  </a:cubicBezTo>
                  <a:cubicBezTo>
                    <a:pt x="284050" y="371146"/>
                    <a:pt x="292916" y="400722"/>
                    <a:pt x="315485" y="404483"/>
                  </a:cubicBezTo>
                  <a:lnTo>
                    <a:pt x="364021" y="412572"/>
                  </a:lnTo>
                  <a:cubicBezTo>
                    <a:pt x="396378" y="409876"/>
                    <a:pt x="428874" y="408510"/>
                    <a:pt x="461093" y="404483"/>
                  </a:cubicBezTo>
                  <a:cubicBezTo>
                    <a:pt x="531044" y="395739"/>
                    <a:pt x="473848" y="396393"/>
                    <a:pt x="501540" y="396393"/>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Freeform 42"/>
            <p:cNvSpPr/>
            <p:nvPr/>
          </p:nvSpPr>
          <p:spPr>
            <a:xfrm>
              <a:off x="5807050" y="824415"/>
              <a:ext cx="647149" cy="446487"/>
            </a:xfrm>
            <a:custGeom>
              <a:avLst/>
              <a:gdLst>
                <a:gd name="connsiteX0" fmla="*/ 0 w 647148"/>
                <a:gd name="connsiteY0" fmla="*/ 88986 h 446487"/>
                <a:gd name="connsiteX1" fmla="*/ 97072 w 647148"/>
                <a:gd name="connsiteY1" fmla="*/ 80896 h 446487"/>
                <a:gd name="connsiteX2" fmla="*/ 145608 w 647148"/>
                <a:gd name="connsiteY2" fmla="*/ 48538 h 446487"/>
                <a:gd name="connsiteX3" fmla="*/ 161787 w 647148"/>
                <a:gd name="connsiteY3" fmla="*/ 24269 h 446487"/>
                <a:gd name="connsiteX4" fmla="*/ 226502 w 647148"/>
                <a:gd name="connsiteY4" fmla="*/ 0 h 446487"/>
                <a:gd name="connsiteX5" fmla="*/ 299306 w 647148"/>
                <a:gd name="connsiteY5" fmla="*/ 8089 h 446487"/>
                <a:gd name="connsiteX6" fmla="*/ 323574 w 647148"/>
                <a:gd name="connsiteY6" fmla="*/ 24269 h 446487"/>
                <a:gd name="connsiteX7" fmla="*/ 347842 w 647148"/>
                <a:gd name="connsiteY7" fmla="*/ 32358 h 446487"/>
                <a:gd name="connsiteX8" fmla="*/ 388289 w 647148"/>
                <a:gd name="connsiteY8" fmla="*/ 72807 h 446487"/>
                <a:gd name="connsiteX9" fmla="*/ 420646 w 647148"/>
                <a:gd name="connsiteY9" fmla="*/ 121344 h 446487"/>
                <a:gd name="connsiteX10" fmla="*/ 428736 w 647148"/>
                <a:gd name="connsiteY10" fmla="*/ 226510 h 446487"/>
                <a:gd name="connsiteX11" fmla="*/ 444914 w 647148"/>
                <a:gd name="connsiteY11" fmla="*/ 355944 h 446487"/>
                <a:gd name="connsiteX12" fmla="*/ 485361 w 647148"/>
                <a:gd name="connsiteY12" fmla="*/ 412572 h 446487"/>
                <a:gd name="connsiteX13" fmla="*/ 558165 w 647148"/>
                <a:gd name="connsiteY13" fmla="*/ 436841 h 446487"/>
                <a:gd name="connsiteX14" fmla="*/ 647148 w 647148"/>
                <a:gd name="connsiteY14" fmla="*/ 444930 h 44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148" h="446487">
                  <a:moveTo>
                    <a:pt x="0" y="88986"/>
                  </a:moveTo>
                  <a:cubicBezTo>
                    <a:pt x="32357" y="86289"/>
                    <a:pt x="65787" y="89587"/>
                    <a:pt x="97072" y="80896"/>
                  </a:cubicBezTo>
                  <a:cubicBezTo>
                    <a:pt x="115807" y="75692"/>
                    <a:pt x="145608" y="48538"/>
                    <a:pt x="145608" y="48538"/>
                  </a:cubicBezTo>
                  <a:cubicBezTo>
                    <a:pt x="151001" y="40448"/>
                    <a:pt x="154912" y="31144"/>
                    <a:pt x="161787" y="24269"/>
                  </a:cubicBezTo>
                  <a:cubicBezTo>
                    <a:pt x="182618" y="3437"/>
                    <a:pt x="197560" y="5788"/>
                    <a:pt x="226502" y="0"/>
                  </a:cubicBezTo>
                  <a:cubicBezTo>
                    <a:pt x="250770" y="2696"/>
                    <a:pt x="275618" y="2167"/>
                    <a:pt x="299306" y="8089"/>
                  </a:cubicBezTo>
                  <a:cubicBezTo>
                    <a:pt x="308738" y="10447"/>
                    <a:pt x="314878" y="19921"/>
                    <a:pt x="323574" y="24269"/>
                  </a:cubicBezTo>
                  <a:cubicBezTo>
                    <a:pt x="331201" y="28082"/>
                    <a:pt x="339753" y="29662"/>
                    <a:pt x="347842" y="32358"/>
                  </a:cubicBezTo>
                  <a:cubicBezTo>
                    <a:pt x="361324" y="45841"/>
                    <a:pt x="382260" y="54718"/>
                    <a:pt x="388289" y="72807"/>
                  </a:cubicBezTo>
                  <a:cubicBezTo>
                    <a:pt x="399996" y="107928"/>
                    <a:pt x="390349" y="91045"/>
                    <a:pt x="420646" y="121344"/>
                  </a:cubicBezTo>
                  <a:cubicBezTo>
                    <a:pt x="423343" y="156399"/>
                    <a:pt x="425118" y="191538"/>
                    <a:pt x="428736" y="226510"/>
                  </a:cubicBezTo>
                  <a:cubicBezTo>
                    <a:pt x="433210" y="269760"/>
                    <a:pt x="436387" y="313308"/>
                    <a:pt x="444914" y="355944"/>
                  </a:cubicBezTo>
                  <a:cubicBezTo>
                    <a:pt x="448171" y="372231"/>
                    <a:pt x="469678" y="404730"/>
                    <a:pt x="485361" y="412572"/>
                  </a:cubicBezTo>
                  <a:cubicBezTo>
                    <a:pt x="508241" y="424012"/>
                    <a:pt x="533897" y="428751"/>
                    <a:pt x="558165" y="436841"/>
                  </a:cubicBezTo>
                  <a:cubicBezTo>
                    <a:pt x="602895" y="451751"/>
                    <a:pt x="573913" y="444930"/>
                    <a:pt x="647148" y="444930"/>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Freeform 43"/>
            <p:cNvSpPr/>
            <p:nvPr/>
          </p:nvSpPr>
          <p:spPr>
            <a:xfrm>
              <a:off x="5791201" y="817898"/>
              <a:ext cx="196906" cy="145614"/>
            </a:xfrm>
            <a:custGeom>
              <a:avLst/>
              <a:gdLst>
                <a:gd name="connsiteX0" fmla="*/ 132042 w 196906"/>
                <a:gd name="connsiteY0" fmla="*/ 80897 h 145614"/>
                <a:gd name="connsiteX1" fmla="*/ 99684 w 196906"/>
                <a:gd name="connsiteY1" fmla="*/ 16179 h 145614"/>
                <a:gd name="connsiteX2" fmla="*/ 51148 w 196906"/>
                <a:gd name="connsiteY2" fmla="*/ 0 h 145614"/>
                <a:gd name="connsiteX3" fmla="*/ 2612 w 196906"/>
                <a:gd name="connsiteY3" fmla="*/ 32359 h 145614"/>
                <a:gd name="connsiteX4" fmla="*/ 26880 w 196906"/>
                <a:gd name="connsiteY4" fmla="*/ 40448 h 145614"/>
                <a:gd name="connsiteX5" fmla="*/ 51148 w 196906"/>
                <a:gd name="connsiteY5" fmla="*/ 56628 h 145614"/>
                <a:gd name="connsiteX6" fmla="*/ 123953 w 196906"/>
                <a:gd name="connsiteY6" fmla="*/ 64717 h 145614"/>
                <a:gd name="connsiteX7" fmla="*/ 132042 w 196906"/>
                <a:gd name="connsiteY7" fmla="*/ 88986 h 145614"/>
                <a:gd name="connsiteX8" fmla="*/ 140131 w 196906"/>
                <a:gd name="connsiteY8" fmla="*/ 137524 h 145614"/>
                <a:gd name="connsiteX9" fmla="*/ 164399 w 196906"/>
                <a:gd name="connsiteY9" fmla="*/ 145614 h 145614"/>
                <a:gd name="connsiteX10" fmla="*/ 188667 w 196906"/>
                <a:gd name="connsiteY10" fmla="*/ 137524 h 145614"/>
                <a:gd name="connsiteX11" fmla="*/ 188667 w 196906"/>
                <a:gd name="connsiteY11" fmla="*/ 80897 h 145614"/>
                <a:gd name="connsiteX12" fmla="*/ 140131 w 196906"/>
                <a:gd name="connsiteY12" fmla="*/ 64717 h 145614"/>
                <a:gd name="connsiteX13" fmla="*/ 132042 w 196906"/>
                <a:gd name="connsiteY13" fmla="*/ 80897 h 1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906" h="145614">
                  <a:moveTo>
                    <a:pt x="132042" y="80897"/>
                  </a:moveTo>
                  <a:cubicBezTo>
                    <a:pt x="125794" y="49656"/>
                    <a:pt x="130277" y="33175"/>
                    <a:pt x="99684" y="16179"/>
                  </a:cubicBezTo>
                  <a:cubicBezTo>
                    <a:pt x="84776" y="7897"/>
                    <a:pt x="51148" y="0"/>
                    <a:pt x="51148" y="0"/>
                  </a:cubicBezTo>
                  <a:cubicBezTo>
                    <a:pt x="47916" y="647"/>
                    <a:pt x="-13216" y="700"/>
                    <a:pt x="2612" y="32359"/>
                  </a:cubicBezTo>
                  <a:cubicBezTo>
                    <a:pt x="6425" y="39986"/>
                    <a:pt x="18791" y="37752"/>
                    <a:pt x="26880" y="40448"/>
                  </a:cubicBezTo>
                  <a:cubicBezTo>
                    <a:pt x="34969" y="45841"/>
                    <a:pt x="41716" y="54270"/>
                    <a:pt x="51148" y="56628"/>
                  </a:cubicBezTo>
                  <a:cubicBezTo>
                    <a:pt x="74837" y="62550"/>
                    <a:pt x="101282" y="55648"/>
                    <a:pt x="123953" y="64717"/>
                  </a:cubicBezTo>
                  <a:cubicBezTo>
                    <a:pt x="131870" y="67884"/>
                    <a:pt x="130192" y="80662"/>
                    <a:pt x="132042" y="88986"/>
                  </a:cubicBezTo>
                  <a:cubicBezTo>
                    <a:pt x="135600" y="104998"/>
                    <a:pt x="131993" y="123282"/>
                    <a:pt x="140131" y="137524"/>
                  </a:cubicBezTo>
                  <a:cubicBezTo>
                    <a:pt x="144361" y="144928"/>
                    <a:pt x="156310" y="142917"/>
                    <a:pt x="164399" y="145614"/>
                  </a:cubicBezTo>
                  <a:cubicBezTo>
                    <a:pt x="172488" y="142917"/>
                    <a:pt x="182638" y="143554"/>
                    <a:pt x="188667" y="137524"/>
                  </a:cubicBezTo>
                  <a:cubicBezTo>
                    <a:pt x="199587" y="126604"/>
                    <a:pt x="199720" y="90371"/>
                    <a:pt x="188667" y="80897"/>
                  </a:cubicBezTo>
                  <a:cubicBezTo>
                    <a:pt x="175719" y="69798"/>
                    <a:pt x="140131" y="64717"/>
                    <a:pt x="140131" y="64717"/>
                  </a:cubicBezTo>
                  <a:lnTo>
                    <a:pt x="132042" y="80897"/>
                  </a:lnTo>
                  <a:close/>
                </a:path>
              </a:pathLst>
            </a:custGeom>
            <a:solidFill>
              <a:schemeClr val="accent3">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Freeform 44"/>
            <p:cNvSpPr/>
            <p:nvPr/>
          </p:nvSpPr>
          <p:spPr>
            <a:xfrm>
              <a:off x="5807051" y="913401"/>
              <a:ext cx="283127" cy="64717"/>
            </a:xfrm>
            <a:custGeom>
              <a:avLst/>
              <a:gdLst>
                <a:gd name="connsiteX0" fmla="*/ 0 w 283127"/>
                <a:gd name="connsiteY0" fmla="*/ 0 h 64717"/>
                <a:gd name="connsiteX1" fmla="*/ 64715 w 283127"/>
                <a:gd name="connsiteY1" fmla="*/ 40448 h 64717"/>
                <a:gd name="connsiteX2" fmla="*/ 97072 w 283127"/>
                <a:gd name="connsiteY2" fmla="*/ 56627 h 64717"/>
                <a:gd name="connsiteX3" fmla="*/ 194144 w 283127"/>
                <a:gd name="connsiteY3" fmla="*/ 64717 h 64717"/>
                <a:gd name="connsiteX4" fmla="*/ 283127 w 283127"/>
                <a:gd name="connsiteY4" fmla="*/ 56627 h 64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127" h="64717">
                  <a:moveTo>
                    <a:pt x="0" y="0"/>
                  </a:moveTo>
                  <a:cubicBezTo>
                    <a:pt x="68208" y="54567"/>
                    <a:pt x="13645" y="18560"/>
                    <a:pt x="64715" y="40448"/>
                  </a:cubicBezTo>
                  <a:cubicBezTo>
                    <a:pt x="75799" y="45198"/>
                    <a:pt x="85220" y="54405"/>
                    <a:pt x="97072" y="56627"/>
                  </a:cubicBezTo>
                  <a:cubicBezTo>
                    <a:pt x="128985" y="62611"/>
                    <a:pt x="161787" y="62020"/>
                    <a:pt x="194144" y="64717"/>
                  </a:cubicBezTo>
                  <a:cubicBezTo>
                    <a:pt x="266886" y="55624"/>
                    <a:pt x="237119" y="56627"/>
                    <a:pt x="283127" y="56627"/>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Freeform 45"/>
            <p:cNvSpPr/>
            <p:nvPr/>
          </p:nvSpPr>
          <p:spPr>
            <a:xfrm>
              <a:off x="5759268" y="894097"/>
              <a:ext cx="336733" cy="63501"/>
            </a:xfrm>
            <a:custGeom>
              <a:avLst/>
              <a:gdLst>
                <a:gd name="connsiteX0" fmla="*/ 0 w 412557"/>
                <a:gd name="connsiteY0" fmla="*/ 0 h 88986"/>
                <a:gd name="connsiteX1" fmla="*/ 40447 w 412557"/>
                <a:gd name="connsiteY1" fmla="*/ 32358 h 88986"/>
                <a:gd name="connsiteX2" fmla="*/ 64715 w 412557"/>
                <a:gd name="connsiteY2" fmla="*/ 40448 h 88986"/>
                <a:gd name="connsiteX3" fmla="*/ 88983 w 412557"/>
                <a:gd name="connsiteY3" fmla="*/ 64717 h 88986"/>
                <a:gd name="connsiteX4" fmla="*/ 121341 w 412557"/>
                <a:gd name="connsiteY4" fmla="*/ 72806 h 88986"/>
                <a:gd name="connsiteX5" fmla="*/ 169877 w 412557"/>
                <a:gd name="connsiteY5" fmla="*/ 88986 h 88986"/>
                <a:gd name="connsiteX6" fmla="*/ 339753 w 412557"/>
                <a:gd name="connsiteY6" fmla="*/ 80896 h 88986"/>
                <a:gd name="connsiteX7" fmla="*/ 388289 w 412557"/>
                <a:gd name="connsiteY7" fmla="*/ 64717 h 88986"/>
                <a:gd name="connsiteX8" fmla="*/ 412557 w 412557"/>
                <a:gd name="connsiteY8" fmla="*/ 40448 h 88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57" h="88986">
                  <a:moveTo>
                    <a:pt x="0" y="0"/>
                  </a:moveTo>
                  <a:cubicBezTo>
                    <a:pt x="13482" y="10786"/>
                    <a:pt x="25806" y="23207"/>
                    <a:pt x="40447" y="32358"/>
                  </a:cubicBezTo>
                  <a:cubicBezTo>
                    <a:pt x="47678" y="36877"/>
                    <a:pt x="57620" y="35718"/>
                    <a:pt x="64715" y="40448"/>
                  </a:cubicBezTo>
                  <a:cubicBezTo>
                    <a:pt x="74234" y="46794"/>
                    <a:pt x="79050" y="59041"/>
                    <a:pt x="88983" y="64717"/>
                  </a:cubicBezTo>
                  <a:cubicBezTo>
                    <a:pt x="98636" y="70233"/>
                    <a:pt x="110692" y="69611"/>
                    <a:pt x="121341" y="72806"/>
                  </a:cubicBezTo>
                  <a:cubicBezTo>
                    <a:pt x="137676" y="77707"/>
                    <a:pt x="169877" y="88986"/>
                    <a:pt x="169877" y="88986"/>
                  </a:cubicBezTo>
                  <a:cubicBezTo>
                    <a:pt x="226502" y="86289"/>
                    <a:pt x="283410" y="87157"/>
                    <a:pt x="339753" y="80896"/>
                  </a:cubicBezTo>
                  <a:cubicBezTo>
                    <a:pt x="356703" y="79013"/>
                    <a:pt x="388289" y="64717"/>
                    <a:pt x="388289" y="64717"/>
                  </a:cubicBezTo>
                  <a:lnTo>
                    <a:pt x="412557" y="40448"/>
                  </a:ln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7" name="Freeform 46"/>
            <p:cNvSpPr/>
            <p:nvPr/>
          </p:nvSpPr>
          <p:spPr>
            <a:xfrm>
              <a:off x="5875868" y="1338597"/>
              <a:ext cx="618067" cy="702896"/>
            </a:xfrm>
            <a:custGeom>
              <a:avLst/>
              <a:gdLst>
                <a:gd name="connsiteX0" fmla="*/ 0 w 618067"/>
                <a:gd name="connsiteY0" fmla="*/ 0 h 702896"/>
                <a:gd name="connsiteX1" fmla="*/ 46567 w 618067"/>
                <a:gd name="connsiteY1" fmla="*/ 21167 h 702896"/>
                <a:gd name="connsiteX2" fmla="*/ 59267 w 618067"/>
                <a:gd name="connsiteY2" fmla="*/ 25400 h 702896"/>
                <a:gd name="connsiteX3" fmla="*/ 173567 w 618067"/>
                <a:gd name="connsiteY3" fmla="*/ 38100 h 702896"/>
                <a:gd name="connsiteX4" fmla="*/ 194734 w 618067"/>
                <a:gd name="connsiteY4" fmla="*/ 42334 h 702896"/>
                <a:gd name="connsiteX5" fmla="*/ 207434 w 618067"/>
                <a:gd name="connsiteY5" fmla="*/ 50800 h 702896"/>
                <a:gd name="connsiteX6" fmla="*/ 228600 w 618067"/>
                <a:gd name="connsiteY6" fmla="*/ 71967 h 702896"/>
                <a:gd name="connsiteX7" fmla="*/ 258234 w 618067"/>
                <a:gd name="connsiteY7" fmla="*/ 105834 h 702896"/>
                <a:gd name="connsiteX8" fmla="*/ 266700 w 618067"/>
                <a:gd name="connsiteY8" fmla="*/ 118534 h 702896"/>
                <a:gd name="connsiteX9" fmla="*/ 292100 w 618067"/>
                <a:gd name="connsiteY9" fmla="*/ 135467 h 702896"/>
                <a:gd name="connsiteX10" fmla="*/ 317500 w 618067"/>
                <a:gd name="connsiteY10" fmla="*/ 156634 h 702896"/>
                <a:gd name="connsiteX11" fmla="*/ 330200 w 618067"/>
                <a:gd name="connsiteY11" fmla="*/ 165100 h 702896"/>
                <a:gd name="connsiteX12" fmla="*/ 436034 w 618067"/>
                <a:gd name="connsiteY12" fmla="*/ 177800 h 702896"/>
                <a:gd name="connsiteX13" fmla="*/ 448734 w 618067"/>
                <a:gd name="connsiteY13" fmla="*/ 190500 h 702896"/>
                <a:gd name="connsiteX14" fmla="*/ 474134 w 618067"/>
                <a:gd name="connsiteY14" fmla="*/ 232834 h 702896"/>
                <a:gd name="connsiteX15" fmla="*/ 478367 w 618067"/>
                <a:gd name="connsiteY15" fmla="*/ 245534 h 702896"/>
                <a:gd name="connsiteX16" fmla="*/ 482600 w 618067"/>
                <a:gd name="connsiteY16" fmla="*/ 279400 h 702896"/>
                <a:gd name="connsiteX17" fmla="*/ 499534 w 618067"/>
                <a:gd name="connsiteY17" fmla="*/ 304800 h 702896"/>
                <a:gd name="connsiteX18" fmla="*/ 503767 w 618067"/>
                <a:gd name="connsiteY18" fmla="*/ 317500 h 702896"/>
                <a:gd name="connsiteX19" fmla="*/ 537634 w 618067"/>
                <a:gd name="connsiteY19" fmla="*/ 330200 h 702896"/>
                <a:gd name="connsiteX20" fmla="*/ 554567 w 618067"/>
                <a:gd name="connsiteY20" fmla="*/ 334434 h 702896"/>
                <a:gd name="connsiteX21" fmla="*/ 596900 w 618067"/>
                <a:gd name="connsiteY21" fmla="*/ 347134 h 702896"/>
                <a:gd name="connsiteX22" fmla="*/ 609600 w 618067"/>
                <a:gd name="connsiteY22" fmla="*/ 359834 h 702896"/>
                <a:gd name="connsiteX23" fmla="*/ 618067 w 618067"/>
                <a:gd name="connsiteY23" fmla="*/ 385234 h 702896"/>
                <a:gd name="connsiteX24" fmla="*/ 613834 w 618067"/>
                <a:gd name="connsiteY24" fmla="*/ 397934 h 702896"/>
                <a:gd name="connsiteX25" fmla="*/ 584200 w 618067"/>
                <a:gd name="connsiteY25" fmla="*/ 414867 h 702896"/>
                <a:gd name="connsiteX26" fmla="*/ 575734 w 618067"/>
                <a:gd name="connsiteY26" fmla="*/ 427567 h 702896"/>
                <a:gd name="connsiteX27" fmla="*/ 563034 w 618067"/>
                <a:gd name="connsiteY27" fmla="*/ 436034 h 702896"/>
                <a:gd name="connsiteX28" fmla="*/ 546100 w 618067"/>
                <a:gd name="connsiteY28" fmla="*/ 457200 h 702896"/>
                <a:gd name="connsiteX29" fmla="*/ 541867 w 618067"/>
                <a:gd name="connsiteY29" fmla="*/ 469900 h 702896"/>
                <a:gd name="connsiteX30" fmla="*/ 524934 w 618067"/>
                <a:gd name="connsiteY30" fmla="*/ 495300 h 702896"/>
                <a:gd name="connsiteX31" fmla="*/ 520700 w 618067"/>
                <a:gd name="connsiteY31" fmla="*/ 508000 h 702896"/>
                <a:gd name="connsiteX32" fmla="*/ 508000 w 618067"/>
                <a:gd name="connsiteY32" fmla="*/ 516467 h 702896"/>
                <a:gd name="connsiteX33" fmla="*/ 503767 w 618067"/>
                <a:gd name="connsiteY33" fmla="*/ 529167 h 702896"/>
                <a:gd name="connsiteX34" fmla="*/ 491067 w 618067"/>
                <a:gd name="connsiteY34" fmla="*/ 533400 h 702896"/>
                <a:gd name="connsiteX35" fmla="*/ 465667 w 618067"/>
                <a:gd name="connsiteY35" fmla="*/ 550334 h 702896"/>
                <a:gd name="connsiteX36" fmla="*/ 452967 w 618067"/>
                <a:gd name="connsiteY36" fmla="*/ 558800 h 702896"/>
                <a:gd name="connsiteX37" fmla="*/ 414867 w 618067"/>
                <a:gd name="connsiteY37" fmla="*/ 592667 h 702896"/>
                <a:gd name="connsiteX38" fmla="*/ 393700 w 618067"/>
                <a:gd name="connsiteY38" fmla="*/ 609600 h 702896"/>
                <a:gd name="connsiteX39" fmla="*/ 385234 w 618067"/>
                <a:gd name="connsiteY39" fmla="*/ 622300 h 702896"/>
                <a:gd name="connsiteX40" fmla="*/ 372534 w 618067"/>
                <a:gd name="connsiteY40" fmla="*/ 635000 h 702896"/>
                <a:gd name="connsiteX41" fmla="*/ 359834 w 618067"/>
                <a:gd name="connsiteY41" fmla="*/ 660400 h 702896"/>
                <a:gd name="connsiteX42" fmla="*/ 334434 w 618067"/>
                <a:gd name="connsiteY42" fmla="*/ 677334 h 702896"/>
                <a:gd name="connsiteX43" fmla="*/ 304800 w 618067"/>
                <a:gd name="connsiteY43" fmla="*/ 694267 h 702896"/>
                <a:gd name="connsiteX44" fmla="*/ 292100 w 618067"/>
                <a:gd name="connsiteY44" fmla="*/ 702734 h 702896"/>
                <a:gd name="connsiteX45" fmla="*/ 279400 w 618067"/>
                <a:gd name="connsiteY45" fmla="*/ 698500 h 702896"/>
                <a:gd name="connsiteX46" fmla="*/ 254000 w 618067"/>
                <a:gd name="connsiteY46" fmla="*/ 656167 h 702896"/>
                <a:gd name="connsiteX47" fmla="*/ 241300 w 618067"/>
                <a:gd name="connsiteY47" fmla="*/ 647700 h 702896"/>
                <a:gd name="connsiteX48" fmla="*/ 228600 w 618067"/>
                <a:gd name="connsiteY48" fmla="*/ 635000 h 702896"/>
                <a:gd name="connsiteX49" fmla="*/ 211667 w 618067"/>
                <a:gd name="connsiteY49" fmla="*/ 609600 h 702896"/>
                <a:gd name="connsiteX50" fmla="*/ 203200 w 618067"/>
                <a:gd name="connsiteY50" fmla="*/ 596900 h 702896"/>
                <a:gd name="connsiteX51" fmla="*/ 177800 w 618067"/>
                <a:gd name="connsiteY51" fmla="*/ 575734 h 702896"/>
                <a:gd name="connsiteX52" fmla="*/ 148167 w 618067"/>
                <a:gd name="connsiteY52" fmla="*/ 541867 h 702896"/>
                <a:gd name="connsiteX53" fmla="*/ 135467 w 618067"/>
                <a:gd name="connsiteY53" fmla="*/ 516467 h 702896"/>
                <a:gd name="connsiteX54" fmla="*/ 131234 w 618067"/>
                <a:gd name="connsiteY54" fmla="*/ 516467 h 70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18067" h="702896">
                  <a:moveTo>
                    <a:pt x="0" y="0"/>
                  </a:moveTo>
                  <a:cubicBezTo>
                    <a:pt x="28818" y="17291"/>
                    <a:pt x="13363" y="10099"/>
                    <a:pt x="46567" y="21167"/>
                  </a:cubicBezTo>
                  <a:lnTo>
                    <a:pt x="59267" y="25400"/>
                  </a:lnTo>
                  <a:cubicBezTo>
                    <a:pt x="100901" y="53157"/>
                    <a:pt x="62010" y="30406"/>
                    <a:pt x="173567" y="38100"/>
                  </a:cubicBezTo>
                  <a:cubicBezTo>
                    <a:pt x="180745" y="38595"/>
                    <a:pt x="187678" y="40923"/>
                    <a:pt x="194734" y="42334"/>
                  </a:cubicBezTo>
                  <a:cubicBezTo>
                    <a:pt x="198967" y="45156"/>
                    <a:pt x="203836" y="47202"/>
                    <a:pt x="207434" y="50800"/>
                  </a:cubicBezTo>
                  <a:cubicBezTo>
                    <a:pt x="235660" y="79026"/>
                    <a:pt x="194729" y="49385"/>
                    <a:pt x="228600" y="71967"/>
                  </a:cubicBezTo>
                  <a:cubicBezTo>
                    <a:pt x="248356" y="101600"/>
                    <a:pt x="237067" y="91722"/>
                    <a:pt x="258234" y="105834"/>
                  </a:cubicBezTo>
                  <a:cubicBezTo>
                    <a:pt x="261056" y="110067"/>
                    <a:pt x="262871" y="115184"/>
                    <a:pt x="266700" y="118534"/>
                  </a:cubicBezTo>
                  <a:cubicBezTo>
                    <a:pt x="274358" y="125235"/>
                    <a:pt x="292100" y="135467"/>
                    <a:pt x="292100" y="135467"/>
                  </a:cubicBezTo>
                  <a:cubicBezTo>
                    <a:pt x="305399" y="155415"/>
                    <a:pt x="294364" y="143414"/>
                    <a:pt x="317500" y="156634"/>
                  </a:cubicBezTo>
                  <a:cubicBezTo>
                    <a:pt x="321917" y="159158"/>
                    <a:pt x="325551" y="163034"/>
                    <a:pt x="330200" y="165100"/>
                  </a:cubicBezTo>
                  <a:cubicBezTo>
                    <a:pt x="366647" y="181298"/>
                    <a:pt x="390078" y="175381"/>
                    <a:pt x="436034" y="177800"/>
                  </a:cubicBezTo>
                  <a:cubicBezTo>
                    <a:pt x="440267" y="182033"/>
                    <a:pt x="445058" y="185774"/>
                    <a:pt x="448734" y="190500"/>
                  </a:cubicBezTo>
                  <a:cubicBezTo>
                    <a:pt x="458309" y="202810"/>
                    <a:pt x="467851" y="218174"/>
                    <a:pt x="474134" y="232834"/>
                  </a:cubicBezTo>
                  <a:cubicBezTo>
                    <a:pt x="475892" y="236936"/>
                    <a:pt x="476956" y="241301"/>
                    <a:pt x="478367" y="245534"/>
                  </a:cubicBezTo>
                  <a:cubicBezTo>
                    <a:pt x="479778" y="256823"/>
                    <a:pt x="478774" y="268686"/>
                    <a:pt x="482600" y="279400"/>
                  </a:cubicBezTo>
                  <a:cubicBezTo>
                    <a:pt x="486023" y="288983"/>
                    <a:pt x="499534" y="304800"/>
                    <a:pt x="499534" y="304800"/>
                  </a:cubicBezTo>
                  <a:cubicBezTo>
                    <a:pt x="500945" y="309033"/>
                    <a:pt x="500979" y="314015"/>
                    <a:pt x="503767" y="317500"/>
                  </a:cubicBezTo>
                  <a:cubicBezTo>
                    <a:pt x="512248" y="328102"/>
                    <a:pt x="525911" y="327595"/>
                    <a:pt x="537634" y="330200"/>
                  </a:cubicBezTo>
                  <a:cubicBezTo>
                    <a:pt x="543314" y="331462"/>
                    <a:pt x="548994" y="332762"/>
                    <a:pt x="554567" y="334434"/>
                  </a:cubicBezTo>
                  <a:cubicBezTo>
                    <a:pt x="606099" y="349894"/>
                    <a:pt x="557871" y="337375"/>
                    <a:pt x="596900" y="347134"/>
                  </a:cubicBezTo>
                  <a:cubicBezTo>
                    <a:pt x="601133" y="351367"/>
                    <a:pt x="606692" y="354601"/>
                    <a:pt x="609600" y="359834"/>
                  </a:cubicBezTo>
                  <a:cubicBezTo>
                    <a:pt x="613934" y="367636"/>
                    <a:pt x="618067" y="385234"/>
                    <a:pt x="618067" y="385234"/>
                  </a:cubicBezTo>
                  <a:cubicBezTo>
                    <a:pt x="616656" y="389467"/>
                    <a:pt x="616691" y="394506"/>
                    <a:pt x="613834" y="397934"/>
                  </a:cubicBezTo>
                  <a:cubicBezTo>
                    <a:pt x="603977" y="409763"/>
                    <a:pt x="596861" y="410647"/>
                    <a:pt x="584200" y="414867"/>
                  </a:cubicBezTo>
                  <a:cubicBezTo>
                    <a:pt x="581378" y="419100"/>
                    <a:pt x="579331" y="423969"/>
                    <a:pt x="575734" y="427567"/>
                  </a:cubicBezTo>
                  <a:cubicBezTo>
                    <a:pt x="572136" y="431165"/>
                    <a:pt x="566212" y="432061"/>
                    <a:pt x="563034" y="436034"/>
                  </a:cubicBezTo>
                  <a:cubicBezTo>
                    <a:pt x="539667" y="465242"/>
                    <a:pt x="582493" y="432940"/>
                    <a:pt x="546100" y="457200"/>
                  </a:cubicBezTo>
                  <a:cubicBezTo>
                    <a:pt x="544689" y="461433"/>
                    <a:pt x="544034" y="465999"/>
                    <a:pt x="541867" y="469900"/>
                  </a:cubicBezTo>
                  <a:cubicBezTo>
                    <a:pt x="536925" y="478795"/>
                    <a:pt x="528152" y="485647"/>
                    <a:pt x="524934" y="495300"/>
                  </a:cubicBezTo>
                  <a:cubicBezTo>
                    <a:pt x="523523" y="499533"/>
                    <a:pt x="523488" y="504515"/>
                    <a:pt x="520700" y="508000"/>
                  </a:cubicBezTo>
                  <a:cubicBezTo>
                    <a:pt x="517522" y="511973"/>
                    <a:pt x="512233" y="513645"/>
                    <a:pt x="508000" y="516467"/>
                  </a:cubicBezTo>
                  <a:cubicBezTo>
                    <a:pt x="506589" y="520700"/>
                    <a:pt x="506922" y="526012"/>
                    <a:pt x="503767" y="529167"/>
                  </a:cubicBezTo>
                  <a:cubicBezTo>
                    <a:pt x="500612" y="532322"/>
                    <a:pt x="494968" y="531233"/>
                    <a:pt x="491067" y="533400"/>
                  </a:cubicBezTo>
                  <a:cubicBezTo>
                    <a:pt x="482172" y="538342"/>
                    <a:pt x="474134" y="544689"/>
                    <a:pt x="465667" y="550334"/>
                  </a:cubicBezTo>
                  <a:cubicBezTo>
                    <a:pt x="461434" y="553156"/>
                    <a:pt x="456565" y="555202"/>
                    <a:pt x="452967" y="558800"/>
                  </a:cubicBezTo>
                  <a:cubicBezTo>
                    <a:pt x="423969" y="587798"/>
                    <a:pt x="437530" y="577558"/>
                    <a:pt x="414867" y="592667"/>
                  </a:cubicBezTo>
                  <a:cubicBezTo>
                    <a:pt x="390600" y="629067"/>
                    <a:pt x="422913" y="586229"/>
                    <a:pt x="393700" y="609600"/>
                  </a:cubicBezTo>
                  <a:cubicBezTo>
                    <a:pt x="389727" y="612778"/>
                    <a:pt x="388491" y="618391"/>
                    <a:pt x="385234" y="622300"/>
                  </a:cubicBezTo>
                  <a:cubicBezTo>
                    <a:pt x="381401" y="626899"/>
                    <a:pt x="376767" y="630767"/>
                    <a:pt x="372534" y="635000"/>
                  </a:cubicBezTo>
                  <a:cubicBezTo>
                    <a:pt x="369514" y="644057"/>
                    <a:pt x="367556" y="653643"/>
                    <a:pt x="359834" y="660400"/>
                  </a:cubicBezTo>
                  <a:cubicBezTo>
                    <a:pt x="352176" y="667101"/>
                    <a:pt x="341629" y="670139"/>
                    <a:pt x="334434" y="677334"/>
                  </a:cubicBezTo>
                  <a:cubicBezTo>
                    <a:pt x="317620" y="694148"/>
                    <a:pt x="327542" y="688582"/>
                    <a:pt x="304800" y="694267"/>
                  </a:cubicBezTo>
                  <a:cubicBezTo>
                    <a:pt x="300567" y="697089"/>
                    <a:pt x="297119" y="701898"/>
                    <a:pt x="292100" y="702734"/>
                  </a:cubicBezTo>
                  <a:cubicBezTo>
                    <a:pt x="287698" y="703468"/>
                    <a:pt x="282555" y="701655"/>
                    <a:pt x="279400" y="698500"/>
                  </a:cubicBezTo>
                  <a:cubicBezTo>
                    <a:pt x="226089" y="645187"/>
                    <a:pt x="287408" y="696256"/>
                    <a:pt x="254000" y="656167"/>
                  </a:cubicBezTo>
                  <a:cubicBezTo>
                    <a:pt x="250743" y="652258"/>
                    <a:pt x="245209" y="650957"/>
                    <a:pt x="241300" y="647700"/>
                  </a:cubicBezTo>
                  <a:cubicBezTo>
                    <a:pt x="236701" y="643867"/>
                    <a:pt x="232276" y="639726"/>
                    <a:pt x="228600" y="635000"/>
                  </a:cubicBezTo>
                  <a:cubicBezTo>
                    <a:pt x="222353" y="626968"/>
                    <a:pt x="217311" y="618067"/>
                    <a:pt x="211667" y="609600"/>
                  </a:cubicBezTo>
                  <a:cubicBezTo>
                    <a:pt x="208845" y="605367"/>
                    <a:pt x="206798" y="600498"/>
                    <a:pt x="203200" y="596900"/>
                  </a:cubicBezTo>
                  <a:cubicBezTo>
                    <a:pt x="186902" y="580602"/>
                    <a:pt x="195481" y="587521"/>
                    <a:pt x="177800" y="575734"/>
                  </a:cubicBezTo>
                  <a:cubicBezTo>
                    <a:pt x="158045" y="546101"/>
                    <a:pt x="169334" y="555979"/>
                    <a:pt x="148167" y="541867"/>
                  </a:cubicBezTo>
                  <a:cubicBezTo>
                    <a:pt x="144724" y="531537"/>
                    <a:pt x="143674" y="524674"/>
                    <a:pt x="135467" y="516467"/>
                  </a:cubicBezTo>
                  <a:cubicBezTo>
                    <a:pt x="134469" y="515469"/>
                    <a:pt x="132645" y="516467"/>
                    <a:pt x="131234" y="516467"/>
                  </a:cubicBezTo>
                </a:path>
              </a:pathLst>
            </a:custGeom>
            <a:ln w="57150" cmpd="sng">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Freeform 47"/>
            <p:cNvSpPr/>
            <p:nvPr/>
          </p:nvSpPr>
          <p:spPr>
            <a:xfrm>
              <a:off x="5867402" y="1038032"/>
              <a:ext cx="55033" cy="23311"/>
            </a:xfrm>
            <a:custGeom>
              <a:avLst/>
              <a:gdLst>
                <a:gd name="connsiteX0" fmla="*/ 0 w 55033"/>
                <a:gd name="connsiteY0" fmla="*/ 0 h 23311"/>
                <a:gd name="connsiteX1" fmla="*/ 55033 w 55033"/>
                <a:gd name="connsiteY1" fmla="*/ 21166 h 23311"/>
              </a:gdLst>
              <a:ahLst/>
              <a:cxnLst>
                <a:cxn ang="0">
                  <a:pos x="connsiteX0" y="connsiteY0"/>
                </a:cxn>
                <a:cxn ang="0">
                  <a:pos x="connsiteX1" y="connsiteY1"/>
                </a:cxn>
              </a:cxnLst>
              <a:rect l="l" t="t" r="r" b="b"/>
              <a:pathLst>
                <a:path w="55033" h="23311">
                  <a:moveTo>
                    <a:pt x="0" y="0"/>
                  </a:moveTo>
                  <a:cubicBezTo>
                    <a:pt x="19960" y="33266"/>
                    <a:pt x="4472" y="21166"/>
                    <a:pt x="55033" y="21166"/>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Freeform 48"/>
            <p:cNvSpPr/>
            <p:nvPr/>
          </p:nvSpPr>
          <p:spPr>
            <a:xfrm flipH="1">
              <a:off x="5668432" y="1002022"/>
              <a:ext cx="55033" cy="23311"/>
            </a:xfrm>
            <a:custGeom>
              <a:avLst/>
              <a:gdLst>
                <a:gd name="connsiteX0" fmla="*/ 0 w 55033"/>
                <a:gd name="connsiteY0" fmla="*/ 0 h 23311"/>
                <a:gd name="connsiteX1" fmla="*/ 55033 w 55033"/>
                <a:gd name="connsiteY1" fmla="*/ 21166 h 23311"/>
              </a:gdLst>
              <a:ahLst/>
              <a:cxnLst>
                <a:cxn ang="0">
                  <a:pos x="connsiteX0" y="connsiteY0"/>
                </a:cxn>
                <a:cxn ang="0">
                  <a:pos x="connsiteX1" y="connsiteY1"/>
                </a:cxn>
              </a:cxnLst>
              <a:rect l="l" t="t" r="r" b="b"/>
              <a:pathLst>
                <a:path w="55033" h="23311">
                  <a:moveTo>
                    <a:pt x="0" y="0"/>
                  </a:moveTo>
                  <a:cubicBezTo>
                    <a:pt x="19960" y="33266"/>
                    <a:pt x="4472" y="21166"/>
                    <a:pt x="55033" y="21166"/>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50" name="Slide Number Placeholder 11"/>
          <p:cNvSpPr txBox="1">
            <a:spLocks/>
          </p:cNvSpPr>
          <p:nvPr/>
        </p:nvSpPr>
        <p:spPr>
          <a:xfrm>
            <a:off x="3505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457200" rtl="0" eaLnBrk="0" latinLnBrk="0" hangingPunct="0">
              <a:defRPr sz="6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29F2198-332C-C14D-9D43-AA1BE21296F4}" type="slidenum">
              <a:rPr lang="en-US" smtClean="0">
                <a:solidFill>
                  <a:srgbClr val="898989">
                    <a:alpha val="60000"/>
                  </a:srgbClr>
                </a:solidFill>
                <a:latin typeface="Palatino Linotype"/>
              </a:rPr>
              <a:pPr algn="ctr"/>
              <a:t>47</a:t>
            </a:fld>
            <a:endParaRPr lang="en-US">
              <a:solidFill>
                <a:srgbClr val="898989">
                  <a:alpha val="60000"/>
                </a:srgbClr>
              </a:solidFill>
              <a:latin typeface="Palatino Linotype"/>
            </a:endParaRPr>
          </a:p>
        </p:txBody>
      </p:sp>
      <p:sp>
        <p:nvSpPr>
          <p:cNvPr id="51" name="Footer Placeholder 3"/>
          <p:cNvSpPr>
            <a:spLocks noGrp="1"/>
          </p:cNvSpPr>
          <p:nvPr>
            <p:ph type="ftr" sz="quarter" idx="4294967295"/>
          </p:nvPr>
        </p:nvSpPr>
        <p:spPr>
          <a:xfrm>
            <a:off x="592138" y="6356350"/>
            <a:ext cx="2895600" cy="365125"/>
          </a:xfrm>
          <a:prstGeom prst="rect">
            <a:avLst/>
          </a:prstGeom>
        </p:spPr>
        <p:txBody>
          <a:bodyPr/>
          <a:lstStyle/>
          <a:p>
            <a:pPr>
              <a:defRPr/>
            </a:pPr>
            <a:r>
              <a:rPr lang="en-US" sz="600" dirty="0" smtClean="0">
                <a:solidFill>
                  <a:srgbClr val="898989"/>
                </a:solidFill>
              </a:rPr>
              <a:t>4. Becoming Acquainted with Web Apollo.</a:t>
            </a:r>
            <a:endParaRPr lang="en-US" sz="600" dirty="0">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8776" y="919081"/>
            <a:ext cx="5605874" cy="4807736"/>
          </a:xfrm>
        </p:spPr>
        <p:txBody>
          <a:bodyPr>
            <a:noAutofit/>
          </a:bodyPr>
          <a:lstStyle/>
          <a:p>
            <a:pPr>
              <a:lnSpc>
                <a:spcPct val="120000"/>
              </a:lnSpc>
            </a:pPr>
            <a:r>
              <a:rPr lang="en-US" sz="2000" dirty="0" smtClean="0"/>
              <a:t>Web Apollo calculates the longest possible open reading frame (ORF) that includes canonical ‘Start’ and ‘Stop’ signals within the predicted exons. </a:t>
            </a:r>
          </a:p>
          <a:p>
            <a:pPr>
              <a:lnSpc>
                <a:spcPct val="120000"/>
              </a:lnSpc>
            </a:pPr>
            <a:r>
              <a:rPr lang="en-US" sz="2000" dirty="0" smtClean="0"/>
              <a:t>If it appears to have calculated an incorrect </a:t>
            </a:r>
            <a:r>
              <a:rPr lang="en-US" sz="2000" dirty="0"/>
              <a:t>‘Start’ </a:t>
            </a:r>
            <a:r>
              <a:rPr lang="en-US" sz="2000" dirty="0" smtClean="0"/>
              <a:t>signal, you may modify </a:t>
            </a:r>
            <a:r>
              <a:rPr lang="en-US" sz="2000" dirty="0"/>
              <a:t>it </a:t>
            </a:r>
            <a:r>
              <a:rPr lang="en-US" sz="2000" dirty="0" smtClean="0"/>
              <a:t>selecting </a:t>
            </a:r>
            <a:r>
              <a:rPr lang="en-US" sz="2000" dirty="0"/>
              <a:t>an in-frame ‘Start’ codon further up or </a:t>
            </a:r>
            <a:r>
              <a:rPr lang="en-US" sz="2000" dirty="0" smtClean="0"/>
              <a:t>downstream, depending on evidence (protein database, additional evidence tracks). An upstream </a:t>
            </a:r>
            <a:r>
              <a:rPr lang="en-US" sz="2000" dirty="0"/>
              <a:t>‘Start’ codon </a:t>
            </a:r>
            <a:r>
              <a:rPr lang="en-US" sz="2000" dirty="0" smtClean="0"/>
              <a:t>may be present outside the predicted gene model, within a region supported by another evidence track. </a:t>
            </a:r>
            <a:endParaRPr lang="en-US" sz="2000" dirty="0"/>
          </a:p>
        </p:txBody>
      </p:sp>
      <p:sp>
        <p:nvSpPr>
          <p:cNvPr id="6" name="Text Placeholder 5"/>
          <p:cNvSpPr>
            <a:spLocks noGrp="1"/>
          </p:cNvSpPr>
          <p:nvPr>
            <p:ph type="body" sz="quarter" idx="13"/>
          </p:nvPr>
        </p:nvSpPr>
        <p:spPr/>
        <p:txBody>
          <a:bodyPr/>
          <a:lstStyle/>
          <a:p>
            <a:r>
              <a:rPr lang="en-US" dirty="0" smtClean="0">
                <a:solidFill>
                  <a:srgbClr val="003366"/>
                </a:solidFill>
              </a:rPr>
              <a:t>‘Start’ and ‘Stop’ sites</a:t>
            </a:r>
            <a:endParaRPr lang="en-US" dirty="0">
              <a:solidFill>
                <a:srgbClr val="003366"/>
              </a:solidFill>
            </a:endParaRPr>
          </a:p>
        </p:txBody>
      </p:sp>
      <p:sp>
        <p:nvSpPr>
          <p:cNvPr id="4" name="Slide Number Placeholder 3"/>
          <p:cNvSpPr>
            <a:spLocks noGrp="1"/>
          </p:cNvSpPr>
          <p:nvPr>
            <p:ph type="sldNum" sz="quarter" idx="4"/>
          </p:nvPr>
        </p:nvSpPr>
        <p:spPr/>
        <p:txBody>
          <a:bodyPr/>
          <a:lstStyle/>
          <a:p>
            <a:fld id="{2ABE124A-B5C5-46E0-B944-45307B126769}" type="slidenum">
              <a:rPr lang="en-AU" smtClean="0"/>
              <a:pPr/>
              <a:t>48</a:t>
            </a:fld>
            <a:r>
              <a:rPr lang="en-AU" smtClean="0"/>
              <a:t> |</a:t>
            </a:r>
            <a:endParaRPr lang="en-AU" dirty="0"/>
          </a:p>
        </p:txBody>
      </p:sp>
      <p:pic>
        <p:nvPicPr>
          <p:cNvPr id="2" name="Picture 1" descr="WA-set-sta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0916" y="1327328"/>
            <a:ext cx="3095234" cy="3469585"/>
          </a:xfrm>
          <a:prstGeom prst="rect">
            <a:avLst/>
          </a:prstGeom>
        </p:spPr>
      </p:pic>
      <p:sp>
        <p:nvSpPr>
          <p:cNvPr id="37" name="Rectangle 36"/>
          <p:cNvSpPr/>
          <p:nvPr/>
        </p:nvSpPr>
        <p:spPr bwMode="auto">
          <a:xfrm>
            <a:off x="7353970" y="1587630"/>
            <a:ext cx="281995" cy="1046931"/>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39" name="Slide Number Placeholder 11"/>
          <p:cNvSpPr txBox="1">
            <a:spLocks/>
          </p:cNvSpPr>
          <p:nvPr/>
        </p:nvSpPr>
        <p:spPr>
          <a:xfrm>
            <a:off x="3505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457200" rtl="0" eaLnBrk="0" latinLnBrk="0" hangingPunct="0">
              <a:defRPr sz="6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29F2198-332C-C14D-9D43-AA1BE21296F4}" type="slidenum">
              <a:rPr lang="en-US" smtClean="0">
                <a:solidFill>
                  <a:srgbClr val="898989">
                    <a:alpha val="60000"/>
                  </a:srgbClr>
                </a:solidFill>
                <a:latin typeface="Palatino Linotype"/>
              </a:rPr>
              <a:pPr algn="ctr"/>
              <a:t>48</a:t>
            </a:fld>
            <a:endParaRPr lang="en-US">
              <a:solidFill>
                <a:srgbClr val="898989">
                  <a:alpha val="60000"/>
                </a:srgbClr>
              </a:solidFill>
              <a:latin typeface="Palatino Linotype"/>
            </a:endParaRPr>
          </a:p>
        </p:txBody>
      </p:sp>
      <p:sp>
        <p:nvSpPr>
          <p:cNvPr id="40" name="Footer Placeholder 3"/>
          <p:cNvSpPr>
            <a:spLocks noGrp="1"/>
          </p:cNvSpPr>
          <p:nvPr>
            <p:ph type="ftr" sz="quarter" idx="4294967295"/>
          </p:nvPr>
        </p:nvSpPr>
        <p:spPr>
          <a:xfrm>
            <a:off x="592138" y="6356350"/>
            <a:ext cx="2895600" cy="365125"/>
          </a:xfrm>
          <a:prstGeom prst="rect">
            <a:avLst/>
          </a:prstGeom>
        </p:spPr>
        <p:txBody>
          <a:bodyPr/>
          <a:lstStyle/>
          <a:p>
            <a:pPr>
              <a:defRPr/>
            </a:pPr>
            <a:r>
              <a:rPr lang="en-US" sz="600" dirty="0" smtClean="0">
                <a:solidFill>
                  <a:srgbClr val="898989"/>
                </a:solidFill>
              </a:rPr>
              <a:t>4. Becoming Acquainted with Web Apollo.</a:t>
            </a:r>
            <a:endParaRPr lang="en-US" sz="600" dirty="0">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8775" y="919081"/>
            <a:ext cx="8461375" cy="4807736"/>
          </a:xfrm>
        </p:spPr>
        <p:txBody>
          <a:bodyPr>
            <a:noAutofit/>
          </a:bodyPr>
          <a:lstStyle/>
          <a:p>
            <a:pPr>
              <a:lnSpc>
                <a:spcPct val="120000"/>
              </a:lnSpc>
            </a:pPr>
            <a:r>
              <a:rPr lang="en-US" sz="2000" dirty="0" smtClean="0"/>
              <a:t>Note that the </a:t>
            </a:r>
            <a:r>
              <a:rPr lang="en-US" sz="2000" dirty="0"/>
              <a:t>‘Start’ codon </a:t>
            </a:r>
            <a:r>
              <a:rPr lang="en-US" sz="2000" dirty="0" smtClean="0"/>
              <a:t>may also be located in a non-predicted exon further upstream. If you cannot identify that exon, add the appropriate note in the transcript’s ‘Comments’ section.</a:t>
            </a:r>
          </a:p>
          <a:p>
            <a:pPr>
              <a:lnSpc>
                <a:spcPct val="120000"/>
              </a:lnSpc>
            </a:pPr>
            <a:r>
              <a:rPr lang="en-US" sz="2000" dirty="0" smtClean="0"/>
              <a:t>In very rare cases, the actual </a:t>
            </a:r>
            <a:r>
              <a:rPr lang="en-US" sz="2000" dirty="0"/>
              <a:t>‘Start’ codon </a:t>
            </a:r>
            <a:r>
              <a:rPr lang="en-US" sz="2000" dirty="0" smtClean="0"/>
              <a:t>may be non-canonical (non-ATG). </a:t>
            </a:r>
          </a:p>
          <a:p>
            <a:pPr>
              <a:lnSpc>
                <a:spcPct val="120000"/>
              </a:lnSpc>
            </a:pPr>
            <a:r>
              <a:rPr lang="en-US" sz="2000" dirty="0" smtClean="0"/>
              <a:t>In some cases, a </a:t>
            </a:r>
            <a:r>
              <a:rPr lang="en-US" sz="2000" dirty="0"/>
              <a:t>‘Stop’ codon </a:t>
            </a:r>
            <a:r>
              <a:rPr lang="en-US" sz="2000" dirty="0" smtClean="0"/>
              <a:t>may not be automatically identified. Check to see if there are data supporting a 3’ extension of the terminal exon or additional 3’ exons with valid splice sites. </a:t>
            </a:r>
            <a:endParaRPr lang="en-US" sz="2000" dirty="0"/>
          </a:p>
        </p:txBody>
      </p:sp>
      <p:sp>
        <p:nvSpPr>
          <p:cNvPr id="6" name="Text Placeholder 5"/>
          <p:cNvSpPr>
            <a:spLocks noGrp="1"/>
          </p:cNvSpPr>
          <p:nvPr>
            <p:ph type="body" sz="quarter" idx="13"/>
          </p:nvPr>
        </p:nvSpPr>
        <p:spPr/>
        <p:txBody>
          <a:bodyPr/>
          <a:lstStyle/>
          <a:p>
            <a:r>
              <a:rPr lang="en-US" dirty="0" smtClean="0">
                <a:solidFill>
                  <a:srgbClr val="003366"/>
                </a:solidFill>
              </a:rPr>
              <a:t>‘Start’ and ‘Stop’ sites (keep in mind)</a:t>
            </a:r>
            <a:endParaRPr lang="en-US" dirty="0">
              <a:solidFill>
                <a:srgbClr val="003366"/>
              </a:solidFill>
            </a:endParaRPr>
          </a:p>
        </p:txBody>
      </p:sp>
      <p:sp>
        <p:nvSpPr>
          <p:cNvPr id="4" name="Slide Number Placeholder 3"/>
          <p:cNvSpPr>
            <a:spLocks noGrp="1"/>
          </p:cNvSpPr>
          <p:nvPr>
            <p:ph type="sldNum" sz="quarter" idx="4"/>
          </p:nvPr>
        </p:nvSpPr>
        <p:spPr/>
        <p:txBody>
          <a:bodyPr/>
          <a:lstStyle/>
          <a:p>
            <a:fld id="{2ABE124A-B5C5-46E0-B944-45307B126769}" type="slidenum">
              <a:rPr lang="en-AU" smtClean="0"/>
              <a:pPr/>
              <a:t>49</a:t>
            </a:fld>
            <a:r>
              <a:rPr lang="en-AU" smtClean="0"/>
              <a:t> |</a:t>
            </a:r>
            <a:endParaRPr lang="en-AU" dirty="0"/>
          </a:p>
        </p:txBody>
      </p:sp>
      <p:sp>
        <p:nvSpPr>
          <p:cNvPr id="7" name="Slide Number Placeholder 11"/>
          <p:cNvSpPr txBox="1">
            <a:spLocks/>
          </p:cNvSpPr>
          <p:nvPr/>
        </p:nvSpPr>
        <p:spPr>
          <a:xfrm>
            <a:off x="3505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457200" rtl="0" eaLnBrk="0" latinLnBrk="0" hangingPunct="0">
              <a:defRPr sz="6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29F2198-332C-C14D-9D43-AA1BE21296F4}" type="slidenum">
              <a:rPr lang="en-US" smtClean="0">
                <a:solidFill>
                  <a:srgbClr val="898989">
                    <a:alpha val="60000"/>
                  </a:srgbClr>
                </a:solidFill>
                <a:latin typeface="Palatino Linotype"/>
              </a:rPr>
              <a:pPr algn="ctr"/>
              <a:t>49</a:t>
            </a:fld>
            <a:endParaRPr lang="en-US">
              <a:solidFill>
                <a:srgbClr val="898989">
                  <a:alpha val="60000"/>
                </a:srgbClr>
              </a:solidFill>
              <a:latin typeface="Palatino Linotype"/>
            </a:endParaRPr>
          </a:p>
        </p:txBody>
      </p:sp>
      <p:sp>
        <p:nvSpPr>
          <p:cNvPr id="8" name="Footer Placeholder 3"/>
          <p:cNvSpPr>
            <a:spLocks noGrp="1"/>
          </p:cNvSpPr>
          <p:nvPr>
            <p:ph type="ftr" sz="quarter" idx="4294967295"/>
          </p:nvPr>
        </p:nvSpPr>
        <p:spPr>
          <a:xfrm>
            <a:off x="592138" y="6356350"/>
            <a:ext cx="2895600" cy="365125"/>
          </a:xfrm>
          <a:prstGeom prst="rect">
            <a:avLst/>
          </a:prstGeom>
        </p:spPr>
        <p:txBody>
          <a:bodyPr/>
          <a:lstStyle/>
          <a:p>
            <a:pPr>
              <a:defRPr/>
            </a:pPr>
            <a:r>
              <a:rPr lang="en-US" sz="600" dirty="0" smtClean="0">
                <a:solidFill>
                  <a:srgbClr val="898989"/>
                </a:solidFill>
              </a:rPr>
              <a:t>4. Becoming Acquainted with Web Apollo.</a:t>
            </a:r>
            <a:endParaRPr lang="en-US" sz="600" dirty="0">
              <a:solidFill>
                <a:srgbClr val="898989"/>
              </a:solidFill>
            </a:endParaRPr>
          </a:p>
        </p:txBody>
      </p:sp>
    </p:spTree>
    <p:extLst>
      <p:ext uri="{BB962C8B-B14F-4D97-AF65-F5344CB8AC3E}">
        <p14:creationId xmlns:p14="http://schemas.microsoft.com/office/powerpoint/2010/main" val="1730489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this workshop you will:</a:t>
            </a:r>
            <a:endParaRPr lang="en-US" dirty="0"/>
          </a:p>
        </p:txBody>
      </p:sp>
      <p:sp>
        <p:nvSpPr>
          <p:cNvPr id="3" name="Content Placeholder 2"/>
          <p:cNvSpPr>
            <a:spLocks noGrp="1"/>
          </p:cNvSpPr>
          <p:nvPr>
            <p:ph idx="1"/>
          </p:nvPr>
        </p:nvSpPr>
        <p:spPr>
          <a:xfrm>
            <a:off x="682625" y="1296957"/>
            <a:ext cx="7781925" cy="4645056"/>
          </a:xfrm>
        </p:spPr>
        <p:txBody>
          <a:bodyPr/>
          <a:lstStyle/>
          <a:p>
            <a:pPr>
              <a:buFont typeface="Arial"/>
              <a:buChar char="•"/>
            </a:pPr>
            <a:r>
              <a:rPr lang="en-US" sz="2300" dirty="0" smtClean="0"/>
              <a:t>Learn </a:t>
            </a:r>
            <a:r>
              <a:rPr lang="en-US" sz="2300" dirty="0"/>
              <a:t>to identify </a:t>
            </a:r>
            <a:r>
              <a:rPr lang="en-US" sz="2300" dirty="0" smtClean="0"/>
              <a:t>homologs </a:t>
            </a:r>
            <a:r>
              <a:rPr lang="en-US" sz="2300" dirty="0"/>
              <a:t>of known genes of interest in </a:t>
            </a:r>
            <a:r>
              <a:rPr lang="en-US" sz="2300" dirty="0" smtClean="0"/>
              <a:t>your </a:t>
            </a:r>
            <a:r>
              <a:rPr lang="en-US" sz="2300" dirty="0"/>
              <a:t>newly sequenced </a:t>
            </a:r>
            <a:r>
              <a:rPr lang="en-US" sz="2300" dirty="0" smtClean="0"/>
              <a:t>genome.</a:t>
            </a:r>
            <a:endParaRPr lang="en-US" sz="2300" dirty="0"/>
          </a:p>
          <a:p>
            <a:pPr>
              <a:buFont typeface="Arial"/>
              <a:buChar char="•"/>
            </a:pPr>
            <a:r>
              <a:rPr lang="en-US" sz="2300" dirty="0" smtClean="0"/>
              <a:t>Become </a:t>
            </a:r>
            <a:r>
              <a:rPr lang="en-US" sz="2300" dirty="0"/>
              <a:t>familiar with the environment and functionality of the Web Apollo genome annotation editing tool.</a:t>
            </a:r>
          </a:p>
          <a:p>
            <a:pPr>
              <a:buFont typeface="Arial"/>
              <a:buChar char="•"/>
            </a:pPr>
            <a:r>
              <a:rPr lang="en-US" sz="2300" dirty="0" smtClean="0"/>
              <a:t>Learn </a:t>
            </a:r>
            <a:r>
              <a:rPr lang="en-US" sz="2300" dirty="0"/>
              <a:t>how to corroborate </a:t>
            </a:r>
            <a:r>
              <a:rPr lang="en-US" sz="2300" dirty="0" smtClean="0"/>
              <a:t>and / or </a:t>
            </a:r>
            <a:r>
              <a:rPr lang="en-US" sz="2300" dirty="0"/>
              <a:t>modify automatically annotated gene models using all available evidence in Web Apollo.</a:t>
            </a:r>
          </a:p>
          <a:p>
            <a:pPr>
              <a:buFont typeface="Arial"/>
              <a:buChar char="•"/>
            </a:pPr>
            <a:r>
              <a:rPr lang="en-US" sz="2300" dirty="0" smtClean="0"/>
              <a:t>Understand </a:t>
            </a:r>
            <a:r>
              <a:rPr lang="en-US" sz="2300" dirty="0"/>
              <a:t>the process of curation in the context of genome annotation: </a:t>
            </a:r>
            <a:r>
              <a:rPr lang="en-US" sz="2300" dirty="0" smtClean="0"/>
              <a:t>from </a:t>
            </a:r>
            <a:r>
              <a:rPr lang="en-US" sz="2300" dirty="0"/>
              <a:t>the assembled genome sequence to manual curation via automated annotation, among other things</a:t>
            </a:r>
            <a:r>
              <a:rPr lang="en-US" sz="2300" dirty="0" smtClean="0"/>
              <a:t>.</a:t>
            </a:r>
            <a:endParaRPr lang="en-US" sz="2300" dirty="0"/>
          </a:p>
        </p:txBody>
      </p:sp>
      <p:sp>
        <p:nvSpPr>
          <p:cNvPr id="4" name="Footer Placeholder 3"/>
          <p:cNvSpPr>
            <a:spLocks noGrp="1"/>
          </p:cNvSpPr>
          <p:nvPr>
            <p:ph type="ftr" sz="quarter" idx="10"/>
          </p:nvPr>
        </p:nvSpPr>
        <p:spPr/>
        <p:txBody>
          <a:bodyPr/>
          <a:lstStyle/>
          <a:p>
            <a:pPr>
              <a:defRPr/>
            </a:pPr>
            <a:r>
              <a:rPr lang="en-US" smtClean="0"/>
              <a:t>Footer</a:t>
            </a:r>
            <a:endParaRPr lang="en-US" dirty="0"/>
          </a:p>
        </p:txBody>
      </p:sp>
      <p:sp>
        <p:nvSpPr>
          <p:cNvPr id="5" name="Slide Number Placeholder 4"/>
          <p:cNvSpPr>
            <a:spLocks noGrp="1"/>
          </p:cNvSpPr>
          <p:nvPr>
            <p:ph type="sldNum" sz="quarter" idx="11"/>
          </p:nvPr>
        </p:nvSpPr>
        <p:spPr/>
        <p:txBody>
          <a:bodyPr/>
          <a:lstStyle/>
          <a:p>
            <a:pPr>
              <a:defRPr/>
            </a:pPr>
            <a:fld id="{FE84A2BA-7E53-9E4C-9F94-3E442F04675F}" type="slidenum">
              <a:rPr lang="en-US" smtClean="0"/>
              <a:pPr>
                <a:defRPr/>
              </a:pPr>
              <a:t>5</a:t>
            </a:fld>
            <a:endParaRPr lang="en-US" dirty="0"/>
          </a:p>
        </p:txBody>
      </p:sp>
    </p:spTree>
    <p:extLst>
      <p:ext uri="{BB962C8B-B14F-4D97-AF65-F5344CB8AC3E}">
        <p14:creationId xmlns:p14="http://schemas.microsoft.com/office/powerpoint/2010/main" val="29419719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202F40"/>
        </a:solidFill>
        <a:effectLst/>
      </p:bgPr>
    </p:bg>
    <p:spTree>
      <p:nvGrpSpPr>
        <p:cNvPr id="1" name=""/>
        <p:cNvGrpSpPr/>
        <p:nvPr/>
      </p:nvGrpSpPr>
      <p:grpSpPr>
        <a:xfrm>
          <a:off x="0" y="0"/>
          <a:ext cx="0" cy="0"/>
          <a:chOff x="0" y="0"/>
          <a:chExt cx="0" cy="0"/>
        </a:xfrm>
      </p:grpSpPr>
      <p:pic>
        <p:nvPicPr>
          <p:cNvPr id="2" name="Picture 1" descr="chrome_sna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63919"/>
            <a:ext cx="9172514" cy="4237443"/>
          </a:xfrm>
          <a:prstGeom prst="rect">
            <a:avLst/>
          </a:prstGeom>
        </p:spPr>
      </p:pic>
      <p:sp>
        <p:nvSpPr>
          <p:cNvPr id="5" name="Rectangle 4"/>
          <p:cNvSpPr/>
          <p:nvPr/>
        </p:nvSpPr>
        <p:spPr bwMode="auto">
          <a:xfrm>
            <a:off x="7710953" y="6112380"/>
            <a:ext cx="1326738" cy="635053"/>
          </a:xfrm>
          <a:prstGeom prst="rect">
            <a:avLst/>
          </a:prstGeom>
          <a:solidFill>
            <a:srgbClr val="202F4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71598530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3585" y="1234392"/>
            <a:ext cx="8221237" cy="3108913"/>
          </a:xfrm>
        </p:spPr>
        <p:txBody>
          <a:bodyPr>
            <a:normAutofit fontScale="70000" lnSpcReduction="20000"/>
          </a:bodyPr>
          <a:lstStyle/>
          <a:p>
            <a:pPr marL="0" indent="0">
              <a:lnSpc>
                <a:spcPct val="120000"/>
              </a:lnSpc>
              <a:buNone/>
            </a:pPr>
            <a:r>
              <a:rPr lang="en-US" dirty="0" smtClean="0"/>
              <a:t>Evidence may support joining two or more different gene models. </a:t>
            </a:r>
            <a:r>
              <a:rPr lang="en-US" b="1" dirty="0" smtClean="0"/>
              <a:t>Warning:</a:t>
            </a:r>
            <a:r>
              <a:rPr lang="en-US" dirty="0" smtClean="0"/>
              <a:t> protein alignments may have incorrect splice sites and lack non-conserved regions!</a:t>
            </a:r>
          </a:p>
          <a:p>
            <a:pPr marL="457200" indent="-457200">
              <a:lnSpc>
                <a:spcPct val="120000"/>
              </a:lnSpc>
              <a:buFont typeface="+mj-lt"/>
              <a:buAutoNum type="arabicPeriod"/>
            </a:pPr>
            <a:r>
              <a:rPr lang="en-US" dirty="0" smtClean="0"/>
              <a:t>Drag and drop each gene model to ‘User-created Annotations’ area. Shift click to select an intron from each gene model and right click to select the ‘Merge’ option from the menu. </a:t>
            </a:r>
            <a:endParaRPr lang="en-US" dirty="0"/>
          </a:p>
          <a:p>
            <a:pPr marL="457200" indent="-457200">
              <a:lnSpc>
                <a:spcPct val="120000"/>
              </a:lnSpc>
              <a:buFont typeface="+mj-lt"/>
              <a:buAutoNum type="arabicPeriod"/>
            </a:pPr>
            <a:r>
              <a:rPr lang="en-US" dirty="0" smtClean="0"/>
              <a:t>Drag </a:t>
            </a:r>
            <a:r>
              <a:rPr lang="en-US" dirty="0"/>
              <a:t>supporting evidence tracks over the candidate models to corroborate overlap, or review edge matching and coverage across models</a:t>
            </a:r>
            <a:r>
              <a:rPr lang="en-US" dirty="0" smtClean="0"/>
              <a:t>.</a:t>
            </a:r>
          </a:p>
          <a:p>
            <a:pPr marL="457200" indent="-457200">
              <a:lnSpc>
                <a:spcPct val="120000"/>
              </a:lnSpc>
              <a:buFont typeface="+mj-lt"/>
              <a:buAutoNum type="arabicPeriod"/>
            </a:pPr>
            <a:r>
              <a:rPr lang="en-US" dirty="0" smtClean="0"/>
              <a:t>Check the resulting translation by querying a protein database</a:t>
            </a:r>
            <a:r>
              <a:rPr lang="en-US" dirty="0"/>
              <a:t> </a:t>
            </a:r>
            <a:r>
              <a:rPr lang="en-US" dirty="0" smtClean="0"/>
              <a:t>e.g. </a:t>
            </a:r>
            <a:r>
              <a:rPr lang="en-US" dirty="0" err="1" smtClean="0"/>
              <a:t>UniProt</a:t>
            </a:r>
            <a:r>
              <a:rPr lang="en-US" dirty="0" smtClean="0"/>
              <a:t>. Record the IDs of both starting gene models in ‘</a:t>
            </a:r>
            <a:r>
              <a:rPr lang="en-US" dirty="0" err="1" smtClean="0"/>
              <a:t>DBXref</a:t>
            </a:r>
            <a:r>
              <a:rPr lang="en-US" dirty="0" smtClean="0"/>
              <a:t>’ and add comments to record that this annotation is the result of a merge.</a:t>
            </a:r>
          </a:p>
        </p:txBody>
      </p:sp>
      <p:sp>
        <p:nvSpPr>
          <p:cNvPr id="6" name="Text Placeholder 5"/>
          <p:cNvSpPr>
            <a:spLocks noGrp="1"/>
          </p:cNvSpPr>
          <p:nvPr>
            <p:ph type="body" sz="quarter" idx="13"/>
          </p:nvPr>
        </p:nvSpPr>
        <p:spPr>
          <a:xfrm>
            <a:off x="360363" y="270000"/>
            <a:ext cx="8460000" cy="975732"/>
          </a:xfrm>
        </p:spPr>
        <p:txBody>
          <a:bodyPr>
            <a:normAutofit fontScale="85000" lnSpcReduction="20000"/>
          </a:bodyPr>
          <a:lstStyle/>
          <a:p>
            <a:pPr>
              <a:lnSpc>
                <a:spcPct val="120000"/>
              </a:lnSpc>
            </a:pPr>
            <a:r>
              <a:rPr lang="en-US" sz="3800" dirty="0" smtClean="0">
                <a:solidFill>
                  <a:srgbClr val="003366"/>
                </a:solidFill>
              </a:rPr>
              <a:t>Complex Cases: </a:t>
            </a:r>
          </a:p>
          <a:p>
            <a:pPr>
              <a:lnSpc>
                <a:spcPct val="120000"/>
              </a:lnSpc>
            </a:pPr>
            <a:r>
              <a:rPr lang="en-US" sz="2400" dirty="0" smtClean="0">
                <a:solidFill>
                  <a:srgbClr val="003366"/>
                </a:solidFill>
              </a:rPr>
              <a:t>Merge two gene predictions on the same scaffold</a:t>
            </a:r>
          </a:p>
        </p:txBody>
      </p:sp>
      <p:sp>
        <p:nvSpPr>
          <p:cNvPr id="4" name="Slide Number Placeholder 3"/>
          <p:cNvSpPr>
            <a:spLocks noGrp="1"/>
          </p:cNvSpPr>
          <p:nvPr>
            <p:ph type="sldNum" sz="quarter" idx="4"/>
          </p:nvPr>
        </p:nvSpPr>
        <p:spPr/>
        <p:txBody>
          <a:bodyPr/>
          <a:lstStyle/>
          <a:p>
            <a:fld id="{2ABE124A-B5C5-46E0-B944-45307B126769}" type="slidenum">
              <a:rPr lang="en-AU" smtClean="0"/>
              <a:pPr/>
              <a:t>51</a:t>
            </a:fld>
            <a:r>
              <a:rPr lang="en-AU" dirty="0" smtClean="0"/>
              <a:t> |</a:t>
            </a:r>
            <a:endParaRPr lang="en-AU" dirty="0"/>
          </a:p>
        </p:txBody>
      </p:sp>
      <p:sp>
        <p:nvSpPr>
          <p:cNvPr id="38" name="Slide Number Placeholder 11"/>
          <p:cNvSpPr txBox="1">
            <a:spLocks/>
          </p:cNvSpPr>
          <p:nvPr/>
        </p:nvSpPr>
        <p:spPr>
          <a:xfrm>
            <a:off x="3505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457200" rtl="0" eaLnBrk="0" latinLnBrk="0" hangingPunct="0">
              <a:defRPr sz="6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29F2198-332C-C14D-9D43-AA1BE21296F4}" type="slidenum">
              <a:rPr lang="en-US" smtClean="0">
                <a:solidFill>
                  <a:srgbClr val="898989">
                    <a:alpha val="60000"/>
                  </a:srgbClr>
                </a:solidFill>
                <a:latin typeface="Palatino Linotype"/>
              </a:rPr>
              <a:pPr algn="ctr"/>
              <a:t>51</a:t>
            </a:fld>
            <a:endParaRPr lang="en-US">
              <a:solidFill>
                <a:srgbClr val="898989">
                  <a:alpha val="60000"/>
                </a:srgbClr>
              </a:solidFill>
              <a:latin typeface="Palatino Linotype"/>
            </a:endParaRPr>
          </a:p>
        </p:txBody>
      </p:sp>
      <p:pic>
        <p:nvPicPr>
          <p:cNvPr id="10" name="Picture 9" descr="WA-mer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93" y="4288002"/>
            <a:ext cx="8720182" cy="1733655"/>
          </a:xfrm>
          <a:prstGeom prst="rect">
            <a:avLst/>
          </a:prstGeom>
        </p:spPr>
      </p:pic>
      <p:sp>
        <p:nvSpPr>
          <p:cNvPr id="37" name="Rectangle 36"/>
          <p:cNvSpPr/>
          <p:nvPr/>
        </p:nvSpPr>
        <p:spPr bwMode="auto">
          <a:xfrm>
            <a:off x="453585" y="4753814"/>
            <a:ext cx="4063880" cy="769441"/>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 name="TextBox 1"/>
          <p:cNvSpPr txBox="1"/>
          <p:nvPr/>
        </p:nvSpPr>
        <p:spPr>
          <a:xfrm>
            <a:off x="453584" y="4753814"/>
            <a:ext cx="3719368" cy="769441"/>
          </a:xfrm>
          <a:prstGeom prst="rect">
            <a:avLst/>
          </a:prstGeom>
          <a:noFill/>
        </p:spPr>
        <p:txBody>
          <a:bodyPr wrap="square" rtlCol="0">
            <a:spAutoFit/>
          </a:bodyPr>
          <a:lstStyle/>
          <a:p>
            <a:r>
              <a:rPr lang="en-US" sz="1100" b="1" dirty="0">
                <a:solidFill>
                  <a:srgbClr val="003366"/>
                </a:solidFill>
              </a:rPr>
              <a:t>Red lines around exons:</a:t>
            </a:r>
          </a:p>
          <a:p>
            <a:r>
              <a:rPr lang="en-US" sz="1100" dirty="0" smtClean="0">
                <a:solidFill>
                  <a:srgbClr val="003366"/>
                </a:solidFill>
              </a:rPr>
              <a:t>‘edge-matching’ allows </a:t>
            </a:r>
            <a:r>
              <a:rPr lang="en-US" sz="1100" dirty="0">
                <a:solidFill>
                  <a:srgbClr val="003366"/>
                </a:solidFill>
              </a:rPr>
              <a:t>annotators to confirm </a:t>
            </a:r>
            <a:r>
              <a:rPr lang="en-US" sz="1100" dirty="0" smtClean="0">
                <a:solidFill>
                  <a:srgbClr val="003366"/>
                </a:solidFill>
              </a:rPr>
              <a:t>whether the evidence </a:t>
            </a:r>
            <a:r>
              <a:rPr lang="en-US" sz="1100" dirty="0">
                <a:solidFill>
                  <a:srgbClr val="003366"/>
                </a:solidFill>
              </a:rPr>
              <a:t>is in agreement without examining each exon at the base level</a:t>
            </a:r>
            <a:r>
              <a:rPr lang="en-US" sz="1100" dirty="0" smtClean="0">
                <a:solidFill>
                  <a:srgbClr val="003366"/>
                </a:solidFill>
              </a:rPr>
              <a:t>.</a:t>
            </a:r>
            <a:endParaRPr lang="en-US" sz="1100" dirty="0">
              <a:solidFill>
                <a:srgbClr val="003366"/>
              </a:solidFill>
            </a:endParaRPr>
          </a:p>
        </p:txBody>
      </p:sp>
      <p:grpSp>
        <p:nvGrpSpPr>
          <p:cNvPr id="24" name="Group 23"/>
          <p:cNvGrpSpPr/>
          <p:nvPr/>
        </p:nvGrpSpPr>
        <p:grpSpPr>
          <a:xfrm>
            <a:off x="4111997" y="4787834"/>
            <a:ext cx="371448" cy="694360"/>
            <a:chOff x="5486400" y="762000"/>
            <a:chExt cx="1143000" cy="1723158"/>
          </a:xfrm>
        </p:grpSpPr>
        <p:pic>
          <p:nvPicPr>
            <p:cNvPr id="25" name="Picture 24" descr="superdot.png"/>
            <p:cNvPicPr>
              <a:picLocks noChangeAspect="1"/>
            </p:cNvPicPr>
            <p:nvPr/>
          </p:nvPicPr>
          <p:blipFill>
            <a:blip r:embed="rId3" cstate="print"/>
            <a:stretch>
              <a:fillRect/>
            </a:stretch>
          </p:blipFill>
          <p:spPr>
            <a:xfrm flipH="1">
              <a:off x="5486400" y="762000"/>
              <a:ext cx="1143000" cy="1723158"/>
            </a:xfrm>
            <a:prstGeom prst="rect">
              <a:avLst/>
            </a:prstGeom>
          </p:spPr>
        </p:pic>
        <p:sp>
          <p:nvSpPr>
            <p:cNvPr id="26" name="Freeform 25"/>
            <p:cNvSpPr/>
            <p:nvPr/>
          </p:nvSpPr>
          <p:spPr>
            <a:xfrm>
              <a:off x="5829301" y="851765"/>
              <a:ext cx="605367" cy="427566"/>
            </a:xfrm>
            <a:custGeom>
              <a:avLst/>
              <a:gdLst>
                <a:gd name="connsiteX0" fmla="*/ 0 w 605367"/>
                <a:gd name="connsiteY0" fmla="*/ 59266 h 427566"/>
                <a:gd name="connsiteX1" fmla="*/ 50800 w 605367"/>
                <a:gd name="connsiteY1" fmla="*/ 55033 h 427566"/>
                <a:gd name="connsiteX2" fmla="*/ 76200 w 605367"/>
                <a:gd name="connsiteY2" fmla="*/ 38100 h 427566"/>
                <a:gd name="connsiteX3" fmla="*/ 105833 w 605367"/>
                <a:gd name="connsiteY3" fmla="*/ 29633 h 427566"/>
                <a:gd name="connsiteX4" fmla="*/ 118533 w 605367"/>
                <a:gd name="connsiteY4" fmla="*/ 16933 h 427566"/>
                <a:gd name="connsiteX5" fmla="*/ 143933 w 605367"/>
                <a:gd name="connsiteY5" fmla="*/ 0 h 427566"/>
                <a:gd name="connsiteX6" fmla="*/ 190500 w 605367"/>
                <a:gd name="connsiteY6" fmla="*/ 4233 h 427566"/>
                <a:gd name="connsiteX7" fmla="*/ 211667 w 605367"/>
                <a:gd name="connsiteY7" fmla="*/ 12700 h 427566"/>
                <a:gd name="connsiteX8" fmla="*/ 254000 w 605367"/>
                <a:gd name="connsiteY8" fmla="*/ 21166 h 427566"/>
                <a:gd name="connsiteX9" fmla="*/ 270933 w 605367"/>
                <a:gd name="connsiteY9" fmla="*/ 29633 h 427566"/>
                <a:gd name="connsiteX10" fmla="*/ 283633 w 605367"/>
                <a:gd name="connsiteY10" fmla="*/ 33866 h 427566"/>
                <a:gd name="connsiteX11" fmla="*/ 304800 w 605367"/>
                <a:gd name="connsiteY11" fmla="*/ 59266 h 427566"/>
                <a:gd name="connsiteX12" fmla="*/ 330200 w 605367"/>
                <a:gd name="connsiteY12" fmla="*/ 80433 h 427566"/>
                <a:gd name="connsiteX13" fmla="*/ 338667 w 605367"/>
                <a:gd name="connsiteY13" fmla="*/ 105833 h 427566"/>
                <a:gd name="connsiteX14" fmla="*/ 347133 w 605367"/>
                <a:gd name="connsiteY14" fmla="*/ 139700 h 427566"/>
                <a:gd name="connsiteX15" fmla="*/ 359833 w 605367"/>
                <a:gd name="connsiteY15" fmla="*/ 177800 h 427566"/>
                <a:gd name="connsiteX16" fmla="*/ 372533 w 605367"/>
                <a:gd name="connsiteY16" fmla="*/ 249766 h 427566"/>
                <a:gd name="connsiteX17" fmla="*/ 381000 w 605367"/>
                <a:gd name="connsiteY17" fmla="*/ 262466 h 427566"/>
                <a:gd name="connsiteX18" fmla="*/ 389467 w 605367"/>
                <a:gd name="connsiteY18" fmla="*/ 287866 h 427566"/>
                <a:gd name="connsiteX19" fmla="*/ 393700 w 605367"/>
                <a:gd name="connsiteY19" fmla="*/ 300566 h 427566"/>
                <a:gd name="connsiteX20" fmla="*/ 397933 w 605367"/>
                <a:gd name="connsiteY20" fmla="*/ 317500 h 427566"/>
                <a:gd name="connsiteX21" fmla="*/ 406400 w 605367"/>
                <a:gd name="connsiteY21" fmla="*/ 334433 h 427566"/>
                <a:gd name="connsiteX22" fmla="*/ 410633 w 605367"/>
                <a:gd name="connsiteY22" fmla="*/ 347133 h 427566"/>
                <a:gd name="connsiteX23" fmla="*/ 427567 w 605367"/>
                <a:gd name="connsiteY23" fmla="*/ 376766 h 427566"/>
                <a:gd name="connsiteX24" fmla="*/ 457200 w 605367"/>
                <a:gd name="connsiteY24" fmla="*/ 406400 h 427566"/>
                <a:gd name="connsiteX25" fmla="*/ 469900 w 605367"/>
                <a:gd name="connsiteY25" fmla="*/ 414866 h 427566"/>
                <a:gd name="connsiteX26" fmla="*/ 482600 w 605367"/>
                <a:gd name="connsiteY26" fmla="*/ 419100 h 427566"/>
                <a:gd name="connsiteX27" fmla="*/ 503767 w 605367"/>
                <a:gd name="connsiteY27" fmla="*/ 423333 h 427566"/>
                <a:gd name="connsiteX28" fmla="*/ 520700 w 605367"/>
                <a:gd name="connsiteY28" fmla="*/ 427566 h 427566"/>
                <a:gd name="connsiteX29" fmla="*/ 605367 w 605367"/>
                <a:gd name="connsiteY29" fmla="*/ 423333 h 42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5367" h="427566">
                  <a:moveTo>
                    <a:pt x="0" y="59266"/>
                  </a:moveTo>
                  <a:cubicBezTo>
                    <a:pt x="16933" y="57855"/>
                    <a:pt x="34428" y="59581"/>
                    <a:pt x="50800" y="55033"/>
                  </a:cubicBezTo>
                  <a:cubicBezTo>
                    <a:pt x="60604" y="52310"/>
                    <a:pt x="66328" y="40568"/>
                    <a:pt x="76200" y="38100"/>
                  </a:cubicBezTo>
                  <a:cubicBezTo>
                    <a:pt x="97462" y="32784"/>
                    <a:pt x="87613" y="35706"/>
                    <a:pt x="105833" y="29633"/>
                  </a:cubicBezTo>
                  <a:cubicBezTo>
                    <a:pt x="110066" y="25400"/>
                    <a:pt x="113807" y="20609"/>
                    <a:pt x="118533" y="16933"/>
                  </a:cubicBezTo>
                  <a:cubicBezTo>
                    <a:pt x="126565" y="10686"/>
                    <a:pt x="143933" y="0"/>
                    <a:pt x="143933" y="0"/>
                  </a:cubicBezTo>
                  <a:cubicBezTo>
                    <a:pt x="159455" y="1411"/>
                    <a:pt x="175181" y="1361"/>
                    <a:pt x="190500" y="4233"/>
                  </a:cubicBezTo>
                  <a:cubicBezTo>
                    <a:pt x="197969" y="5633"/>
                    <a:pt x="204458" y="10297"/>
                    <a:pt x="211667" y="12700"/>
                  </a:cubicBezTo>
                  <a:cubicBezTo>
                    <a:pt x="224296" y="16910"/>
                    <a:pt x="241496" y="19082"/>
                    <a:pt x="254000" y="21166"/>
                  </a:cubicBezTo>
                  <a:cubicBezTo>
                    <a:pt x="259644" y="23988"/>
                    <a:pt x="265133" y="27147"/>
                    <a:pt x="270933" y="29633"/>
                  </a:cubicBezTo>
                  <a:cubicBezTo>
                    <a:pt x="275034" y="31391"/>
                    <a:pt x="279920" y="31391"/>
                    <a:pt x="283633" y="33866"/>
                  </a:cubicBezTo>
                  <a:cubicBezTo>
                    <a:pt x="297545" y="43141"/>
                    <a:pt x="295039" y="47553"/>
                    <a:pt x="304800" y="59266"/>
                  </a:cubicBezTo>
                  <a:cubicBezTo>
                    <a:pt x="314986" y="71489"/>
                    <a:pt x="317713" y="72108"/>
                    <a:pt x="330200" y="80433"/>
                  </a:cubicBezTo>
                  <a:cubicBezTo>
                    <a:pt x="333022" y="88900"/>
                    <a:pt x="336503" y="97175"/>
                    <a:pt x="338667" y="105833"/>
                  </a:cubicBezTo>
                  <a:cubicBezTo>
                    <a:pt x="341489" y="117122"/>
                    <a:pt x="343453" y="128661"/>
                    <a:pt x="347133" y="139700"/>
                  </a:cubicBezTo>
                  <a:lnTo>
                    <a:pt x="359833" y="177800"/>
                  </a:lnTo>
                  <a:cubicBezTo>
                    <a:pt x="363045" y="216342"/>
                    <a:pt x="358496" y="221691"/>
                    <a:pt x="372533" y="249766"/>
                  </a:cubicBezTo>
                  <a:cubicBezTo>
                    <a:pt x="374808" y="254317"/>
                    <a:pt x="378178" y="258233"/>
                    <a:pt x="381000" y="262466"/>
                  </a:cubicBezTo>
                  <a:lnTo>
                    <a:pt x="389467" y="287866"/>
                  </a:lnTo>
                  <a:cubicBezTo>
                    <a:pt x="390878" y="292099"/>
                    <a:pt x="392618" y="296237"/>
                    <a:pt x="393700" y="300566"/>
                  </a:cubicBezTo>
                  <a:cubicBezTo>
                    <a:pt x="395111" y="306211"/>
                    <a:pt x="395890" y="312052"/>
                    <a:pt x="397933" y="317500"/>
                  </a:cubicBezTo>
                  <a:cubicBezTo>
                    <a:pt x="400149" y="323409"/>
                    <a:pt x="403914" y="328633"/>
                    <a:pt x="406400" y="334433"/>
                  </a:cubicBezTo>
                  <a:cubicBezTo>
                    <a:pt x="408158" y="338534"/>
                    <a:pt x="408875" y="343032"/>
                    <a:pt x="410633" y="347133"/>
                  </a:cubicBezTo>
                  <a:cubicBezTo>
                    <a:pt x="417077" y="362170"/>
                    <a:pt x="419065" y="364013"/>
                    <a:pt x="427567" y="376766"/>
                  </a:cubicBezTo>
                  <a:cubicBezTo>
                    <a:pt x="435017" y="399119"/>
                    <a:pt x="428088" y="386992"/>
                    <a:pt x="457200" y="406400"/>
                  </a:cubicBezTo>
                  <a:cubicBezTo>
                    <a:pt x="461433" y="409222"/>
                    <a:pt x="465073" y="413257"/>
                    <a:pt x="469900" y="414866"/>
                  </a:cubicBezTo>
                  <a:cubicBezTo>
                    <a:pt x="474133" y="416277"/>
                    <a:pt x="478271" y="418018"/>
                    <a:pt x="482600" y="419100"/>
                  </a:cubicBezTo>
                  <a:cubicBezTo>
                    <a:pt x="489581" y="420845"/>
                    <a:pt x="496743" y="421772"/>
                    <a:pt x="503767" y="423333"/>
                  </a:cubicBezTo>
                  <a:cubicBezTo>
                    <a:pt x="509447" y="424595"/>
                    <a:pt x="515056" y="426155"/>
                    <a:pt x="520700" y="427566"/>
                  </a:cubicBezTo>
                  <a:lnTo>
                    <a:pt x="605367" y="423333"/>
                  </a:lnTo>
                </a:path>
              </a:pathLst>
            </a:custGeom>
            <a:ln>
              <a:solidFill>
                <a:srgbClr val="6165E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5734247" y="872953"/>
              <a:ext cx="372110" cy="129434"/>
            </a:xfrm>
            <a:custGeom>
              <a:avLst/>
              <a:gdLst>
                <a:gd name="connsiteX0" fmla="*/ 0 w 372110"/>
                <a:gd name="connsiteY0" fmla="*/ 0 h 129434"/>
                <a:gd name="connsiteX1" fmla="*/ 32357 w 372110"/>
                <a:gd name="connsiteY1" fmla="*/ 64717 h 129434"/>
                <a:gd name="connsiteX2" fmla="*/ 80893 w 372110"/>
                <a:gd name="connsiteY2" fmla="*/ 80896 h 129434"/>
                <a:gd name="connsiteX3" fmla="*/ 105161 w 372110"/>
                <a:gd name="connsiteY3" fmla="*/ 88986 h 129434"/>
                <a:gd name="connsiteX4" fmla="*/ 129430 w 372110"/>
                <a:gd name="connsiteY4" fmla="*/ 105165 h 129434"/>
                <a:gd name="connsiteX5" fmla="*/ 258859 w 372110"/>
                <a:gd name="connsiteY5" fmla="*/ 129434 h 129434"/>
                <a:gd name="connsiteX6" fmla="*/ 339753 w 372110"/>
                <a:gd name="connsiteY6" fmla="*/ 121344 h 129434"/>
                <a:gd name="connsiteX7" fmla="*/ 372110 w 372110"/>
                <a:gd name="connsiteY7" fmla="*/ 113255 h 12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2110" h="129434">
                  <a:moveTo>
                    <a:pt x="0" y="0"/>
                  </a:moveTo>
                  <a:cubicBezTo>
                    <a:pt x="2898" y="7244"/>
                    <a:pt x="19434" y="56640"/>
                    <a:pt x="32357" y="64717"/>
                  </a:cubicBezTo>
                  <a:cubicBezTo>
                    <a:pt x="46818" y="73756"/>
                    <a:pt x="64714" y="75503"/>
                    <a:pt x="80893" y="80896"/>
                  </a:cubicBezTo>
                  <a:cubicBezTo>
                    <a:pt x="88982" y="83593"/>
                    <a:pt x="98066" y="84256"/>
                    <a:pt x="105161" y="88986"/>
                  </a:cubicBezTo>
                  <a:cubicBezTo>
                    <a:pt x="113251" y="94379"/>
                    <a:pt x="120545" y="101216"/>
                    <a:pt x="129430" y="105165"/>
                  </a:cubicBezTo>
                  <a:cubicBezTo>
                    <a:pt x="179725" y="127518"/>
                    <a:pt x="199053" y="123453"/>
                    <a:pt x="258859" y="129434"/>
                  </a:cubicBezTo>
                  <a:cubicBezTo>
                    <a:pt x="285824" y="126737"/>
                    <a:pt x="312926" y="125176"/>
                    <a:pt x="339753" y="121344"/>
                  </a:cubicBezTo>
                  <a:cubicBezTo>
                    <a:pt x="350759" y="119772"/>
                    <a:pt x="372110" y="113255"/>
                    <a:pt x="372110" y="113255"/>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5871766" y="816325"/>
              <a:ext cx="574344" cy="486688"/>
            </a:xfrm>
            <a:custGeom>
              <a:avLst/>
              <a:gdLst>
                <a:gd name="connsiteX0" fmla="*/ 0 w 574344"/>
                <a:gd name="connsiteY0" fmla="*/ 72807 h 486688"/>
                <a:gd name="connsiteX1" fmla="*/ 32357 w 574344"/>
                <a:gd name="connsiteY1" fmla="*/ 32359 h 486688"/>
                <a:gd name="connsiteX2" fmla="*/ 48536 w 574344"/>
                <a:gd name="connsiteY2" fmla="*/ 16179 h 486688"/>
                <a:gd name="connsiteX3" fmla="*/ 97072 w 574344"/>
                <a:gd name="connsiteY3" fmla="*/ 0 h 486688"/>
                <a:gd name="connsiteX4" fmla="*/ 218412 w 574344"/>
                <a:gd name="connsiteY4" fmla="*/ 8090 h 486688"/>
                <a:gd name="connsiteX5" fmla="*/ 234591 w 574344"/>
                <a:gd name="connsiteY5" fmla="*/ 32359 h 486688"/>
                <a:gd name="connsiteX6" fmla="*/ 250770 w 574344"/>
                <a:gd name="connsiteY6" fmla="*/ 80897 h 486688"/>
                <a:gd name="connsiteX7" fmla="*/ 266948 w 574344"/>
                <a:gd name="connsiteY7" fmla="*/ 137524 h 486688"/>
                <a:gd name="connsiteX8" fmla="*/ 275038 w 574344"/>
                <a:gd name="connsiteY8" fmla="*/ 380214 h 486688"/>
                <a:gd name="connsiteX9" fmla="*/ 291217 w 574344"/>
                <a:gd name="connsiteY9" fmla="*/ 404482 h 486688"/>
                <a:gd name="connsiteX10" fmla="*/ 315485 w 574344"/>
                <a:gd name="connsiteY10" fmla="*/ 436841 h 486688"/>
                <a:gd name="connsiteX11" fmla="*/ 355931 w 574344"/>
                <a:gd name="connsiteY11" fmla="*/ 461110 h 486688"/>
                <a:gd name="connsiteX12" fmla="*/ 574344 w 574344"/>
                <a:gd name="connsiteY12" fmla="*/ 485379 h 48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4344" h="486688">
                  <a:moveTo>
                    <a:pt x="0" y="72807"/>
                  </a:moveTo>
                  <a:cubicBezTo>
                    <a:pt x="10786" y="59324"/>
                    <a:pt x="21121" y="45469"/>
                    <a:pt x="32357" y="32359"/>
                  </a:cubicBezTo>
                  <a:cubicBezTo>
                    <a:pt x="37321" y="26568"/>
                    <a:pt x="41714" y="19590"/>
                    <a:pt x="48536" y="16179"/>
                  </a:cubicBezTo>
                  <a:cubicBezTo>
                    <a:pt x="63789" y="8552"/>
                    <a:pt x="97072" y="0"/>
                    <a:pt x="97072" y="0"/>
                  </a:cubicBezTo>
                  <a:cubicBezTo>
                    <a:pt x="137519" y="2697"/>
                    <a:pt x="178953" y="-1195"/>
                    <a:pt x="218412" y="8090"/>
                  </a:cubicBezTo>
                  <a:cubicBezTo>
                    <a:pt x="227876" y="10317"/>
                    <a:pt x="230642" y="23474"/>
                    <a:pt x="234591" y="32359"/>
                  </a:cubicBezTo>
                  <a:cubicBezTo>
                    <a:pt x="241517" y="47944"/>
                    <a:pt x="245377" y="64718"/>
                    <a:pt x="250770" y="80897"/>
                  </a:cubicBezTo>
                  <a:cubicBezTo>
                    <a:pt x="262374" y="115711"/>
                    <a:pt x="256792" y="96895"/>
                    <a:pt x="266948" y="137524"/>
                  </a:cubicBezTo>
                  <a:cubicBezTo>
                    <a:pt x="269645" y="218421"/>
                    <a:pt x="267710" y="299605"/>
                    <a:pt x="275038" y="380214"/>
                  </a:cubicBezTo>
                  <a:cubicBezTo>
                    <a:pt x="275918" y="389896"/>
                    <a:pt x="285566" y="396571"/>
                    <a:pt x="291217" y="404482"/>
                  </a:cubicBezTo>
                  <a:cubicBezTo>
                    <a:pt x="299054" y="415453"/>
                    <a:pt x="305339" y="427962"/>
                    <a:pt x="315485" y="436841"/>
                  </a:cubicBezTo>
                  <a:cubicBezTo>
                    <a:pt x="327317" y="447195"/>
                    <a:pt x="341105" y="455877"/>
                    <a:pt x="355931" y="461110"/>
                  </a:cubicBezTo>
                  <a:cubicBezTo>
                    <a:pt x="452485" y="495189"/>
                    <a:pt x="467864" y="485379"/>
                    <a:pt x="574344" y="485379"/>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8"/>
            <p:cNvSpPr/>
            <p:nvPr/>
          </p:nvSpPr>
          <p:spPr>
            <a:xfrm>
              <a:off x="5944570" y="832504"/>
              <a:ext cx="501540" cy="412572"/>
            </a:xfrm>
            <a:custGeom>
              <a:avLst/>
              <a:gdLst>
                <a:gd name="connsiteX0" fmla="*/ 0 w 501540"/>
                <a:gd name="connsiteY0" fmla="*/ 145614 h 412572"/>
                <a:gd name="connsiteX1" fmla="*/ 8089 w 501540"/>
                <a:gd name="connsiteY1" fmla="*/ 105166 h 412572"/>
                <a:gd name="connsiteX2" fmla="*/ 32357 w 501540"/>
                <a:gd name="connsiteY2" fmla="*/ 16180 h 412572"/>
                <a:gd name="connsiteX3" fmla="*/ 48536 w 501540"/>
                <a:gd name="connsiteY3" fmla="*/ 0 h 412572"/>
                <a:gd name="connsiteX4" fmla="*/ 177966 w 501540"/>
                <a:gd name="connsiteY4" fmla="*/ 8090 h 412572"/>
                <a:gd name="connsiteX5" fmla="*/ 186055 w 501540"/>
                <a:gd name="connsiteY5" fmla="*/ 32359 h 412572"/>
                <a:gd name="connsiteX6" fmla="*/ 194144 w 501540"/>
                <a:gd name="connsiteY6" fmla="*/ 177973 h 412572"/>
                <a:gd name="connsiteX7" fmla="*/ 210323 w 501540"/>
                <a:gd name="connsiteY7" fmla="*/ 275048 h 412572"/>
                <a:gd name="connsiteX8" fmla="*/ 242681 w 501540"/>
                <a:gd name="connsiteY8" fmla="*/ 339766 h 412572"/>
                <a:gd name="connsiteX9" fmla="*/ 266949 w 501540"/>
                <a:gd name="connsiteY9" fmla="*/ 355945 h 412572"/>
                <a:gd name="connsiteX10" fmla="*/ 315485 w 501540"/>
                <a:gd name="connsiteY10" fmla="*/ 404483 h 412572"/>
                <a:gd name="connsiteX11" fmla="*/ 364021 w 501540"/>
                <a:gd name="connsiteY11" fmla="*/ 412572 h 412572"/>
                <a:gd name="connsiteX12" fmla="*/ 461093 w 501540"/>
                <a:gd name="connsiteY12" fmla="*/ 404483 h 412572"/>
                <a:gd name="connsiteX13" fmla="*/ 501540 w 501540"/>
                <a:gd name="connsiteY13" fmla="*/ 396393 h 41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540" h="412572">
                  <a:moveTo>
                    <a:pt x="0" y="145614"/>
                  </a:moveTo>
                  <a:cubicBezTo>
                    <a:pt x="2696" y="132131"/>
                    <a:pt x="5829" y="118729"/>
                    <a:pt x="8089" y="105166"/>
                  </a:cubicBezTo>
                  <a:cubicBezTo>
                    <a:pt x="15720" y="59381"/>
                    <a:pt x="9021" y="51186"/>
                    <a:pt x="32357" y="16180"/>
                  </a:cubicBezTo>
                  <a:cubicBezTo>
                    <a:pt x="36588" y="9834"/>
                    <a:pt x="43143" y="5393"/>
                    <a:pt x="48536" y="0"/>
                  </a:cubicBezTo>
                  <a:cubicBezTo>
                    <a:pt x="91679" y="2697"/>
                    <a:pt x="135888" y="-1811"/>
                    <a:pt x="177966" y="8090"/>
                  </a:cubicBezTo>
                  <a:cubicBezTo>
                    <a:pt x="186266" y="10043"/>
                    <a:pt x="185247" y="23870"/>
                    <a:pt x="186055" y="32359"/>
                  </a:cubicBezTo>
                  <a:cubicBezTo>
                    <a:pt x="190664" y="80753"/>
                    <a:pt x="190553" y="129493"/>
                    <a:pt x="194144" y="177973"/>
                  </a:cubicBezTo>
                  <a:cubicBezTo>
                    <a:pt x="201374" y="275577"/>
                    <a:pt x="195142" y="221914"/>
                    <a:pt x="210323" y="275048"/>
                  </a:cubicBezTo>
                  <a:cubicBezTo>
                    <a:pt x="220552" y="310851"/>
                    <a:pt x="213114" y="310198"/>
                    <a:pt x="242681" y="339766"/>
                  </a:cubicBezTo>
                  <a:cubicBezTo>
                    <a:pt x="249556" y="346641"/>
                    <a:pt x="259683" y="349486"/>
                    <a:pt x="266949" y="355945"/>
                  </a:cubicBezTo>
                  <a:cubicBezTo>
                    <a:pt x="284050" y="371146"/>
                    <a:pt x="292916" y="400722"/>
                    <a:pt x="315485" y="404483"/>
                  </a:cubicBezTo>
                  <a:lnTo>
                    <a:pt x="364021" y="412572"/>
                  </a:lnTo>
                  <a:cubicBezTo>
                    <a:pt x="396378" y="409876"/>
                    <a:pt x="428874" y="408510"/>
                    <a:pt x="461093" y="404483"/>
                  </a:cubicBezTo>
                  <a:cubicBezTo>
                    <a:pt x="531044" y="395739"/>
                    <a:pt x="473848" y="396393"/>
                    <a:pt x="501540" y="396393"/>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Freeform 29"/>
            <p:cNvSpPr/>
            <p:nvPr/>
          </p:nvSpPr>
          <p:spPr>
            <a:xfrm>
              <a:off x="5807050" y="824415"/>
              <a:ext cx="647149" cy="446487"/>
            </a:xfrm>
            <a:custGeom>
              <a:avLst/>
              <a:gdLst>
                <a:gd name="connsiteX0" fmla="*/ 0 w 647148"/>
                <a:gd name="connsiteY0" fmla="*/ 88986 h 446487"/>
                <a:gd name="connsiteX1" fmla="*/ 97072 w 647148"/>
                <a:gd name="connsiteY1" fmla="*/ 80896 h 446487"/>
                <a:gd name="connsiteX2" fmla="*/ 145608 w 647148"/>
                <a:gd name="connsiteY2" fmla="*/ 48538 h 446487"/>
                <a:gd name="connsiteX3" fmla="*/ 161787 w 647148"/>
                <a:gd name="connsiteY3" fmla="*/ 24269 h 446487"/>
                <a:gd name="connsiteX4" fmla="*/ 226502 w 647148"/>
                <a:gd name="connsiteY4" fmla="*/ 0 h 446487"/>
                <a:gd name="connsiteX5" fmla="*/ 299306 w 647148"/>
                <a:gd name="connsiteY5" fmla="*/ 8089 h 446487"/>
                <a:gd name="connsiteX6" fmla="*/ 323574 w 647148"/>
                <a:gd name="connsiteY6" fmla="*/ 24269 h 446487"/>
                <a:gd name="connsiteX7" fmla="*/ 347842 w 647148"/>
                <a:gd name="connsiteY7" fmla="*/ 32358 h 446487"/>
                <a:gd name="connsiteX8" fmla="*/ 388289 w 647148"/>
                <a:gd name="connsiteY8" fmla="*/ 72807 h 446487"/>
                <a:gd name="connsiteX9" fmla="*/ 420646 w 647148"/>
                <a:gd name="connsiteY9" fmla="*/ 121344 h 446487"/>
                <a:gd name="connsiteX10" fmla="*/ 428736 w 647148"/>
                <a:gd name="connsiteY10" fmla="*/ 226510 h 446487"/>
                <a:gd name="connsiteX11" fmla="*/ 444914 w 647148"/>
                <a:gd name="connsiteY11" fmla="*/ 355944 h 446487"/>
                <a:gd name="connsiteX12" fmla="*/ 485361 w 647148"/>
                <a:gd name="connsiteY12" fmla="*/ 412572 h 446487"/>
                <a:gd name="connsiteX13" fmla="*/ 558165 w 647148"/>
                <a:gd name="connsiteY13" fmla="*/ 436841 h 446487"/>
                <a:gd name="connsiteX14" fmla="*/ 647148 w 647148"/>
                <a:gd name="connsiteY14" fmla="*/ 444930 h 44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148" h="446487">
                  <a:moveTo>
                    <a:pt x="0" y="88986"/>
                  </a:moveTo>
                  <a:cubicBezTo>
                    <a:pt x="32357" y="86289"/>
                    <a:pt x="65787" y="89587"/>
                    <a:pt x="97072" y="80896"/>
                  </a:cubicBezTo>
                  <a:cubicBezTo>
                    <a:pt x="115807" y="75692"/>
                    <a:pt x="145608" y="48538"/>
                    <a:pt x="145608" y="48538"/>
                  </a:cubicBezTo>
                  <a:cubicBezTo>
                    <a:pt x="151001" y="40448"/>
                    <a:pt x="154912" y="31144"/>
                    <a:pt x="161787" y="24269"/>
                  </a:cubicBezTo>
                  <a:cubicBezTo>
                    <a:pt x="182618" y="3437"/>
                    <a:pt x="197560" y="5788"/>
                    <a:pt x="226502" y="0"/>
                  </a:cubicBezTo>
                  <a:cubicBezTo>
                    <a:pt x="250770" y="2696"/>
                    <a:pt x="275618" y="2167"/>
                    <a:pt x="299306" y="8089"/>
                  </a:cubicBezTo>
                  <a:cubicBezTo>
                    <a:pt x="308738" y="10447"/>
                    <a:pt x="314878" y="19921"/>
                    <a:pt x="323574" y="24269"/>
                  </a:cubicBezTo>
                  <a:cubicBezTo>
                    <a:pt x="331201" y="28082"/>
                    <a:pt x="339753" y="29662"/>
                    <a:pt x="347842" y="32358"/>
                  </a:cubicBezTo>
                  <a:cubicBezTo>
                    <a:pt x="361324" y="45841"/>
                    <a:pt x="382260" y="54718"/>
                    <a:pt x="388289" y="72807"/>
                  </a:cubicBezTo>
                  <a:cubicBezTo>
                    <a:pt x="399996" y="107928"/>
                    <a:pt x="390349" y="91045"/>
                    <a:pt x="420646" y="121344"/>
                  </a:cubicBezTo>
                  <a:cubicBezTo>
                    <a:pt x="423343" y="156399"/>
                    <a:pt x="425118" y="191538"/>
                    <a:pt x="428736" y="226510"/>
                  </a:cubicBezTo>
                  <a:cubicBezTo>
                    <a:pt x="433210" y="269760"/>
                    <a:pt x="436387" y="313308"/>
                    <a:pt x="444914" y="355944"/>
                  </a:cubicBezTo>
                  <a:cubicBezTo>
                    <a:pt x="448171" y="372231"/>
                    <a:pt x="469678" y="404730"/>
                    <a:pt x="485361" y="412572"/>
                  </a:cubicBezTo>
                  <a:cubicBezTo>
                    <a:pt x="508241" y="424012"/>
                    <a:pt x="533897" y="428751"/>
                    <a:pt x="558165" y="436841"/>
                  </a:cubicBezTo>
                  <a:cubicBezTo>
                    <a:pt x="602895" y="451751"/>
                    <a:pt x="573913" y="444930"/>
                    <a:pt x="647148" y="444930"/>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Freeform 30"/>
            <p:cNvSpPr/>
            <p:nvPr/>
          </p:nvSpPr>
          <p:spPr>
            <a:xfrm>
              <a:off x="5791201" y="817898"/>
              <a:ext cx="196906" cy="145614"/>
            </a:xfrm>
            <a:custGeom>
              <a:avLst/>
              <a:gdLst>
                <a:gd name="connsiteX0" fmla="*/ 132042 w 196906"/>
                <a:gd name="connsiteY0" fmla="*/ 80897 h 145614"/>
                <a:gd name="connsiteX1" fmla="*/ 99684 w 196906"/>
                <a:gd name="connsiteY1" fmla="*/ 16179 h 145614"/>
                <a:gd name="connsiteX2" fmla="*/ 51148 w 196906"/>
                <a:gd name="connsiteY2" fmla="*/ 0 h 145614"/>
                <a:gd name="connsiteX3" fmla="*/ 2612 w 196906"/>
                <a:gd name="connsiteY3" fmla="*/ 32359 h 145614"/>
                <a:gd name="connsiteX4" fmla="*/ 26880 w 196906"/>
                <a:gd name="connsiteY4" fmla="*/ 40448 h 145614"/>
                <a:gd name="connsiteX5" fmla="*/ 51148 w 196906"/>
                <a:gd name="connsiteY5" fmla="*/ 56628 h 145614"/>
                <a:gd name="connsiteX6" fmla="*/ 123953 w 196906"/>
                <a:gd name="connsiteY6" fmla="*/ 64717 h 145614"/>
                <a:gd name="connsiteX7" fmla="*/ 132042 w 196906"/>
                <a:gd name="connsiteY7" fmla="*/ 88986 h 145614"/>
                <a:gd name="connsiteX8" fmla="*/ 140131 w 196906"/>
                <a:gd name="connsiteY8" fmla="*/ 137524 h 145614"/>
                <a:gd name="connsiteX9" fmla="*/ 164399 w 196906"/>
                <a:gd name="connsiteY9" fmla="*/ 145614 h 145614"/>
                <a:gd name="connsiteX10" fmla="*/ 188667 w 196906"/>
                <a:gd name="connsiteY10" fmla="*/ 137524 h 145614"/>
                <a:gd name="connsiteX11" fmla="*/ 188667 w 196906"/>
                <a:gd name="connsiteY11" fmla="*/ 80897 h 145614"/>
                <a:gd name="connsiteX12" fmla="*/ 140131 w 196906"/>
                <a:gd name="connsiteY12" fmla="*/ 64717 h 145614"/>
                <a:gd name="connsiteX13" fmla="*/ 132042 w 196906"/>
                <a:gd name="connsiteY13" fmla="*/ 80897 h 1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906" h="145614">
                  <a:moveTo>
                    <a:pt x="132042" y="80897"/>
                  </a:moveTo>
                  <a:cubicBezTo>
                    <a:pt x="125794" y="49656"/>
                    <a:pt x="130277" y="33175"/>
                    <a:pt x="99684" y="16179"/>
                  </a:cubicBezTo>
                  <a:cubicBezTo>
                    <a:pt x="84776" y="7897"/>
                    <a:pt x="51148" y="0"/>
                    <a:pt x="51148" y="0"/>
                  </a:cubicBezTo>
                  <a:cubicBezTo>
                    <a:pt x="47916" y="647"/>
                    <a:pt x="-13216" y="700"/>
                    <a:pt x="2612" y="32359"/>
                  </a:cubicBezTo>
                  <a:cubicBezTo>
                    <a:pt x="6425" y="39986"/>
                    <a:pt x="18791" y="37752"/>
                    <a:pt x="26880" y="40448"/>
                  </a:cubicBezTo>
                  <a:cubicBezTo>
                    <a:pt x="34969" y="45841"/>
                    <a:pt x="41716" y="54270"/>
                    <a:pt x="51148" y="56628"/>
                  </a:cubicBezTo>
                  <a:cubicBezTo>
                    <a:pt x="74837" y="62550"/>
                    <a:pt x="101282" y="55648"/>
                    <a:pt x="123953" y="64717"/>
                  </a:cubicBezTo>
                  <a:cubicBezTo>
                    <a:pt x="131870" y="67884"/>
                    <a:pt x="130192" y="80662"/>
                    <a:pt x="132042" y="88986"/>
                  </a:cubicBezTo>
                  <a:cubicBezTo>
                    <a:pt x="135600" y="104998"/>
                    <a:pt x="131993" y="123282"/>
                    <a:pt x="140131" y="137524"/>
                  </a:cubicBezTo>
                  <a:cubicBezTo>
                    <a:pt x="144361" y="144928"/>
                    <a:pt x="156310" y="142917"/>
                    <a:pt x="164399" y="145614"/>
                  </a:cubicBezTo>
                  <a:cubicBezTo>
                    <a:pt x="172488" y="142917"/>
                    <a:pt x="182638" y="143554"/>
                    <a:pt x="188667" y="137524"/>
                  </a:cubicBezTo>
                  <a:cubicBezTo>
                    <a:pt x="199587" y="126604"/>
                    <a:pt x="199720" y="90371"/>
                    <a:pt x="188667" y="80897"/>
                  </a:cubicBezTo>
                  <a:cubicBezTo>
                    <a:pt x="175719" y="69798"/>
                    <a:pt x="140131" y="64717"/>
                    <a:pt x="140131" y="64717"/>
                  </a:cubicBezTo>
                  <a:lnTo>
                    <a:pt x="132042" y="80897"/>
                  </a:lnTo>
                  <a:close/>
                </a:path>
              </a:pathLst>
            </a:custGeom>
            <a:solidFill>
              <a:schemeClr val="accent3">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Freeform 31"/>
            <p:cNvSpPr/>
            <p:nvPr/>
          </p:nvSpPr>
          <p:spPr>
            <a:xfrm>
              <a:off x="5807051" y="913401"/>
              <a:ext cx="283127" cy="64717"/>
            </a:xfrm>
            <a:custGeom>
              <a:avLst/>
              <a:gdLst>
                <a:gd name="connsiteX0" fmla="*/ 0 w 283127"/>
                <a:gd name="connsiteY0" fmla="*/ 0 h 64717"/>
                <a:gd name="connsiteX1" fmla="*/ 64715 w 283127"/>
                <a:gd name="connsiteY1" fmla="*/ 40448 h 64717"/>
                <a:gd name="connsiteX2" fmla="*/ 97072 w 283127"/>
                <a:gd name="connsiteY2" fmla="*/ 56627 h 64717"/>
                <a:gd name="connsiteX3" fmla="*/ 194144 w 283127"/>
                <a:gd name="connsiteY3" fmla="*/ 64717 h 64717"/>
                <a:gd name="connsiteX4" fmla="*/ 283127 w 283127"/>
                <a:gd name="connsiteY4" fmla="*/ 56627 h 64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127" h="64717">
                  <a:moveTo>
                    <a:pt x="0" y="0"/>
                  </a:moveTo>
                  <a:cubicBezTo>
                    <a:pt x="68208" y="54567"/>
                    <a:pt x="13645" y="18560"/>
                    <a:pt x="64715" y="40448"/>
                  </a:cubicBezTo>
                  <a:cubicBezTo>
                    <a:pt x="75799" y="45198"/>
                    <a:pt x="85220" y="54405"/>
                    <a:pt x="97072" y="56627"/>
                  </a:cubicBezTo>
                  <a:cubicBezTo>
                    <a:pt x="128985" y="62611"/>
                    <a:pt x="161787" y="62020"/>
                    <a:pt x="194144" y="64717"/>
                  </a:cubicBezTo>
                  <a:cubicBezTo>
                    <a:pt x="266886" y="55624"/>
                    <a:pt x="237119" y="56627"/>
                    <a:pt x="283127" y="56627"/>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Freeform 32"/>
            <p:cNvSpPr/>
            <p:nvPr/>
          </p:nvSpPr>
          <p:spPr>
            <a:xfrm>
              <a:off x="5759268" y="894097"/>
              <a:ext cx="336733" cy="63501"/>
            </a:xfrm>
            <a:custGeom>
              <a:avLst/>
              <a:gdLst>
                <a:gd name="connsiteX0" fmla="*/ 0 w 412557"/>
                <a:gd name="connsiteY0" fmla="*/ 0 h 88986"/>
                <a:gd name="connsiteX1" fmla="*/ 40447 w 412557"/>
                <a:gd name="connsiteY1" fmla="*/ 32358 h 88986"/>
                <a:gd name="connsiteX2" fmla="*/ 64715 w 412557"/>
                <a:gd name="connsiteY2" fmla="*/ 40448 h 88986"/>
                <a:gd name="connsiteX3" fmla="*/ 88983 w 412557"/>
                <a:gd name="connsiteY3" fmla="*/ 64717 h 88986"/>
                <a:gd name="connsiteX4" fmla="*/ 121341 w 412557"/>
                <a:gd name="connsiteY4" fmla="*/ 72806 h 88986"/>
                <a:gd name="connsiteX5" fmla="*/ 169877 w 412557"/>
                <a:gd name="connsiteY5" fmla="*/ 88986 h 88986"/>
                <a:gd name="connsiteX6" fmla="*/ 339753 w 412557"/>
                <a:gd name="connsiteY6" fmla="*/ 80896 h 88986"/>
                <a:gd name="connsiteX7" fmla="*/ 388289 w 412557"/>
                <a:gd name="connsiteY7" fmla="*/ 64717 h 88986"/>
                <a:gd name="connsiteX8" fmla="*/ 412557 w 412557"/>
                <a:gd name="connsiteY8" fmla="*/ 40448 h 88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57" h="88986">
                  <a:moveTo>
                    <a:pt x="0" y="0"/>
                  </a:moveTo>
                  <a:cubicBezTo>
                    <a:pt x="13482" y="10786"/>
                    <a:pt x="25806" y="23207"/>
                    <a:pt x="40447" y="32358"/>
                  </a:cubicBezTo>
                  <a:cubicBezTo>
                    <a:pt x="47678" y="36877"/>
                    <a:pt x="57620" y="35718"/>
                    <a:pt x="64715" y="40448"/>
                  </a:cubicBezTo>
                  <a:cubicBezTo>
                    <a:pt x="74234" y="46794"/>
                    <a:pt x="79050" y="59041"/>
                    <a:pt x="88983" y="64717"/>
                  </a:cubicBezTo>
                  <a:cubicBezTo>
                    <a:pt x="98636" y="70233"/>
                    <a:pt x="110692" y="69611"/>
                    <a:pt x="121341" y="72806"/>
                  </a:cubicBezTo>
                  <a:cubicBezTo>
                    <a:pt x="137676" y="77707"/>
                    <a:pt x="169877" y="88986"/>
                    <a:pt x="169877" y="88986"/>
                  </a:cubicBezTo>
                  <a:cubicBezTo>
                    <a:pt x="226502" y="86289"/>
                    <a:pt x="283410" y="87157"/>
                    <a:pt x="339753" y="80896"/>
                  </a:cubicBezTo>
                  <a:cubicBezTo>
                    <a:pt x="356703" y="79013"/>
                    <a:pt x="388289" y="64717"/>
                    <a:pt x="388289" y="64717"/>
                  </a:cubicBezTo>
                  <a:lnTo>
                    <a:pt x="412557" y="40448"/>
                  </a:ln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4" name="Freeform 33"/>
            <p:cNvSpPr/>
            <p:nvPr/>
          </p:nvSpPr>
          <p:spPr>
            <a:xfrm>
              <a:off x="5875868" y="1338597"/>
              <a:ext cx="618067" cy="702896"/>
            </a:xfrm>
            <a:custGeom>
              <a:avLst/>
              <a:gdLst>
                <a:gd name="connsiteX0" fmla="*/ 0 w 618067"/>
                <a:gd name="connsiteY0" fmla="*/ 0 h 702896"/>
                <a:gd name="connsiteX1" fmla="*/ 46567 w 618067"/>
                <a:gd name="connsiteY1" fmla="*/ 21167 h 702896"/>
                <a:gd name="connsiteX2" fmla="*/ 59267 w 618067"/>
                <a:gd name="connsiteY2" fmla="*/ 25400 h 702896"/>
                <a:gd name="connsiteX3" fmla="*/ 173567 w 618067"/>
                <a:gd name="connsiteY3" fmla="*/ 38100 h 702896"/>
                <a:gd name="connsiteX4" fmla="*/ 194734 w 618067"/>
                <a:gd name="connsiteY4" fmla="*/ 42334 h 702896"/>
                <a:gd name="connsiteX5" fmla="*/ 207434 w 618067"/>
                <a:gd name="connsiteY5" fmla="*/ 50800 h 702896"/>
                <a:gd name="connsiteX6" fmla="*/ 228600 w 618067"/>
                <a:gd name="connsiteY6" fmla="*/ 71967 h 702896"/>
                <a:gd name="connsiteX7" fmla="*/ 258234 w 618067"/>
                <a:gd name="connsiteY7" fmla="*/ 105834 h 702896"/>
                <a:gd name="connsiteX8" fmla="*/ 266700 w 618067"/>
                <a:gd name="connsiteY8" fmla="*/ 118534 h 702896"/>
                <a:gd name="connsiteX9" fmla="*/ 292100 w 618067"/>
                <a:gd name="connsiteY9" fmla="*/ 135467 h 702896"/>
                <a:gd name="connsiteX10" fmla="*/ 317500 w 618067"/>
                <a:gd name="connsiteY10" fmla="*/ 156634 h 702896"/>
                <a:gd name="connsiteX11" fmla="*/ 330200 w 618067"/>
                <a:gd name="connsiteY11" fmla="*/ 165100 h 702896"/>
                <a:gd name="connsiteX12" fmla="*/ 436034 w 618067"/>
                <a:gd name="connsiteY12" fmla="*/ 177800 h 702896"/>
                <a:gd name="connsiteX13" fmla="*/ 448734 w 618067"/>
                <a:gd name="connsiteY13" fmla="*/ 190500 h 702896"/>
                <a:gd name="connsiteX14" fmla="*/ 474134 w 618067"/>
                <a:gd name="connsiteY14" fmla="*/ 232834 h 702896"/>
                <a:gd name="connsiteX15" fmla="*/ 478367 w 618067"/>
                <a:gd name="connsiteY15" fmla="*/ 245534 h 702896"/>
                <a:gd name="connsiteX16" fmla="*/ 482600 w 618067"/>
                <a:gd name="connsiteY16" fmla="*/ 279400 h 702896"/>
                <a:gd name="connsiteX17" fmla="*/ 499534 w 618067"/>
                <a:gd name="connsiteY17" fmla="*/ 304800 h 702896"/>
                <a:gd name="connsiteX18" fmla="*/ 503767 w 618067"/>
                <a:gd name="connsiteY18" fmla="*/ 317500 h 702896"/>
                <a:gd name="connsiteX19" fmla="*/ 537634 w 618067"/>
                <a:gd name="connsiteY19" fmla="*/ 330200 h 702896"/>
                <a:gd name="connsiteX20" fmla="*/ 554567 w 618067"/>
                <a:gd name="connsiteY20" fmla="*/ 334434 h 702896"/>
                <a:gd name="connsiteX21" fmla="*/ 596900 w 618067"/>
                <a:gd name="connsiteY21" fmla="*/ 347134 h 702896"/>
                <a:gd name="connsiteX22" fmla="*/ 609600 w 618067"/>
                <a:gd name="connsiteY22" fmla="*/ 359834 h 702896"/>
                <a:gd name="connsiteX23" fmla="*/ 618067 w 618067"/>
                <a:gd name="connsiteY23" fmla="*/ 385234 h 702896"/>
                <a:gd name="connsiteX24" fmla="*/ 613834 w 618067"/>
                <a:gd name="connsiteY24" fmla="*/ 397934 h 702896"/>
                <a:gd name="connsiteX25" fmla="*/ 584200 w 618067"/>
                <a:gd name="connsiteY25" fmla="*/ 414867 h 702896"/>
                <a:gd name="connsiteX26" fmla="*/ 575734 w 618067"/>
                <a:gd name="connsiteY26" fmla="*/ 427567 h 702896"/>
                <a:gd name="connsiteX27" fmla="*/ 563034 w 618067"/>
                <a:gd name="connsiteY27" fmla="*/ 436034 h 702896"/>
                <a:gd name="connsiteX28" fmla="*/ 546100 w 618067"/>
                <a:gd name="connsiteY28" fmla="*/ 457200 h 702896"/>
                <a:gd name="connsiteX29" fmla="*/ 541867 w 618067"/>
                <a:gd name="connsiteY29" fmla="*/ 469900 h 702896"/>
                <a:gd name="connsiteX30" fmla="*/ 524934 w 618067"/>
                <a:gd name="connsiteY30" fmla="*/ 495300 h 702896"/>
                <a:gd name="connsiteX31" fmla="*/ 520700 w 618067"/>
                <a:gd name="connsiteY31" fmla="*/ 508000 h 702896"/>
                <a:gd name="connsiteX32" fmla="*/ 508000 w 618067"/>
                <a:gd name="connsiteY32" fmla="*/ 516467 h 702896"/>
                <a:gd name="connsiteX33" fmla="*/ 503767 w 618067"/>
                <a:gd name="connsiteY33" fmla="*/ 529167 h 702896"/>
                <a:gd name="connsiteX34" fmla="*/ 491067 w 618067"/>
                <a:gd name="connsiteY34" fmla="*/ 533400 h 702896"/>
                <a:gd name="connsiteX35" fmla="*/ 465667 w 618067"/>
                <a:gd name="connsiteY35" fmla="*/ 550334 h 702896"/>
                <a:gd name="connsiteX36" fmla="*/ 452967 w 618067"/>
                <a:gd name="connsiteY36" fmla="*/ 558800 h 702896"/>
                <a:gd name="connsiteX37" fmla="*/ 414867 w 618067"/>
                <a:gd name="connsiteY37" fmla="*/ 592667 h 702896"/>
                <a:gd name="connsiteX38" fmla="*/ 393700 w 618067"/>
                <a:gd name="connsiteY38" fmla="*/ 609600 h 702896"/>
                <a:gd name="connsiteX39" fmla="*/ 385234 w 618067"/>
                <a:gd name="connsiteY39" fmla="*/ 622300 h 702896"/>
                <a:gd name="connsiteX40" fmla="*/ 372534 w 618067"/>
                <a:gd name="connsiteY40" fmla="*/ 635000 h 702896"/>
                <a:gd name="connsiteX41" fmla="*/ 359834 w 618067"/>
                <a:gd name="connsiteY41" fmla="*/ 660400 h 702896"/>
                <a:gd name="connsiteX42" fmla="*/ 334434 w 618067"/>
                <a:gd name="connsiteY42" fmla="*/ 677334 h 702896"/>
                <a:gd name="connsiteX43" fmla="*/ 304800 w 618067"/>
                <a:gd name="connsiteY43" fmla="*/ 694267 h 702896"/>
                <a:gd name="connsiteX44" fmla="*/ 292100 w 618067"/>
                <a:gd name="connsiteY44" fmla="*/ 702734 h 702896"/>
                <a:gd name="connsiteX45" fmla="*/ 279400 w 618067"/>
                <a:gd name="connsiteY45" fmla="*/ 698500 h 702896"/>
                <a:gd name="connsiteX46" fmla="*/ 254000 w 618067"/>
                <a:gd name="connsiteY46" fmla="*/ 656167 h 702896"/>
                <a:gd name="connsiteX47" fmla="*/ 241300 w 618067"/>
                <a:gd name="connsiteY47" fmla="*/ 647700 h 702896"/>
                <a:gd name="connsiteX48" fmla="*/ 228600 w 618067"/>
                <a:gd name="connsiteY48" fmla="*/ 635000 h 702896"/>
                <a:gd name="connsiteX49" fmla="*/ 211667 w 618067"/>
                <a:gd name="connsiteY49" fmla="*/ 609600 h 702896"/>
                <a:gd name="connsiteX50" fmla="*/ 203200 w 618067"/>
                <a:gd name="connsiteY50" fmla="*/ 596900 h 702896"/>
                <a:gd name="connsiteX51" fmla="*/ 177800 w 618067"/>
                <a:gd name="connsiteY51" fmla="*/ 575734 h 702896"/>
                <a:gd name="connsiteX52" fmla="*/ 148167 w 618067"/>
                <a:gd name="connsiteY52" fmla="*/ 541867 h 702896"/>
                <a:gd name="connsiteX53" fmla="*/ 135467 w 618067"/>
                <a:gd name="connsiteY53" fmla="*/ 516467 h 702896"/>
                <a:gd name="connsiteX54" fmla="*/ 131234 w 618067"/>
                <a:gd name="connsiteY54" fmla="*/ 516467 h 70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18067" h="702896">
                  <a:moveTo>
                    <a:pt x="0" y="0"/>
                  </a:moveTo>
                  <a:cubicBezTo>
                    <a:pt x="28818" y="17291"/>
                    <a:pt x="13363" y="10099"/>
                    <a:pt x="46567" y="21167"/>
                  </a:cubicBezTo>
                  <a:lnTo>
                    <a:pt x="59267" y="25400"/>
                  </a:lnTo>
                  <a:cubicBezTo>
                    <a:pt x="100901" y="53157"/>
                    <a:pt x="62010" y="30406"/>
                    <a:pt x="173567" y="38100"/>
                  </a:cubicBezTo>
                  <a:cubicBezTo>
                    <a:pt x="180745" y="38595"/>
                    <a:pt x="187678" y="40923"/>
                    <a:pt x="194734" y="42334"/>
                  </a:cubicBezTo>
                  <a:cubicBezTo>
                    <a:pt x="198967" y="45156"/>
                    <a:pt x="203836" y="47202"/>
                    <a:pt x="207434" y="50800"/>
                  </a:cubicBezTo>
                  <a:cubicBezTo>
                    <a:pt x="235660" y="79026"/>
                    <a:pt x="194729" y="49385"/>
                    <a:pt x="228600" y="71967"/>
                  </a:cubicBezTo>
                  <a:cubicBezTo>
                    <a:pt x="248356" y="101600"/>
                    <a:pt x="237067" y="91722"/>
                    <a:pt x="258234" y="105834"/>
                  </a:cubicBezTo>
                  <a:cubicBezTo>
                    <a:pt x="261056" y="110067"/>
                    <a:pt x="262871" y="115184"/>
                    <a:pt x="266700" y="118534"/>
                  </a:cubicBezTo>
                  <a:cubicBezTo>
                    <a:pt x="274358" y="125235"/>
                    <a:pt x="292100" y="135467"/>
                    <a:pt x="292100" y="135467"/>
                  </a:cubicBezTo>
                  <a:cubicBezTo>
                    <a:pt x="305399" y="155415"/>
                    <a:pt x="294364" y="143414"/>
                    <a:pt x="317500" y="156634"/>
                  </a:cubicBezTo>
                  <a:cubicBezTo>
                    <a:pt x="321917" y="159158"/>
                    <a:pt x="325551" y="163034"/>
                    <a:pt x="330200" y="165100"/>
                  </a:cubicBezTo>
                  <a:cubicBezTo>
                    <a:pt x="366647" y="181298"/>
                    <a:pt x="390078" y="175381"/>
                    <a:pt x="436034" y="177800"/>
                  </a:cubicBezTo>
                  <a:cubicBezTo>
                    <a:pt x="440267" y="182033"/>
                    <a:pt x="445058" y="185774"/>
                    <a:pt x="448734" y="190500"/>
                  </a:cubicBezTo>
                  <a:cubicBezTo>
                    <a:pt x="458309" y="202810"/>
                    <a:pt x="467851" y="218174"/>
                    <a:pt x="474134" y="232834"/>
                  </a:cubicBezTo>
                  <a:cubicBezTo>
                    <a:pt x="475892" y="236936"/>
                    <a:pt x="476956" y="241301"/>
                    <a:pt x="478367" y="245534"/>
                  </a:cubicBezTo>
                  <a:cubicBezTo>
                    <a:pt x="479778" y="256823"/>
                    <a:pt x="478774" y="268686"/>
                    <a:pt x="482600" y="279400"/>
                  </a:cubicBezTo>
                  <a:cubicBezTo>
                    <a:pt x="486023" y="288983"/>
                    <a:pt x="499534" y="304800"/>
                    <a:pt x="499534" y="304800"/>
                  </a:cubicBezTo>
                  <a:cubicBezTo>
                    <a:pt x="500945" y="309033"/>
                    <a:pt x="500979" y="314015"/>
                    <a:pt x="503767" y="317500"/>
                  </a:cubicBezTo>
                  <a:cubicBezTo>
                    <a:pt x="512248" y="328102"/>
                    <a:pt x="525911" y="327595"/>
                    <a:pt x="537634" y="330200"/>
                  </a:cubicBezTo>
                  <a:cubicBezTo>
                    <a:pt x="543314" y="331462"/>
                    <a:pt x="548994" y="332762"/>
                    <a:pt x="554567" y="334434"/>
                  </a:cubicBezTo>
                  <a:cubicBezTo>
                    <a:pt x="606099" y="349894"/>
                    <a:pt x="557871" y="337375"/>
                    <a:pt x="596900" y="347134"/>
                  </a:cubicBezTo>
                  <a:cubicBezTo>
                    <a:pt x="601133" y="351367"/>
                    <a:pt x="606692" y="354601"/>
                    <a:pt x="609600" y="359834"/>
                  </a:cubicBezTo>
                  <a:cubicBezTo>
                    <a:pt x="613934" y="367636"/>
                    <a:pt x="618067" y="385234"/>
                    <a:pt x="618067" y="385234"/>
                  </a:cubicBezTo>
                  <a:cubicBezTo>
                    <a:pt x="616656" y="389467"/>
                    <a:pt x="616691" y="394506"/>
                    <a:pt x="613834" y="397934"/>
                  </a:cubicBezTo>
                  <a:cubicBezTo>
                    <a:pt x="603977" y="409763"/>
                    <a:pt x="596861" y="410647"/>
                    <a:pt x="584200" y="414867"/>
                  </a:cubicBezTo>
                  <a:cubicBezTo>
                    <a:pt x="581378" y="419100"/>
                    <a:pt x="579331" y="423969"/>
                    <a:pt x="575734" y="427567"/>
                  </a:cubicBezTo>
                  <a:cubicBezTo>
                    <a:pt x="572136" y="431165"/>
                    <a:pt x="566212" y="432061"/>
                    <a:pt x="563034" y="436034"/>
                  </a:cubicBezTo>
                  <a:cubicBezTo>
                    <a:pt x="539667" y="465242"/>
                    <a:pt x="582493" y="432940"/>
                    <a:pt x="546100" y="457200"/>
                  </a:cubicBezTo>
                  <a:cubicBezTo>
                    <a:pt x="544689" y="461433"/>
                    <a:pt x="544034" y="465999"/>
                    <a:pt x="541867" y="469900"/>
                  </a:cubicBezTo>
                  <a:cubicBezTo>
                    <a:pt x="536925" y="478795"/>
                    <a:pt x="528152" y="485647"/>
                    <a:pt x="524934" y="495300"/>
                  </a:cubicBezTo>
                  <a:cubicBezTo>
                    <a:pt x="523523" y="499533"/>
                    <a:pt x="523488" y="504515"/>
                    <a:pt x="520700" y="508000"/>
                  </a:cubicBezTo>
                  <a:cubicBezTo>
                    <a:pt x="517522" y="511973"/>
                    <a:pt x="512233" y="513645"/>
                    <a:pt x="508000" y="516467"/>
                  </a:cubicBezTo>
                  <a:cubicBezTo>
                    <a:pt x="506589" y="520700"/>
                    <a:pt x="506922" y="526012"/>
                    <a:pt x="503767" y="529167"/>
                  </a:cubicBezTo>
                  <a:cubicBezTo>
                    <a:pt x="500612" y="532322"/>
                    <a:pt x="494968" y="531233"/>
                    <a:pt x="491067" y="533400"/>
                  </a:cubicBezTo>
                  <a:cubicBezTo>
                    <a:pt x="482172" y="538342"/>
                    <a:pt x="474134" y="544689"/>
                    <a:pt x="465667" y="550334"/>
                  </a:cubicBezTo>
                  <a:cubicBezTo>
                    <a:pt x="461434" y="553156"/>
                    <a:pt x="456565" y="555202"/>
                    <a:pt x="452967" y="558800"/>
                  </a:cubicBezTo>
                  <a:cubicBezTo>
                    <a:pt x="423969" y="587798"/>
                    <a:pt x="437530" y="577558"/>
                    <a:pt x="414867" y="592667"/>
                  </a:cubicBezTo>
                  <a:cubicBezTo>
                    <a:pt x="390600" y="629067"/>
                    <a:pt x="422913" y="586229"/>
                    <a:pt x="393700" y="609600"/>
                  </a:cubicBezTo>
                  <a:cubicBezTo>
                    <a:pt x="389727" y="612778"/>
                    <a:pt x="388491" y="618391"/>
                    <a:pt x="385234" y="622300"/>
                  </a:cubicBezTo>
                  <a:cubicBezTo>
                    <a:pt x="381401" y="626899"/>
                    <a:pt x="376767" y="630767"/>
                    <a:pt x="372534" y="635000"/>
                  </a:cubicBezTo>
                  <a:cubicBezTo>
                    <a:pt x="369514" y="644057"/>
                    <a:pt x="367556" y="653643"/>
                    <a:pt x="359834" y="660400"/>
                  </a:cubicBezTo>
                  <a:cubicBezTo>
                    <a:pt x="352176" y="667101"/>
                    <a:pt x="341629" y="670139"/>
                    <a:pt x="334434" y="677334"/>
                  </a:cubicBezTo>
                  <a:cubicBezTo>
                    <a:pt x="317620" y="694148"/>
                    <a:pt x="327542" y="688582"/>
                    <a:pt x="304800" y="694267"/>
                  </a:cubicBezTo>
                  <a:cubicBezTo>
                    <a:pt x="300567" y="697089"/>
                    <a:pt x="297119" y="701898"/>
                    <a:pt x="292100" y="702734"/>
                  </a:cubicBezTo>
                  <a:cubicBezTo>
                    <a:pt x="287698" y="703468"/>
                    <a:pt x="282555" y="701655"/>
                    <a:pt x="279400" y="698500"/>
                  </a:cubicBezTo>
                  <a:cubicBezTo>
                    <a:pt x="226089" y="645187"/>
                    <a:pt x="287408" y="696256"/>
                    <a:pt x="254000" y="656167"/>
                  </a:cubicBezTo>
                  <a:cubicBezTo>
                    <a:pt x="250743" y="652258"/>
                    <a:pt x="245209" y="650957"/>
                    <a:pt x="241300" y="647700"/>
                  </a:cubicBezTo>
                  <a:cubicBezTo>
                    <a:pt x="236701" y="643867"/>
                    <a:pt x="232276" y="639726"/>
                    <a:pt x="228600" y="635000"/>
                  </a:cubicBezTo>
                  <a:cubicBezTo>
                    <a:pt x="222353" y="626968"/>
                    <a:pt x="217311" y="618067"/>
                    <a:pt x="211667" y="609600"/>
                  </a:cubicBezTo>
                  <a:cubicBezTo>
                    <a:pt x="208845" y="605367"/>
                    <a:pt x="206798" y="600498"/>
                    <a:pt x="203200" y="596900"/>
                  </a:cubicBezTo>
                  <a:cubicBezTo>
                    <a:pt x="186902" y="580602"/>
                    <a:pt x="195481" y="587521"/>
                    <a:pt x="177800" y="575734"/>
                  </a:cubicBezTo>
                  <a:cubicBezTo>
                    <a:pt x="158045" y="546101"/>
                    <a:pt x="169334" y="555979"/>
                    <a:pt x="148167" y="541867"/>
                  </a:cubicBezTo>
                  <a:cubicBezTo>
                    <a:pt x="144724" y="531537"/>
                    <a:pt x="143674" y="524674"/>
                    <a:pt x="135467" y="516467"/>
                  </a:cubicBezTo>
                  <a:cubicBezTo>
                    <a:pt x="134469" y="515469"/>
                    <a:pt x="132645" y="516467"/>
                    <a:pt x="131234" y="516467"/>
                  </a:cubicBezTo>
                </a:path>
              </a:pathLst>
            </a:custGeom>
            <a:ln w="57150" cmpd="sng">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Freeform 34"/>
            <p:cNvSpPr/>
            <p:nvPr/>
          </p:nvSpPr>
          <p:spPr>
            <a:xfrm>
              <a:off x="5867402" y="1038032"/>
              <a:ext cx="55033" cy="23311"/>
            </a:xfrm>
            <a:custGeom>
              <a:avLst/>
              <a:gdLst>
                <a:gd name="connsiteX0" fmla="*/ 0 w 55033"/>
                <a:gd name="connsiteY0" fmla="*/ 0 h 23311"/>
                <a:gd name="connsiteX1" fmla="*/ 55033 w 55033"/>
                <a:gd name="connsiteY1" fmla="*/ 21166 h 23311"/>
              </a:gdLst>
              <a:ahLst/>
              <a:cxnLst>
                <a:cxn ang="0">
                  <a:pos x="connsiteX0" y="connsiteY0"/>
                </a:cxn>
                <a:cxn ang="0">
                  <a:pos x="connsiteX1" y="connsiteY1"/>
                </a:cxn>
              </a:cxnLst>
              <a:rect l="l" t="t" r="r" b="b"/>
              <a:pathLst>
                <a:path w="55033" h="23311">
                  <a:moveTo>
                    <a:pt x="0" y="0"/>
                  </a:moveTo>
                  <a:cubicBezTo>
                    <a:pt x="19960" y="33266"/>
                    <a:pt x="4472" y="21166"/>
                    <a:pt x="55033" y="21166"/>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Freeform 35"/>
            <p:cNvSpPr/>
            <p:nvPr/>
          </p:nvSpPr>
          <p:spPr>
            <a:xfrm flipH="1">
              <a:off x="5668432" y="1002022"/>
              <a:ext cx="55033" cy="23311"/>
            </a:xfrm>
            <a:custGeom>
              <a:avLst/>
              <a:gdLst>
                <a:gd name="connsiteX0" fmla="*/ 0 w 55033"/>
                <a:gd name="connsiteY0" fmla="*/ 0 h 23311"/>
                <a:gd name="connsiteX1" fmla="*/ 55033 w 55033"/>
                <a:gd name="connsiteY1" fmla="*/ 21166 h 23311"/>
              </a:gdLst>
              <a:ahLst/>
              <a:cxnLst>
                <a:cxn ang="0">
                  <a:pos x="connsiteX0" y="connsiteY0"/>
                </a:cxn>
                <a:cxn ang="0">
                  <a:pos x="connsiteX1" y="connsiteY1"/>
                </a:cxn>
              </a:cxnLst>
              <a:rect l="l" t="t" r="r" b="b"/>
              <a:pathLst>
                <a:path w="55033" h="23311">
                  <a:moveTo>
                    <a:pt x="0" y="0"/>
                  </a:moveTo>
                  <a:cubicBezTo>
                    <a:pt x="19960" y="33266"/>
                    <a:pt x="4472" y="21166"/>
                    <a:pt x="55033" y="21166"/>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9" name="Footer Placeholder 3"/>
          <p:cNvSpPr>
            <a:spLocks noGrp="1"/>
          </p:cNvSpPr>
          <p:nvPr>
            <p:ph type="ftr" sz="quarter" idx="4294967295"/>
          </p:nvPr>
        </p:nvSpPr>
        <p:spPr>
          <a:xfrm>
            <a:off x="592138" y="6356350"/>
            <a:ext cx="2895600" cy="365125"/>
          </a:xfrm>
          <a:prstGeom prst="rect">
            <a:avLst/>
          </a:prstGeom>
        </p:spPr>
        <p:txBody>
          <a:bodyPr/>
          <a:lstStyle/>
          <a:p>
            <a:pPr>
              <a:defRPr/>
            </a:pPr>
            <a:r>
              <a:rPr lang="en-US" sz="600" dirty="0" smtClean="0">
                <a:solidFill>
                  <a:srgbClr val="898989"/>
                </a:solidFill>
              </a:rPr>
              <a:t>4. Becoming Acquainted with Web Apollo.</a:t>
            </a:r>
            <a:endParaRPr lang="en-US" sz="600" dirty="0">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8775" y="1268414"/>
            <a:ext cx="8461375" cy="2723346"/>
          </a:xfrm>
        </p:spPr>
        <p:txBody>
          <a:bodyPr>
            <a:normAutofit/>
          </a:bodyPr>
          <a:lstStyle/>
          <a:p>
            <a:r>
              <a:rPr lang="en-US" dirty="0" smtClean="0"/>
              <a:t>One or more splits may be recommended when different segments of the predicted protein align to two or more different families of protein </a:t>
            </a:r>
            <a:r>
              <a:rPr lang="en-US" dirty="0" err="1" smtClean="0"/>
              <a:t>homologs</a:t>
            </a:r>
            <a:r>
              <a:rPr lang="en-US" dirty="0" smtClean="0"/>
              <a:t>, and the predicted protein does not align to any known protein over its entire length. Transcript data may support a split (if so, verify that it is not a case of alternative transcripts). </a:t>
            </a:r>
          </a:p>
        </p:txBody>
      </p:sp>
      <p:sp>
        <p:nvSpPr>
          <p:cNvPr id="6" name="Text Placeholder 5"/>
          <p:cNvSpPr>
            <a:spLocks noGrp="1"/>
          </p:cNvSpPr>
          <p:nvPr>
            <p:ph type="body" sz="quarter" idx="13"/>
          </p:nvPr>
        </p:nvSpPr>
        <p:spPr/>
        <p:txBody>
          <a:bodyPr>
            <a:normAutofit/>
          </a:bodyPr>
          <a:lstStyle/>
          <a:p>
            <a:r>
              <a:rPr lang="en-US" dirty="0" smtClean="0">
                <a:solidFill>
                  <a:srgbClr val="003366"/>
                </a:solidFill>
              </a:rPr>
              <a:t>Complex Cases: Split a gene prediction</a:t>
            </a:r>
          </a:p>
        </p:txBody>
      </p:sp>
      <p:sp>
        <p:nvSpPr>
          <p:cNvPr id="4" name="Slide Number Placeholder 3"/>
          <p:cNvSpPr>
            <a:spLocks noGrp="1"/>
          </p:cNvSpPr>
          <p:nvPr>
            <p:ph type="sldNum" sz="quarter" idx="4"/>
          </p:nvPr>
        </p:nvSpPr>
        <p:spPr/>
        <p:txBody>
          <a:bodyPr/>
          <a:lstStyle/>
          <a:p>
            <a:fld id="{2ABE124A-B5C5-46E0-B944-45307B126769}" type="slidenum">
              <a:rPr lang="en-AU" smtClean="0"/>
              <a:pPr/>
              <a:t>52</a:t>
            </a:fld>
            <a:r>
              <a:rPr lang="en-AU" smtClean="0"/>
              <a:t> |</a:t>
            </a:r>
            <a:endParaRPr lang="en-AU" dirty="0"/>
          </a:p>
        </p:txBody>
      </p:sp>
      <p:sp>
        <p:nvSpPr>
          <p:cNvPr id="7" name="Slide Number Placeholder 11"/>
          <p:cNvSpPr txBox="1">
            <a:spLocks/>
          </p:cNvSpPr>
          <p:nvPr/>
        </p:nvSpPr>
        <p:spPr>
          <a:xfrm>
            <a:off x="3505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457200" rtl="0" eaLnBrk="0" latinLnBrk="0" hangingPunct="0">
              <a:defRPr sz="6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29F2198-332C-C14D-9D43-AA1BE21296F4}" type="slidenum">
              <a:rPr lang="en-US" smtClean="0">
                <a:solidFill>
                  <a:srgbClr val="898989">
                    <a:alpha val="60000"/>
                  </a:srgbClr>
                </a:solidFill>
                <a:latin typeface="Palatino Linotype"/>
              </a:rPr>
              <a:pPr algn="ctr"/>
              <a:t>52</a:t>
            </a:fld>
            <a:endParaRPr lang="en-US">
              <a:solidFill>
                <a:srgbClr val="898989">
                  <a:alpha val="60000"/>
                </a:srgbClr>
              </a:solidFill>
              <a:latin typeface="Palatino Linotype"/>
            </a:endParaRPr>
          </a:p>
        </p:txBody>
      </p:sp>
      <p:pic>
        <p:nvPicPr>
          <p:cNvPr id="8" name="Picture 7" descr="WA-spli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8902" y="3902462"/>
            <a:ext cx="6489700" cy="1562100"/>
          </a:xfrm>
          <a:prstGeom prst="rect">
            <a:avLst/>
          </a:prstGeom>
        </p:spPr>
      </p:pic>
      <p:sp>
        <p:nvSpPr>
          <p:cNvPr id="9" name="Footer Placeholder 3"/>
          <p:cNvSpPr>
            <a:spLocks noGrp="1"/>
          </p:cNvSpPr>
          <p:nvPr>
            <p:ph type="ftr" sz="quarter" idx="4294967295"/>
          </p:nvPr>
        </p:nvSpPr>
        <p:spPr>
          <a:xfrm>
            <a:off x="592138" y="6356350"/>
            <a:ext cx="2895600" cy="365125"/>
          </a:xfrm>
          <a:prstGeom prst="rect">
            <a:avLst/>
          </a:prstGeom>
        </p:spPr>
        <p:txBody>
          <a:bodyPr/>
          <a:lstStyle/>
          <a:p>
            <a:pPr>
              <a:defRPr/>
            </a:pPr>
            <a:r>
              <a:rPr lang="en-US" sz="600" dirty="0" smtClean="0">
                <a:solidFill>
                  <a:srgbClr val="898989"/>
                </a:solidFill>
              </a:rPr>
              <a:t>4. Becoming Acquainted with Web Apollo.</a:t>
            </a:r>
            <a:endParaRPr lang="en-US" sz="600" dirty="0">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eb_Apollo_Window_DNA-track_sm.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0" y="1631936"/>
            <a:ext cx="9144000" cy="3362206"/>
          </a:xfrm>
          <a:prstGeom prst="rect">
            <a:avLst/>
          </a:prstGeom>
        </p:spPr>
      </p:pic>
      <p:grpSp>
        <p:nvGrpSpPr>
          <p:cNvPr id="14" name="Group 13"/>
          <p:cNvGrpSpPr/>
          <p:nvPr/>
        </p:nvGrpSpPr>
        <p:grpSpPr>
          <a:xfrm>
            <a:off x="1403770" y="2447836"/>
            <a:ext cx="2590961" cy="2184067"/>
            <a:chOff x="1403770" y="2371825"/>
            <a:chExt cx="2590961" cy="2184067"/>
          </a:xfrm>
        </p:grpSpPr>
        <p:sp>
          <p:nvSpPr>
            <p:cNvPr id="73" name="TextBox 72"/>
            <p:cNvSpPr txBox="1"/>
            <p:nvPr/>
          </p:nvSpPr>
          <p:spPr>
            <a:xfrm>
              <a:off x="2039861" y="2371825"/>
              <a:ext cx="1318779" cy="338554"/>
            </a:xfrm>
            <a:prstGeom prst="rect">
              <a:avLst/>
            </a:prstGeom>
            <a:noFill/>
            <a:ln w="57150" cmpd="sng">
              <a:solidFill>
                <a:schemeClr val="accent6">
                  <a:lumMod val="60000"/>
                  <a:lumOff val="40000"/>
                </a:schemeClr>
              </a:solidFill>
            </a:ln>
          </p:spPr>
          <p:txBody>
            <a:bodyPr wrap="square" rtlCol="0">
              <a:spAutoFit/>
            </a:bodyPr>
            <a:lstStyle/>
            <a:p>
              <a:pPr algn="ctr"/>
              <a:r>
                <a:rPr lang="en-US" sz="1600" b="1" dirty="0">
                  <a:solidFill>
                    <a:srgbClr val="003366"/>
                  </a:solidFill>
                  <a:latin typeface="Arial"/>
                  <a:cs typeface="Arial"/>
                </a:rPr>
                <a:t>DNA Track</a:t>
              </a:r>
            </a:p>
          </p:txBody>
        </p:sp>
        <p:sp>
          <p:nvSpPr>
            <p:cNvPr id="74" name="TextBox 73"/>
            <p:cNvSpPr txBox="1"/>
            <p:nvPr/>
          </p:nvSpPr>
          <p:spPr>
            <a:xfrm>
              <a:off x="1403770" y="4278893"/>
              <a:ext cx="2590961" cy="276999"/>
            </a:xfrm>
            <a:prstGeom prst="rect">
              <a:avLst/>
            </a:prstGeom>
            <a:noFill/>
            <a:ln w="57150" cmpd="sng">
              <a:solidFill>
                <a:srgbClr val="6B6BCF"/>
              </a:solidFill>
            </a:ln>
          </p:spPr>
          <p:txBody>
            <a:bodyPr wrap="square" rtlCol="0">
              <a:spAutoFit/>
            </a:bodyPr>
            <a:lstStyle/>
            <a:p>
              <a:pPr algn="ctr"/>
              <a:r>
                <a:rPr lang="en-US" sz="1200" b="1" dirty="0">
                  <a:solidFill>
                    <a:srgbClr val="003366"/>
                  </a:solidFill>
                  <a:latin typeface="Arial"/>
                  <a:cs typeface="Arial"/>
                </a:rPr>
                <a:t>‘User-created Annotations’ Track</a:t>
              </a:r>
            </a:p>
          </p:txBody>
        </p:sp>
      </p:grpSp>
      <p:pic>
        <p:nvPicPr>
          <p:cNvPr id="9" name="Picture 8" descr="Web_Apollo_Window_DNA-track-insertion.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21728" y="3363187"/>
            <a:ext cx="2366818" cy="1314899"/>
          </a:xfrm>
          <a:prstGeom prst="rect">
            <a:avLst/>
          </a:prstGeom>
        </p:spPr>
      </p:pic>
      <p:pic>
        <p:nvPicPr>
          <p:cNvPr id="11" name="Picture 10" descr="Web_Apollo_Window_DNA-track-insertion3.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05200" y="5095844"/>
            <a:ext cx="1844008" cy="1586105"/>
          </a:xfrm>
          <a:prstGeom prst="rect">
            <a:avLst/>
          </a:prstGeom>
        </p:spPr>
      </p:pic>
      <p:sp>
        <p:nvSpPr>
          <p:cNvPr id="2" name="Title 1"/>
          <p:cNvSpPr>
            <a:spLocks noGrp="1"/>
          </p:cNvSpPr>
          <p:nvPr>
            <p:ph type="title"/>
          </p:nvPr>
        </p:nvSpPr>
        <p:spPr/>
        <p:txBody>
          <a:bodyPr/>
          <a:lstStyle/>
          <a:p>
            <a:r>
              <a:rPr lang="en-US" dirty="0"/>
              <a:t>Complex Cases: </a:t>
            </a:r>
            <a:r>
              <a:rPr lang="en-US" dirty="0" err="1"/>
              <a:t>Frameshifts</a:t>
            </a:r>
            <a:r>
              <a:rPr lang="en-US" dirty="0"/>
              <a:t>, single-base errors, and </a:t>
            </a:r>
            <a:r>
              <a:rPr lang="en-US" dirty="0" err="1"/>
              <a:t>selenocysteines</a:t>
            </a:r>
            <a:endParaRPr lang="en-US" dirty="0"/>
          </a:p>
        </p:txBody>
      </p:sp>
      <p:sp>
        <p:nvSpPr>
          <p:cNvPr id="12" name="Slide Number Placeholder 11"/>
          <p:cNvSpPr>
            <a:spLocks noGrp="1"/>
          </p:cNvSpPr>
          <p:nvPr>
            <p:ph type="sldNum" sz="quarter" idx="11"/>
          </p:nvPr>
        </p:nvSpPr>
        <p:spPr/>
        <p:txBody>
          <a:bodyPr/>
          <a:lstStyle/>
          <a:p>
            <a:fld id="{829F2198-332C-C14D-9D43-AA1BE21296F4}" type="slidenum">
              <a:rPr lang="en-US" smtClean="0">
                <a:solidFill>
                  <a:srgbClr val="898989">
                    <a:alpha val="60000"/>
                  </a:srgbClr>
                </a:solidFill>
                <a:latin typeface="Palatino Linotype"/>
              </a:rPr>
              <a:pPr/>
              <a:t>53</a:t>
            </a:fld>
            <a:endParaRPr lang="en-US">
              <a:solidFill>
                <a:srgbClr val="898989">
                  <a:alpha val="60000"/>
                </a:srgbClr>
              </a:solidFill>
              <a:latin typeface="Palatino Linotype"/>
            </a:endParaRPr>
          </a:p>
        </p:txBody>
      </p:sp>
      <p:sp>
        <p:nvSpPr>
          <p:cNvPr id="15" name="Footer Placeholder 3"/>
          <p:cNvSpPr>
            <a:spLocks noGrp="1"/>
          </p:cNvSpPr>
          <p:nvPr>
            <p:ph type="ftr" sz="quarter" idx="10"/>
          </p:nvPr>
        </p:nvSpPr>
        <p:spPr>
          <a:xfrm>
            <a:off x="592138" y="6356350"/>
            <a:ext cx="2895600" cy="365125"/>
          </a:xfrm>
        </p:spPr>
        <p:txBody>
          <a:bodyPr/>
          <a:lstStyle/>
          <a:p>
            <a:pPr>
              <a:defRPr/>
            </a:pPr>
            <a:r>
              <a:rPr lang="en-US" dirty="0" smtClean="0"/>
              <a:t>4. Becoming Acquainted with Web Apollo.</a:t>
            </a:r>
            <a:endParaRPr lang="en-US" dirty="0"/>
          </a:p>
        </p:txBody>
      </p:sp>
      <p:pic>
        <p:nvPicPr>
          <p:cNvPr id="16" name="Picture 15" descr="ApolloLogo.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072" y="5595102"/>
            <a:ext cx="1042131" cy="377685"/>
          </a:xfrm>
          <a:prstGeom prst="rect">
            <a:avLst/>
          </a:prstGeom>
        </p:spPr>
      </p:pic>
      <p:grpSp>
        <p:nvGrpSpPr>
          <p:cNvPr id="6" name="Group 5"/>
          <p:cNvGrpSpPr/>
          <p:nvPr/>
        </p:nvGrpSpPr>
        <p:grpSpPr>
          <a:xfrm>
            <a:off x="5349208" y="1492198"/>
            <a:ext cx="3364215" cy="4541999"/>
            <a:chOff x="5349208" y="1492198"/>
            <a:chExt cx="3364215" cy="4541999"/>
          </a:xfrm>
        </p:grpSpPr>
        <p:pic>
          <p:nvPicPr>
            <p:cNvPr id="10" name="Picture 9" descr="Web_Apollo_Window_DNA-track-insertion2.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79319" y="4678086"/>
              <a:ext cx="2482273" cy="1356111"/>
            </a:xfrm>
            <a:prstGeom prst="rect">
              <a:avLst/>
            </a:prstGeom>
          </p:spPr>
        </p:pic>
        <p:pic>
          <p:nvPicPr>
            <p:cNvPr id="3" name="Picture 2" descr="deletion-screen.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82968" y="3363187"/>
              <a:ext cx="1730455" cy="1065707"/>
            </a:xfrm>
            <a:prstGeom prst="rect">
              <a:avLst/>
            </a:prstGeom>
          </p:spPr>
        </p:pic>
        <p:pic>
          <p:nvPicPr>
            <p:cNvPr id="4" name="Picture 3" descr="substitution-screen.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49208" y="1492198"/>
              <a:ext cx="2345031" cy="1294192"/>
            </a:xfrm>
            <a:prstGeom prst="rect">
              <a:avLst/>
            </a:prstGeom>
          </p:spPr>
        </p:pic>
      </p:grpSp>
    </p:spTree>
    <p:extLst>
      <p:ext uri="{BB962C8B-B14F-4D97-AF65-F5344CB8AC3E}">
        <p14:creationId xmlns:p14="http://schemas.microsoft.com/office/powerpoint/2010/main" val="21052075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8775" y="1678787"/>
            <a:ext cx="8461375" cy="4306764"/>
          </a:xfrm>
        </p:spPr>
        <p:txBody>
          <a:bodyPr>
            <a:normAutofit fontScale="62500" lnSpcReduction="20000"/>
          </a:bodyPr>
          <a:lstStyle/>
          <a:p>
            <a:pPr marL="457200" indent="-457200">
              <a:buFont typeface="+mj-lt"/>
              <a:buAutoNum type="arabicPeriod"/>
            </a:pPr>
            <a:r>
              <a:rPr lang="en-US" dirty="0" smtClean="0"/>
              <a:t>Web Apollo allows annotators to make single base modifications or </a:t>
            </a:r>
            <a:r>
              <a:rPr lang="en-US" dirty="0" err="1" smtClean="0"/>
              <a:t>frameshifts</a:t>
            </a:r>
            <a:r>
              <a:rPr lang="en-US" dirty="0" smtClean="0"/>
              <a:t> that are reflected in the sequence and structure of any transcripts overlapping the modification. Note that these manipulations do NOT change the underlying genomic sequence. </a:t>
            </a:r>
          </a:p>
          <a:p>
            <a:pPr marL="457200" indent="-457200">
              <a:buFont typeface="+mj-lt"/>
              <a:buAutoNum type="arabicPeriod"/>
            </a:pPr>
            <a:r>
              <a:rPr lang="en-US" dirty="0" smtClean="0"/>
              <a:t>If you determine that you need to make one of these changes, zoom in to the nucleotide level and right click </a:t>
            </a:r>
            <a:r>
              <a:rPr lang="en-US" dirty="0"/>
              <a:t>over a single nucleotide on </a:t>
            </a:r>
            <a:r>
              <a:rPr lang="en-US" dirty="0" smtClean="0"/>
              <a:t>the genomic sequence to access a menu that provides options for creating insertions, deletions or substitutions</a:t>
            </a:r>
            <a:r>
              <a:rPr lang="en-US" dirty="0"/>
              <a:t>. </a:t>
            </a:r>
            <a:endParaRPr lang="en-US" dirty="0" smtClean="0"/>
          </a:p>
          <a:p>
            <a:pPr marL="457200" indent="-457200">
              <a:buFont typeface="+mj-lt"/>
              <a:buAutoNum type="arabicPeriod"/>
            </a:pPr>
            <a:r>
              <a:rPr lang="en-US" dirty="0" smtClean="0"/>
              <a:t>The ‘Create Genomic Insertion’ feature will require you to enter the necessary string of nucleotide residues that will be inserted to the right of the cursor’s current location. The ‘Create Genomic Deletion’ option will require you to enter the length of the deletion, starting with the nucleotide where the cursor is positioned. The ‘Create Genomic Substitution’ feature asks for the string of nucleotide residues that will replace the ones on the DNA track.</a:t>
            </a:r>
          </a:p>
          <a:p>
            <a:pPr marL="457200" indent="-457200">
              <a:buFont typeface="+mj-lt"/>
              <a:buAutoNum type="arabicPeriod"/>
            </a:pPr>
            <a:r>
              <a:rPr lang="en-US" dirty="0" smtClean="0"/>
              <a:t>Once you have entered the modifications, Web Apollo will recalculate the corrected transcript and protein sequences, which will appear when you use the right-click menu ‘Get Sequence’ option. Since the underlying genomic sequence is reflected in all annotations that include the modified region you should alert the curators of your organisms database using the ‘Comments’ section to report the CDS edits. </a:t>
            </a:r>
          </a:p>
          <a:p>
            <a:pPr marL="457200" indent="-457200">
              <a:buFont typeface="+mj-lt"/>
              <a:buAutoNum type="arabicPeriod"/>
            </a:pPr>
            <a:r>
              <a:rPr lang="en-US" dirty="0" smtClean="0"/>
              <a:t>In special cases such as </a:t>
            </a:r>
            <a:r>
              <a:rPr lang="en-US" dirty="0" err="1" smtClean="0"/>
              <a:t>selenocysteine</a:t>
            </a:r>
            <a:r>
              <a:rPr lang="en-US" dirty="0" smtClean="0"/>
              <a:t> containing proteins (read-throughs), right-click over the offending/premature ‘Stop’ signal and choose the ‘Set </a:t>
            </a:r>
            <a:r>
              <a:rPr lang="en-US" dirty="0" err="1" smtClean="0"/>
              <a:t>readthrough</a:t>
            </a:r>
            <a:r>
              <a:rPr lang="en-US" dirty="0" smtClean="0"/>
              <a:t> stop codon’ option from the menu.</a:t>
            </a:r>
          </a:p>
          <a:p>
            <a:pPr>
              <a:buNone/>
            </a:pPr>
            <a:endParaRPr lang="en-US" dirty="0"/>
          </a:p>
        </p:txBody>
      </p:sp>
      <p:sp>
        <p:nvSpPr>
          <p:cNvPr id="4" name="Slide Number Placeholder 3"/>
          <p:cNvSpPr>
            <a:spLocks noGrp="1"/>
          </p:cNvSpPr>
          <p:nvPr>
            <p:ph type="sldNum" sz="quarter" idx="4"/>
          </p:nvPr>
        </p:nvSpPr>
        <p:spPr/>
        <p:txBody>
          <a:bodyPr/>
          <a:lstStyle/>
          <a:p>
            <a:fld id="{2ABE124A-B5C5-46E0-B944-45307B126769}" type="slidenum">
              <a:rPr lang="en-AU" smtClean="0"/>
              <a:pPr/>
              <a:t>54</a:t>
            </a:fld>
            <a:r>
              <a:rPr lang="en-AU" smtClean="0"/>
              <a:t> |</a:t>
            </a:r>
            <a:endParaRPr lang="en-AU" dirty="0"/>
          </a:p>
        </p:txBody>
      </p:sp>
      <p:sp>
        <p:nvSpPr>
          <p:cNvPr id="7" name="Slide Number Placeholder 11"/>
          <p:cNvSpPr txBox="1">
            <a:spLocks/>
          </p:cNvSpPr>
          <p:nvPr/>
        </p:nvSpPr>
        <p:spPr>
          <a:xfrm>
            <a:off x="3505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457200" rtl="0" eaLnBrk="0" latinLnBrk="0" hangingPunct="0">
              <a:defRPr sz="6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29F2198-332C-C14D-9D43-AA1BE21296F4}" type="slidenum">
              <a:rPr lang="en-US" smtClean="0">
                <a:solidFill>
                  <a:srgbClr val="898989">
                    <a:alpha val="60000"/>
                  </a:srgbClr>
                </a:solidFill>
                <a:latin typeface="Palatino Linotype"/>
              </a:rPr>
              <a:pPr algn="ctr"/>
              <a:t>54</a:t>
            </a:fld>
            <a:endParaRPr lang="en-US">
              <a:solidFill>
                <a:srgbClr val="898989">
                  <a:alpha val="60000"/>
                </a:srgbClr>
              </a:solidFill>
              <a:latin typeface="Palatino Linotype"/>
            </a:endParaRPr>
          </a:p>
        </p:txBody>
      </p:sp>
      <p:sp>
        <p:nvSpPr>
          <p:cNvPr id="9" name="Title 1"/>
          <p:cNvSpPr txBox="1">
            <a:spLocks/>
          </p:cNvSpPr>
          <p:nvPr/>
        </p:nvSpPr>
        <p:spPr>
          <a:xfrm>
            <a:off x="682625" y="260350"/>
            <a:ext cx="7781925" cy="1143000"/>
          </a:xfrm>
          <a:prstGeom prst="rect">
            <a:avLst/>
          </a:prstGeom>
        </p:spPr>
        <p:txBody>
          <a:bodyPr/>
          <a:lstStyle>
            <a:lvl1pPr algn="l" rtl="0" eaLnBrk="1" fontAlgn="base" hangingPunct="1">
              <a:spcBef>
                <a:spcPct val="0"/>
              </a:spcBef>
              <a:spcAft>
                <a:spcPct val="0"/>
              </a:spcAft>
              <a:defRPr sz="3200" b="1">
                <a:solidFill>
                  <a:srgbClr val="003366"/>
                </a:solidFill>
                <a:latin typeface="+mj-lt"/>
                <a:ea typeface="+mj-ea"/>
                <a:cs typeface="+mj-cs"/>
              </a:defRPr>
            </a:lvl1pPr>
            <a:lvl2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9pPr>
          </a:lstStyle>
          <a:p>
            <a:r>
              <a:rPr lang="en-US" dirty="0" smtClean="0"/>
              <a:t>Complex Cases: </a:t>
            </a:r>
            <a:r>
              <a:rPr lang="en-US" dirty="0" err="1" smtClean="0"/>
              <a:t>Frameshifts</a:t>
            </a:r>
            <a:r>
              <a:rPr lang="en-US" dirty="0" smtClean="0"/>
              <a:t>, single-base errors, and </a:t>
            </a:r>
            <a:r>
              <a:rPr lang="en-US" dirty="0" err="1" smtClean="0"/>
              <a:t>selenocysteines</a:t>
            </a:r>
            <a:endParaRPr lang="en-US" dirty="0"/>
          </a:p>
        </p:txBody>
      </p:sp>
      <p:sp>
        <p:nvSpPr>
          <p:cNvPr id="10" name="Footer Placeholder 3"/>
          <p:cNvSpPr>
            <a:spLocks noGrp="1"/>
          </p:cNvSpPr>
          <p:nvPr>
            <p:ph type="ftr" sz="quarter" idx="4294967295"/>
          </p:nvPr>
        </p:nvSpPr>
        <p:spPr>
          <a:xfrm>
            <a:off x="592138" y="6356350"/>
            <a:ext cx="2895600" cy="365125"/>
          </a:xfrm>
          <a:prstGeom prst="rect">
            <a:avLst/>
          </a:prstGeom>
        </p:spPr>
        <p:txBody>
          <a:bodyPr/>
          <a:lstStyle/>
          <a:p>
            <a:pPr>
              <a:defRPr/>
            </a:pPr>
            <a:r>
              <a:rPr lang="en-US" sz="600" dirty="0" smtClean="0">
                <a:solidFill>
                  <a:srgbClr val="898989"/>
                </a:solidFill>
              </a:rPr>
              <a:t>4. Becoming Acquainted with Web Apollo.</a:t>
            </a:r>
            <a:endParaRPr lang="en-US" sz="600" dirty="0">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Follow our checklist until you are happy with the annotation!</a:t>
            </a:r>
          </a:p>
          <a:p>
            <a:r>
              <a:rPr lang="en-US" dirty="0" smtClean="0"/>
              <a:t>Then:</a:t>
            </a:r>
          </a:p>
          <a:p>
            <a:pPr lvl="1"/>
            <a:r>
              <a:rPr lang="en-US" dirty="0" smtClean="0"/>
              <a:t>Comment to validate your annotation, even if you made no changes to an existing model. Your comments mean you looked at the curated model and are happy with it; think of it as a vote of confidence.</a:t>
            </a:r>
          </a:p>
          <a:p>
            <a:pPr lvl="1"/>
            <a:r>
              <a:rPr lang="en-US" dirty="0" smtClean="0"/>
              <a:t>Or add a comment to inform the community of unresolved issues you think this model may have.</a:t>
            </a:r>
          </a:p>
        </p:txBody>
      </p:sp>
      <p:sp>
        <p:nvSpPr>
          <p:cNvPr id="6" name="Text Placeholder 5"/>
          <p:cNvSpPr>
            <a:spLocks noGrp="1"/>
          </p:cNvSpPr>
          <p:nvPr>
            <p:ph type="body" sz="quarter" idx="13"/>
          </p:nvPr>
        </p:nvSpPr>
        <p:spPr/>
        <p:txBody>
          <a:bodyPr/>
          <a:lstStyle/>
          <a:p>
            <a:r>
              <a:rPr lang="en-US" dirty="0" smtClean="0">
                <a:solidFill>
                  <a:srgbClr val="003366"/>
                </a:solidFill>
              </a:rPr>
              <a:t>Completing the annotation</a:t>
            </a:r>
            <a:endParaRPr lang="en-US" dirty="0">
              <a:solidFill>
                <a:srgbClr val="003366"/>
              </a:solidFill>
            </a:endParaRPr>
          </a:p>
        </p:txBody>
      </p:sp>
      <p:sp>
        <p:nvSpPr>
          <p:cNvPr id="4" name="Slide Number Placeholder 3"/>
          <p:cNvSpPr>
            <a:spLocks noGrp="1"/>
          </p:cNvSpPr>
          <p:nvPr>
            <p:ph type="sldNum" sz="quarter" idx="4"/>
          </p:nvPr>
        </p:nvSpPr>
        <p:spPr/>
        <p:txBody>
          <a:bodyPr/>
          <a:lstStyle/>
          <a:p>
            <a:fld id="{2ABE124A-B5C5-46E0-B944-45307B126769}" type="slidenum">
              <a:rPr lang="en-AU" smtClean="0"/>
              <a:pPr/>
              <a:t>55</a:t>
            </a:fld>
            <a:r>
              <a:rPr lang="en-AU" smtClean="0"/>
              <a:t> |</a:t>
            </a:r>
            <a:endParaRPr lang="en-AU" dirty="0"/>
          </a:p>
        </p:txBody>
      </p:sp>
      <p:sp>
        <p:nvSpPr>
          <p:cNvPr id="9" name="Slide Number Placeholder 11"/>
          <p:cNvSpPr txBox="1">
            <a:spLocks/>
          </p:cNvSpPr>
          <p:nvPr/>
        </p:nvSpPr>
        <p:spPr>
          <a:xfrm>
            <a:off x="3505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457200" rtl="0" eaLnBrk="0" latinLnBrk="0" hangingPunct="0">
              <a:defRPr sz="6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29F2198-332C-C14D-9D43-AA1BE21296F4}" type="slidenum">
              <a:rPr lang="en-US" smtClean="0">
                <a:solidFill>
                  <a:srgbClr val="898989">
                    <a:alpha val="60000"/>
                  </a:srgbClr>
                </a:solidFill>
                <a:latin typeface="Palatino Linotype"/>
              </a:rPr>
              <a:pPr algn="ctr"/>
              <a:t>55</a:t>
            </a:fld>
            <a:endParaRPr lang="en-US">
              <a:solidFill>
                <a:srgbClr val="898989">
                  <a:alpha val="60000"/>
                </a:srgbClr>
              </a:solidFill>
              <a:latin typeface="Palatino Linotype"/>
            </a:endParaRPr>
          </a:p>
        </p:txBody>
      </p:sp>
      <p:sp>
        <p:nvSpPr>
          <p:cNvPr id="10" name="Rectangle 9"/>
          <p:cNvSpPr/>
          <p:nvPr/>
        </p:nvSpPr>
        <p:spPr bwMode="auto">
          <a:xfrm>
            <a:off x="2035837" y="4796914"/>
            <a:ext cx="6852565" cy="1188720"/>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nvGrpSpPr>
          <p:cNvPr id="11" name="Group 10"/>
          <p:cNvGrpSpPr/>
          <p:nvPr/>
        </p:nvGrpSpPr>
        <p:grpSpPr>
          <a:xfrm flipH="1">
            <a:off x="2035838" y="4803087"/>
            <a:ext cx="684830" cy="1182145"/>
            <a:chOff x="5486400" y="762000"/>
            <a:chExt cx="1143000" cy="1723158"/>
          </a:xfrm>
        </p:grpSpPr>
        <p:pic>
          <p:nvPicPr>
            <p:cNvPr id="12" name="Picture 11" descr="superdot.png"/>
            <p:cNvPicPr>
              <a:picLocks noChangeAspect="1"/>
            </p:cNvPicPr>
            <p:nvPr/>
          </p:nvPicPr>
          <p:blipFill>
            <a:blip r:embed="rId2" cstate="print"/>
            <a:stretch>
              <a:fillRect/>
            </a:stretch>
          </p:blipFill>
          <p:spPr>
            <a:xfrm flipH="1">
              <a:off x="5486400" y="762000"/>
              <a:ext cx="1143000" cy="1723158"/>
            </a:xfrm>
            <a:prstGeom prst="rect">
              <a:avLst/>
            </a:prstGeom>
          </p:spPr>
        </p:pic>
        <p:sp>
          <p:nvSpPr>
            <p:cNvPr id="13" name="Freeform 12"/>
            <p:cNvSpPr/>
            <p:nvPr/>
          </p:nvSpPr>
          <p:spPr>
            <a:xfrm>
              <a:off x="5829301" y="851765"/>
              <a:ext cx="605367" cy="427566"/>
            </a:xfrm>
            <a:custGeom>
              <a:avLst/>
              <a:gdLst>
                <a:gd name="connsiteX0" fmla="*/ 0 w 605367"/>
                <a:gd name="connsiteY0" fmla="*/ 59266 h 427566"/>
                <a:gd name="connsiteX1" fmla="*/ 50800 w 605367"/>
                <a:gd name="connsiteY1" fmla="*/ 55033 h 427566"/>
                <a:gd name="connsiteX2" fmla="*/ 76200 w 605367"/>
                <a:gd name="connsiteY2" fmla="*/ 38100 h 427566"/>
                <a:gd name="connsiteX3" fmla="*/ 105833 w 605367"/>
                <a:gd name="connsiteY3" fmla="*/ 29633 h 427566"/>
                <a:gd name="connsiteX4" fmla="*/ 118533 w 605367"/>
                <a:gd name="connsiteY4" fmla="*/ 16933 h 427566"/>
                <a:gd name="connsiteX5" fmla="*/ 143933 w 605367"/>
                <a:gd name="connsiteY5" fmla="*/ 0 h 427566"/>
                <a:gd name="connsiteX6" fmla="*/ 190500 w 605367"/>
                <a:gd name="connsiteY6" fmla="*/ 4233 h 427566"/>
                <a:gd name="connsiteX7" fmla="*/ 211667 w 605367"/>
                <a:gd name="connsiteY7" fmla="*/ 12700 h 427566"/>
                <a:gd name="connsiteX8" fmla="*/ 254000 w 605367"/>
                <a:gd name="connsiteY8" fmla="*/ 21166 h 427566"/>
                <a:gd name="connsiteX9" fmla="*/ 270933 w 605367"/>
                <a:gd name="connsiteY9" fmla="*/ 29633 h 427566"/>
                <a:gd name="connsiteX10" fmla="*/ 283633 w 605367"/>
                <a:gd name="connsiteY10" fmla="*/ 33866 h 427566"/>
                <a:gd name="connsiteX11" fmla="*/ 304800 w 605367"/>
                <a:gd name="connsiteY11" fmla="*/ 59266 h 427566"/>
                <a:gd name="connsiteX12" fmla="*/ 330200 w 605367"/>
                <a:gd name="connsiteY12" fmla="*/ 80433 h 427566"/>
                <a:gd name="connsiteX13" fmla="*/ 338667 w 605367"/>
                <a:gd name="connsiteY13" fmla="*/ 105833 h 427566"/>
                <a:gd name="connsiteX14" fmla="*/ 347133 w 605367"/>
                <a:gd name="connsiteY14" fmla="*/ 139700 h 427566"/>
                <a:gd name="connsiteX15" fmla="*/ 359833 w 605367"/>
                <a:gd name="connsiteY15" fmla="*/ 177800 h 427566"/>
                <a:gd name="connsiteX16" fmla="*/ 372533 w 605367"/>
                <a:gd name="connsiteY16" fmla="*/ 249766 h 427566"/>
                <a:gd name="connsiteX17" fmla="*/ 381000 w 605367"/>
                <a:gd name="connsiteY17" fmla="*/ 262466 h 427566"/>
                <a:gd name="connsiteX18" fmla="*/ 389467 w 605367"/>
                <a:gd name="connsiteY18" fmla="*/ 287866 h 427566"/>
                <a:gd name="connsiteX19" fmla="*/ 393700 w 605367"/>
                <a:gd name="connsiteY19" fmla="*/ 300566 h 427566"/>
                <a:gd name="connsiteX20" fmla="*/ 397933 w 605367"/>
                <a:gd name="connsiteY20" fmla="*/ 317500 h 427566"/>
                <a:gd name="connsiteX21" fmla="*/ 406400 w 605367"/>
                <a:gd name="connsiteY21" fmla="*/ 334433 h 427566"/>
                <a:gd name="connsiteX22" fmla="*/ 410633 w 605367"/>
                <a:gd name="connsiteY22" fmla="*/ 347133 h 427566"/>
                <a:gd name="connsiteX23" fmla="*/ 427567 w 605367"/>
                <a:gd name="connsiteY23" fmla="*/ 376766 h 427566"/>
                <a:gd name="connsiteX24" fmla="*/ 457200 w 605367"/>
                <a:gd name="connsiteY24" fmla="*/ 406400 h 427566"/>
                <a:gd name="connsiteX25" fmla="*/ 469900 w 605367"/>
                <a:gd name="connsiteY25" fmla="*/ 414866 h 427566"/>
                <a:gd name="connsiteX26" fmla="*/ 482600 w 605367"/>
                <a:gd name="connsiteY26" fmla="*/ 419100 h 427566"/>
                <a:gd name="connsiteX27" fmla="*/ 503767 w 605367"/>
                <a:gd name="connsiteY27" fmla="*/ 423333 h 427566"/>
                <a:gd name="connsiteX28" fmla="*/ 520700 w 605367"/>
                <a:gd name="connsiteY28" fmla="*/ 427566 h 427566"/>
                <a:gd name="connsiteX29" fmla="*/ 605367 w 605367"/>
                <a:gd name="connsiteY29" fmla="*/ 423333 h 42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5367" h="427566">
                  <a:moveTo>
                    <a:pt x="0" y="59266"/>
                  </a:moveTo>
                  <a:cubicBezTo>
                    <a:pt x="16933" y="57855"/>
                    <a:pt x="34428" y="59581"/>
                    <a:pt x="50800" y="55033"/>
                  </a:cubicBezTo>
                  <a:cubicBezTo>
                    <a:pt x="60604" y="52310"/>
                    <a:pt x="66328" y="40568"/>
                    <a:pt x="76200" y="38100"/>
                  </a:cubicBezTo>
                  <a:cubicBezTo>
                    <a:pt x="97462" y="32784"/>
                    <a:pt x="87613" y="35706"/>
                    <a:pt x="105833" y="29633"/>
                  </a:cubicBezTo>
                  <a:cubicBezTo>
                    <a:pt x="110066" y="25400"/>
                    <a:pt x="113807" y="20609"/>
                    <a:pt x="118533" y="16933"/>
                  </a:cubicBezTo>
                  <a:cubicBezTo>
                    <a:pt x="126565" y="10686"/>
                    <a:pt x="143933" y="0"/>
                    <a:pt x="143933" y="0"/>
                  </a:cubicBezTo>
                  <a:cubicBezTo>
                    <a:pt x="159455" y="1411"/>
                    <a:pt x="175181" y="1361"/>
                    <a:pt x="190500" y="4233"/>
                  </a:cubicBezTo>
                  <a:cubicBezTo>
                    <a:pt x="197969" y="5633"/>
                    <a:pt x="204458" y="10297"/>
                    <a:pt x="211667" y="12700"/>
                  </a:cubicBezTo>
                  <a:cubicBezTo>
                    <a:pt x="224296" y="16910"/>
                    <a:pt x="241496" y="19082"/>
                    <a:pt x="254000" y="21166"/>
                  </a:cubicBezTo>
                  <a:cubicBezTo>
                    <a:pt x="259644" y="23988"/>
                    <a:pt x="265133" y="27147"/>
                    <a:pt x="270933" y="29633"/>
                  </a:cubicBezTo>
                  <a:cubicBezTo>
                    <a:pt x="275034" y="31391"/>
                    <a:pt x="279920" y="31391"/>
                    <a:pt x="283633" y="33866"/>
                  </a:cubicBezTo>
                  <a:cubicBezTo>
                    <a:pt x="297545" y="43141"/>
                    <a:pt x="295039" y="47553"/>
                    <a:pt x="304800" y="59266"/>
                  </a:cubicBezTo>
                  <a:cubicBezTo>
                    <a:pt x="314986" y="71489"/>
                    <a:pt x="317713" y="72108"/>
                    <a:pt x="330200" y="80433"/>
                  </a:cubicBezTo>
                  <a:cubicBezTo>
                    <a:pt x="333022" y="88900"/>
                    <a:pt x="336503" y="97175"/>
                    <a:pt x="338667" y="105833"/>
                  </a:cubicBezTo>
                  <a:cubicBezTo>
                    <a:pt x="341489" y="117122"/>
                    <a:pt x="343453" y="128661"/>
                    <a:pt x="347133" y="139700"/>
                  </a:cubicBezTo>
                  <a:lnTo>
                    <a:pt x="359833" y="177800"/>
                  </a:lnTo>
                  <a:cubicBezTo>
                    <a:pt x="363045" y="216342"/>
                    <a:pt x="358496" y="221691"/>
                    <a:pt x="372533" y="249766"/>
                  </a:cubicBezTo>
                  <a:cubicBezTo>
                    <a:pt x="374808" y="254317"/>
                    <a:pt x="378178" y="258233"/>
                    <a:pt x="381000" y="262466"/>
                  </a:cubicBezTo>
                  <a:lnTo>
                    <a:pt x="389467" y="287866"/>
                  </a:lnTo>
                  <a:cubicBezTo>
                    <a:pt x="390878" y="292099"/>
                    <a:pt x="392618" y="296237"/>
                    <a:pt x="393700" y="300566"/>
                  </a:cubicBezTo>
                  <a:cubicBezTo>
                    <a:pt x="395111" y="306211"/>
                    <a:pt x="395890" y="312052"/>
                    <a:pt x="397933" y="317500"/>
                  </a:cubicBezTo>
                  <a:cubicBezTo>
                    <a:pt x="400149" y="323409"/>
                    <a:pt x="403914" y="328633"/>
                    <a:pt x="406400" y="334433"/>
                  </a:cubicBezTo>
                  <a:cubicBezTo>
                    <a:pt x="408158" y="338534"/>
                    <a:pt x="408875" y="343032"/>
                    <a:pt x="410633" y="347133"/>
                  </a:cubicBezTo>
                  <a:cubicBezTo>
                    <a:pt x="417077" y="362170"/>
                    <a:pt x="419065" y="364013"/>
                    <a:pt x="427567" y="376766"/>
                  </a:cubicBezTo>
                  <a:cubicBezTo>
                    <a:pt x="435017" y="399119"/>
                    <a:pt x="428088" y="386992"/>
                    <a:pt x="457200" y="406400"/>
                  </a:cubicBezTo>
                  <a:cubicBezTo>
                    <a:pt x="461433" y="409222"/>
                    <a:pt x="465073" y="413257"/>
                    <a:pt x="469900" y="414866"/>
                  </a:cubicBezTo>
                  <a:cubicBezTo>
                    <a:pt x="474133" y="416277"/>
                    <a:pt x="478271" y="418018"/>
                    <a:pt x="482600" y="419100"/>
                  </a:cubicBezTo>
                  <a:cubicBezTo>
                    <a:pt x="489581" y="420845"/>
                    <a:pt x="496743" y="421772"/>
                    <a:pt x="503767" y="423333"/>
                  </a:cubicBezTo>
                  <a:cubicBezTo>
                    <a:pt x="509447" y="424595"/>
                    <a:pt x="515056" y="426155"/>
                    <a:pt x="520700" y="427566"/>
                  </a:cubicBezTo>
                  <a:lnTo>
                    <a:pt x="605367" y="423333"/>
                  </a:lnTo>
                </a:path>
              </a:pathLst>
            </a:custGeom>
            <a:ln>
              <a:solidFill>
                <a:srgbClr val="6165E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5734247" y="872953"/>
              <a:ext cx="372110" cy="129434"/>
            </a:xfrm>
            <a:custGeom>
              <a:avLst/>
              <a:gdLst>
                <a:gd name="connsiteX0" fmla="*/ 0 w 372110"/>
                <a:gd name="connsiteY0" fmla="*/ 0 h 129434"/>
                <a:gd name="connsiteX1" fmla="*/ 32357 w 372110"/>
                <a:gd name="connsiteY1" fmla="*/ 64717 h 129434"/>
                <a:gd name="connsiteX2" fmla="*/ 80893 w 372110"/>
                <a:gd name="connsiteY2" fmla="*/ 80896 h 129434"/>
                <a:gd name="connsiteX3" fmla="*/ 105161 w 372110"/>
                <a:gd name="connsiteY3" fmla="*/ 88986 h 129434"/>
                <a:gd name="connsiteX4" fmla="*/ 129430 w 372110"/>
                <a:gd name="connsiteY4" fmla="*/ 105165 h 129434"/>
                <a:gd name="connsiteX5" fmla="*/ 258859 w 372110"/>
                <a:gd name="connsiteY5" fmla="*/ 129434 h 129434"/>
                <a:gd name="connsiteX6" fmla="*/ 339753 w 372110"/>
                <a:gd name="connsiteY6" fmla="*/ 121344 h 129434"/>
                <a:gd name="connsiteX7" fmla="*/ 372110 w 372110"/>
                <a:gd name="connsiteY7" fmla="*/ 113255 h 12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2110" h="129434">
                  <a:moveTo>
                    <a:pt x="0" y="0"/>
                  </a:moveTo>
                  <a:cubicBezTo>
                    <a:pt x="2898" y="7244"/>
                    <a:pt x="19434" y="56640"/>
                    <a:pt x="32357" y="64717"/>
                  </a:cubicBezTo>
                  <a:cubicBezTo>
                    <a:pt x="46818" y="73756"/>
                    <a:pt x="64714" y="75503"/>
                    <a:pt x="80893" y="80896"/>
                  </a:cubicBezTo>
                  <a:cubicBezTo>
                    <a:pt x="88982" y="83593"/>
                    <a:pt x="98066" y="84256"/>
                    <a:pt x="105161" y="88986"/>
                  </a:cubicBezTo>
                  <a:cubicBezTo>
                    <a:pt x="113251" y="94379"/>
                    <a:pt x="120545" y="101216"/>
                    <a:pt x="129430" y="105165"/>
                  </a:cubicBezTo>
                  <a:cubicBezTo>
                    <a:pt x="179725" y="127518"/>
                    <a:pt x="199053" y="123453"/>
                    <a:pt x="258859" y="129434"/>
                  </a:cubicBezTo>
                  <a:cubicBezTo>
                    <a:pt x="285824" y="126737"/>
                    <a:pt x="312926" y="125176"/>
                    <a:pt x="339753" y="121344"/>
                  </a:cubicBezTo>
                  <a:cubicBezTo>
                    <a:pt x="350759" y="119772"/>
                    <a:pt x="372110" y="113255"/>
                    <a:pt x="372110" y="113255"/>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a:off x="5871766" y="816325"/>
              <a:ext cx="574344" cy="486688"/>
            </a:xfrm>
            <a:custGeom>
              <a:avLst/>
              <a:gdLst>
                <a:gd name="connsiteX0" fmla="*/ 0 w 574344"/>
                <a:gd name="connsiteY0" fmla="*/ 72807 h 486688"/>
                <a:gd name="connsiteX1" fmla="*/ 32357 w 574344"/>
                <a:gd name="connsiteY1" fmla="*/ 32359 h 486688"/>
                <a:gd name="connsiteX2" fmla="*/ 48536 w 574344"/>
                <a:gd name="connsiteY2" fmla="*/ 16179 h 486688"/>
                <a:gd name="connsiteX3" fmla="*/ 97072 w 574344"/>
                <a:gd name="connsiteY3" fmla="*/ 0 h 486688"/>
                <a:gd name="connsiteX4" fmla="*/ 218412 w 574344"/>
                <a:gd name="connsiteY4" fmla="*/ 8090 h 486688"/>
                <a:gd name="connsiteX5" fmla="*/ 234591 w 574344"/>
                <a:gd name="connsiteY5" fmla="*/ 32359 h 486688"/>
                <a:gd name="connsiteX6" fmla="*/ 250770 w 574344"/>
                <a:gd name="connsiteY6" fmla="*/ 80897 h 486688"/>
                <a:gd name="connsiteX7" fmla="*/ 266948 w 574344"/>
                <a:gd name="connsiteY7" fmla="*/ 137524 h 486688"/>
                <a:gd name="connsiteX8" fmla="*/ 275038 w 574344"/>
                <a:gd name="connsiteY8" fmla="*/ 380214 h 486688"/>
                <a:gd name="connsiteX9" fmla="*/ 291217 w 574344"/>
                <a:gd name="connsiteY9" fmla="*/ 404482 h 486688"/>
                <a:gd name="connsiteX10" fmla="*/ 315485 w 574344"/>
                <a:gd name="connsiteY10" fmla="*/ 436841 h 486688"/>
                <a:gd name="connsiteX11" fmla="*/ 355931 w 574344"/>
                <a:gd name="connsiteY11" fmla="*/ 461110 h 486688"/>
                <a:gd name="connsiteX12" fmla="*/ 574344 w 574344"/>
                <a:gd name="connsiteY12" fmla="*/ 485379 h 48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4344" h="486688">
                  <a:moveTo>
                    <a:pt x="0" y="72807"/>
                  </a:moveTo>
                  <a:cubicBezTo>
                    <a:pt x="10786" y="59324"/>
                    <a:pt x="21121" y="45469"/>
                    <a:pt x="32357" y="32359"/>
                  </a:cubicBezTo>
                  <a:cubicBezTo>
                    <a:pt x="37321" y="26568"/>
                    <a:pt x="41714" y="19590"/>
                    <a:pt x="48536" y="16179"/>
                  </a:cubicBezTo>
                  <a:cubicBezTo>
                    <a:pt x="63789" y="8552"/>
                    <a:pt x="97072" y="0"/>
                    <a:pt x="97072" y="0"/>
                  </a:cubicBezTo>
                  <a:cubicBezTo>
                    <a:pt x="137519" y="2697"/>
                    <a:pt x="178953" y="-1195"/>
                    <a:pt x="218412" y="8090"/>
                  </a:cubicBezTo>
                  <a:cubicBezTo>
                    <a:pt x="227876" y="10317"/>
                    <a:pt x="230642" y="23474"/>
                    <a:pt x="234591" y="32359"/>
                  </a:cubicBezTo>
                  <a:cubicBezTo>
                    <a:pt x="241517" y="47944"/>
                    <a:pt x="245377" y="64718"/>
                    <a:pt x="250770" y="80897"/>
                  </a:cubicBezTo>
                  <a:cubicBezTo>
                    <a:pt x="262374" y="115711"/>
                    <a:pt x="256792" y="96895"/>
                    <a:pt x="266948" y="137524"/>
                  </a:cubicBezTo>
                  <a:cubicBezTo>
                    <a:pt x="269645" y="218421"/>
                    <a:pt x="267710" y="299605"/>
                    <a:pt x="275038" y="380214"/>
                  </a:cubicBezTo>
                  <a:cubicBezTo>
                    <a:pt x="275918" y="389896"/>
                    <a:pt x="285566" y="396571"/>
                    <a:pt x="291217" y="404482"/>
                  </a:cubicBezTo>
                  <a:cubicBezTo>
                    <a:pt x="299054" y="415453"/>
                    <a:pt x="305339" y="427962"/>
                    <a:pt x="315485" y="436841"/>
                  </a:cubicBezTo>
                  <a:cubicBezTo>
                    <a:pt x="327317" y="447195"/>
                    <a:pt x="341105" y="455877"/>
                    <a:pt x="355931" y="461110"/>
                  </a:cubicBezTo>
                  <a:cubicBezTo>
                    <a:pt x="452485" y="495189"/>
                    <a:pt x="467864" y="485379"/>
                    <a:pt x="574344" y="485379"/>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a:off x="5944570" y="832504"/>
              <a:ext cx="501540" cy="412572"/>
            </a:xfrm>
            <a:custGeom>
              <a:avLst/>
              <a:gdLst>
                <a:gd name="connsiteX0" fmla="*/ 0 w 501540"/>
                <a:gd name="connsiteY0" fmla="*/ 145614 h 412572"/>
                <a:gd name="connsiteX1" fmla="*/ 8089 w 501540"/>
                <a:gd name="connsiteY1" fmla="*/ 105166 h 412572"/>
                <a:gd name="connsiteX2" fmla="*/ 32357 w 501540"/>
                <a:gd name="connsiteY2" fmla="*/ 16180 h 412572"/>
                <a:gd name="connsiteX3" fmla="*/ 48536 w 501540"/>
                <a:gd name="connsiteY3" fmla="*/ 0 h 412572"/>
                <a:gd name="connsiteX4" fmla="*/ 177966 w 501540"/>
                <a:gd name="connsiteY4" fmla="*/ 8090 h 412572"/>
                <a:gd name="connsiteX5" fmla="*/ 186055 w 501540"/>
                <a:gd name="connsiteY5" fmla="*/ 32359 h 412572"/>
                <a:gd name="connsiteX6" fmla="*/ 194144 w 501540"/>
                <a:gd name="connsiteY6" fmla="*/ 177973 h 412572"/>
                <a:gd name="connsiteX7" fmla="*/ 210323 w 501540"/>
                <a:gd name="connsiteY7" fmla="*/ 275048 h 412572"/>
                <a:gd name="connsiteX8" fmla="*/ 242681 w 501540"/>
                <a:gd name="connsiteY8" fmla="*/ 339766 h 412572"/>
                <a:gd name="connsiteX9" fmla="*/ 266949 w 501540"/>
                <a:gd name="connsiteY9" fmla="*/ 355945 h 412572"/>
                <a:gd name="connsiteX10" fmla="*/ 315485 w 501540"/>
                <a:gd name="connsiteY10" fmla="*/ 404483 h 412572"/>
                <a:gd name="connsiteX11" fmla="*/ 364021 w 501540"/>
                <a:gd name="connsiteY11" fmla="*/ 412572 h 412572"/>
                <a:gd name="connsiteX12" fmla="*/ 461093 w 501540"/>
                <a:gd name="connsiteY12" fmla="*/ 404483 h 412572"/>
                <a:gd name="connsiteX13" fmla="*/ 501540 w 501540"/>
                <a:gd name="connsiteY13" fmla="*/ 396393 h 41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540" h="412572">
                  <a:moveTo>
                    <a:pt x="0" y="145614"/>
                  </a:moveTo>
                  <a:cubicBezTo>
                    <a:pt x="2696" y="132131"/>
                    <a:pt x="5829" y="118729"/>
                    <a:pt x="8089" y="105166"/>
                  </a:cubicBezTo>
                  <a:cubicBezTo>
                    <a:pt x="15720" y="59381"/>
                    <a:pt x="9021" y="51186"/>
                    <a:pt x="32357" y="16180"/>
                  </a:cubicBezTo>
                  <a:cubicBezTo>
                    <a:pt x="36588" y="9834"/>
                    <a:pt x="43143" y="5393"/>
                    <a:pt x="48536" y="0"/>
                  </a:cubicBezTo>
                  <a:cubicBezTo>
                    <a:pt x="91679" y="2697"/>
                    <a:pt x="135888" y="-1811"/>
                    <a:pt x="177966" y="8090"/>
                  </a:cubicBezTo>
                  <a:cubicBezTo>
                    <a:pt x="186266" y="10043"/>
                    <a:pt x="185247" y="23870"/>
                    <a:pt x="186055" y="32359"/>
                  </a:cubicBezTo>
                  <a:cubicBezTo>
                    <a:pt x="190664" y="80753"/>
                    <a:pt x="190553" y="129493"/>
                    <a:pt x="194144" y="177973"/>
                  </a:cubicBezTo>
                  <a:cubicBezTo>
                    <a:pt x="201374" y="275577"/>
                    <a:pt x="195142" y="221914"/>
                    <a:pt x="210323" y="275048"/>
                  </a:cubicBezTo>
                  <a:cubicBezTo>
                    <a:pt x="220552" y="310851"/>
                    <a:pt x="213114" y="310198"/>
                    <a:pt x="242681" y="339766"/>
                  </a:cubicBezTo>
                  <a:cubicBezTo>
                    <a:pt x="249556" y="346641"/>
                    <a:pt x="259683" y="349486"/>
                    <a:pt x="266949" y="355945"/>
                  </a:cubicBezTo>
                  <a:cubicBezTo>
                    <a:pt x="284050" y="371146"/>
                    <a:pt x="292916" y="400722"/>
                    <a:pt x="315485" y="404483"/>
                  </a:cubicBezTo>
                  <a:lnTo>
                    <a:pt x="364021" y="412572"/>
                  </a:lnTo>
                  <a:cubicBezTo>
                    <a:pt x="396378" y="409876"/>
                    <a:pt x="428874" y="408510"/>
                    <a:pt x="461093" y="404483"/>
                  </a:cubicBezTo>
                  <a:cubicBezTo>
                    <a:pt x="531044" y="395739"/>
                    <a:pt x="473848" y="396393"/>
                    <a:pt x="501540" y="396393"/>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5807050" y="824415"/>
              <a:ext cx="647149" cy="446487"/>
            </a:xfrm>
            <a:custGeom>
              <a:avLst/>
              <a:gdLst>
                <a:gd name="connsiteX0" fmla="*/ 0 w 647148"/>
                <a:gd name="connsiteY0" fmla="*/ 88986 h 446487"/>
                <a:gd name="connsiteX1" fmla="*/ 97072 w 647148"/>
                <a:gd name="connsiteY1" fmla="*/ 80896 h 446487"/>
                <a:gd name="connsiteX2" fmla="*/ 145608 w 647148"/>
                <a:gd name="connsiteY2" fmla="*/ 48538 h 446487"/>
                <a:gd name="connsiteX3" fmla="*/ 161787 w 647148"/>
                <a:gd name="connsiteY3" fmla="*/ 24269 h 446487"/>
                <a:gd name="connsiteX4" fmla="*/ 226502 w 647148"/>
                <a:gd name="connsiteY4" fmla="*/ 0 h 446487"/>
                <a:gd name="connsiteX5" fmla="*/ 299306 w 647148"/>
                <a:gd name="connsiteY5" fmla="*/ 8089 h 446487"/>
                <a:gd name="connsiteX6" fmla="*/ 323574 w 647148"/>
                <a:gd name="connsiteY6" fmla="*/ 24269 h 446487"/>
                <a:gd name="connsiteX7" fmla="*/ 347842 w 647148"/>
                <a:gd name="connsiteY7" fmla="*/ 32358 h 446487"/>
                <a:gd name="connsiteX8" fmla="*/ 388289 w 647148"/>
                <a:gd name="connsiteY8" fmla="*/ 72807 h 446487"/>
                <a:gd name="connsiteX9" fmla="*/ 420646 w 647148"/>
                <a:gd name="connsiteY9" fmla="*/ 121344 h 446487"/>
                <a:gd name="connsiteX10" fmla="*/ 428736 w 647148"/>
                <a:gd name="connsiteY10" fmla="*/ 226510 h 446487"/>
                <a:gd name="connsiteX11" fmla="*/ 444914 w 647148"/>
                <a:gd name="connsiteY11" fmla="*/ 355944 h 446487"/>
                <a:gd name="connsiteX12" fmla="*/ 485361 w 647148"/>
                <a:gd name="connsiteY12" fmla="*/ 412572 h 446487"/>
                <a:gd name="connsiteX13" fmla="*/ 558165 w 647148"/>
                <a:gd name="connsiteY13" fmla="*/ 436841 h 446487"/>
                <a:gd name="connsiteX14" fmla="*/ 647148 w 647148"/>
                <a:gd name="connsiteY14" fmla="*/ 444930 h 44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148" h="446487">
                  <a:moveTo>
                    <a:pt x="0" y="88986"/>
                  </a:moveTo>
                  <a:cubicBezTo>
                    <a:pt x="32357" y="86289"/>
                    <a:pt x="65787" y="89587"/>
                    <a:pt x="97072" y="80896"/>
                  </a:cubicBezTo>
                  <a:cubicBezTo>
                    <a:pt x="115807" y="75692"/>
                    <a:pt x="145608" y="48538"/>
                    <a:pt x="145608" y="48538"/>
                  </a:cubicBezTo>
                  <a:cubicBezTo>
                    <a:pt x="151001" y="40448"/>
                    <a:pt x="154912" y="31144"/>
                    <a:pt x="161787" y="24269"/>
                  </a:cubicBezTo>
                  <a:cubicBezTo>
                    <a:pt x="182618" y="3437"/>
                    <a:pt x="197560" y="5788"/>
                    <a:pt x="226502" y="0"/>
                  </a:cubicBezTo>
                  <a:cubicBezTo>
                    <a:pt x="250770" y="2696"/>
                    <a:pt x="275618" y="2167"/>
                    <a:pt x="299306" y="8089"/>
                  </a:cubicBezTo>
                  <a:cubicBezTo>
                    <a:pt x="308738" y="10447"/>
                    <a:pt x="314878" y="19921"/>
                    <a:pt x="323574" y="24269"/>
                  </a:cubicBezTo>
                  <a:cubicBezTo>
                    <a:pt x="331201" y="28082"/>
                    <a:pt x="339753" y="29662"/>
                    <a:pt x="347842" y="32358"/>
                  </a:cubicBezTo>
                  <a:cubicBezTo>
                    <a:pt x="361324" y="45841"/>
                    <a:pt x="382260" y="54718"/>
                    <a:pt x="388289" y="72807"/>
                  </a:cubicBezTo>
                  <a:cubicBezTo>
                    <a:pt x="399996" y="107928"/>
                    <a:pt x="390349" y="91045"/>
                    <a:pt x="420646" y="121344"/>
                  </a:cubicBezTo>
                  <a:cubicBezTo>
                    <a:pt x="423343" y="156399"/>
                    <a:pt x="425118" y="191538"/>
                    <a:pt x="428736" y="226510"/>
                  </a:cubicBezTo>
                  <a:cubicBezTo>
                    <a:pt x="433210" y="269760"/>
                    <a:pt x="436387" y="313308"/>
                    <a:pt x="444914" y="355944"/>
                  </a:cubicBezTo>
                  <a:cubicBezTo>
                    <a:pt x="448171" y="372231"/>
                    <a:pt x="469678" y="404730"/>
                    <a:pt x="485361" y="412572"/>
                  </a:cubicBezTo>
                  <a:cubicBezTo>
                    <a:pt x="508241" y="424012"/>
                    <a:pt x="533897" y="428751"/>
                    <a:pt x="558165" y="436841"/>
                  </a:cubicBezTo>
                  <a:cubicBezTo>
                    <a:pt x="602895" y="451751"/>
                    <a:pt x="573913" y="444930"/>
                    <a:pt x="647148" y="444930"/>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5791201" y="817898"/>
              <a:ext cx="196906" cy="145614"/>
            </a:xfrm>
            <a:custGeom>
              <a:avLst/>
              <a:gdLst>
                <a:gd name="connsiteX0" fmla="*/ 132042 w 196906"/>
                <a:gd name="connsiteY0" fmla="*/ 80897 h 145614"/>
                <a:gd name="connsiteX1" fmla="*/ 99684 w 196906"/>
                <a:gd name="connsiteY1" fmla="*/ 16179 h 145614"/>
                <a:gd name="connsiteX2" fmla="*/ 51148 w 196906"/>
                <a:gd name="connsiteY2" fmla="*/ 0 h 145614"/>
                <a:gd name="connsiteX3" fmla="*/ 2612 w 196906"/>
                <a:gd name="connsiteY3" fmla="*/ 32359 h 145614"/>
                <a:gd name="connsiteX4" fmla="*/ 26880 w 196906"/>
                <a:gd name="connsiteY4" fmla="*/ 40448 h 145614"/>
                <a:gd name="connsiteX5" fmla="*/ 51148 w 196906"/>
                <a:gd name="connsiteY5" fmla="*/ 56628 h 145614"/>
                <a:gd name="connsiteX6" fmla="*/ 123953 w 196906"/>
                <a:gd name="connsiteY6" fmla="*/ 64717 h 145614"/>
                <a:gd name="connsiteX7" fmla="*/ 132042 w 196906"/>
                <a:gd name="connsiteY7" fmla="*/ 88986 h 145614"/>
                <a:gd name="connsiteX8" fmla="*/ 140131 w 196906"/>
                <a:gd name="connsiteY8" fmla="*/ 137524 h 145614"/>
                <a:gd name="connsiteX9" fmla="*/ 164399 w 196906"/>
                <a:gd name="connsiteY9" fmla="*/ 145614 h 145614"/>
                <a:gd name="connsiteX10" fmla="*/ 188667 w 196906"/>
                <a:gd name="connsiteY10" fmla="*/ 137524 h 145614"/>
                <a:gd name="connsiteX11" fmla="*/ 188667 w 196906"/>
                <a:gd name="connsiteY11" fmla="*/ 80897 h 145614"/>
                <a:gd name="connsiteX12" fmla="*/ 140131 w 196906"/>
                <a:gd name="connsiteY12" fmla="*/ 64717 h 145614"/>
                <a:gd name="connsiteX13" fmla="*/ 132042 w 196906"/>
                <a:gd name="connsiteY13" fmla="*/ 80897 h 1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906" h="145614">
                  <a:moveTo>
                    <a:pt x="132042" y="80897"/>
                  </a:moveTo>
                  <a:cubicBezTo>
                    <a:pt x="125794" y="49656"/>
                    <a:pt x="130277" y="33175"/>
                    <a:pt x="99684" y="16179"/>
                  </a:cubicBezTo>
                  <a:cubicBezTo>
                    <a:pt x="84776" y="7897"/>
                    <a:pt x="51148" y="0"/>
                    <a:pt x="51148" y="0"/>
                  </a:cubicBezTo>
                  <a:cubicBezTo>
                    <a:pt x="47916" y="647"/>
                    <a:pt x="-13216" y="700"/>
                    <a:pt x="2612" y="32359"/>
                  </a:cubicBezTo>
                  <a:cubicBezTo>
                    <a:pt x="6425" y="39986"/>
                    <a:pt x="18791" y="37752"/>
                    <a:pt x="26880" y="40448"/>
                  </a:cubicBezTo>
                  <a:cubicBezTo>
                    <a:pt x="34969" y="45841"/>
                    <a:pt x="41716" y="54270"/>
                    <a:pt x="51148" y="56628"/>
                  </a:cubicBezTo>
                  <a:cubicBezTo>
                    <a:pt x="74837" y="62550"/>
                    <a:pt x="101282" y="55648"/>
                    <a:pt x="123953" y="64717"/>
                  </a:cubicBezTo>
                  <a:cubicBezTo>
                    <a:pt x="131870" y="67884"/>
                    <a:pt x="130192" y="80662"/>
                    <a:pt x="132042" y="88986"/>
                  </a:cubicBezTo>
                  <a:cubicBezTo>
                    <a:pt x="135600" y="104998"/>
                    <a:pt x="131993" y="123282"/>
                    <a:pt x="140131" y="137524"/>
                  </a:cubicBezTo>
                  <a:cubicBezTo>
                    <a:pt x="144361" y="144928"/>
                    <a:pt x="156310" y="142917"/>
                    <a:pt x="164399" y="145614"/>
                  </a:cubicBezTo>
                  <a:cubicBezTo>
                    <a:pt x="172488" y="142917"/>
                    <a:pt x="182638" y="143554"/>
                    <a:pt x="188667" y="137524"/>
                  </a:cubicBezTo>
                  <a:cubicBezTo>
                    <a:pt x="199587" y="126604"/>
                    <a:pt x="199720" y="90371"/>
                    <a:pt x="188667" y="80897"/>
                  </a:cubicBezTo>
                  <a:cubicBezTo>
                    <a:pt x="175719" y="69798"/>
                    <a:pt x="140131" y="64717"/>
                    <a:pt x="140131" y="64717"/>
                  </a:cubicBezTo>
                  <a:lnTo>
                    <a:pt x="132042" y="80897"/>
                  </a:lnTo>
                  <a:close/>
                </a:path>
              </a:pathLst>
            </a:custGeom>
            <a:solidFill>
              <a:schemeClr val="accent3">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Freeform 18"/>
            <p:cNvSpPr/>
            <p:nvPr/>
          </p:nvSpPr>
          <p:spPr>
            <a:xfrm>
              <a:off x="5807051" y="913401"/>
              <a:ext cx="283127" cy="64717"/>
            </a:xfrm>
            <a:custGeom>
              <a:avLst/>
              <a:gdLst>
                <a:gd name="connsiteX0" fmla="*/ 0 w 283127"/>
                <a:gd name="connsiteY0" fmla="*/ 0 h 64717"/>
                <a:gd name="connsiteX1" fmla="*/ 64715 w 283127"/>
                <a:gd name="connsiteY1" fmla="*/ 40448 h 64717"/>
                <a:gd name="connsiteX2" fmla="*/ 97072 w 283127"/>
                <a:gd name="connsiteY2" fmla="*/ 56627 h 64717"/>
                <a:gd name="connsiteX3" fmla="*/ 194144 w 283127"/>
                <a:gd name="connsiteY3" fmla="*/ 64717 h 64717"/>
                <a:gd name="connsiteX4" fmla="*/ 283127 w 283127"/>
                <a:gd name="connsiteY4" fmla="*/ 56627 h 64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127" h="64717">
                  <a:moveTo>
                    <a:pt x="0" y="0"/>
                  </a:moveTo>
                  <a:cubicBezTo>
                    <a:pt x="68208" y="54567"/>
                    <a:pt x="13645" y="18560"/>
                    <a:pt x="64715" y="40448"/>
                  </a:cubicBezTo>
                  <a:cubicBezTo>
                    <a:pt x="75799" y="45198"/>
                    <a:pt x="85220" y="54405"/>
                    <a:pt x="97072" y="56627"/>
                  </a:cubicBezTo>
                  <a:cubicBezTo>
                    <a:pt x="128985" y="62611"/>
                    <a:pt x="161787" y="62020"/>
                    <a:pt x="194144" y="64717"/>
                  </a:cubicBezTo>
                  <a:cubicBezTo>
                    <a:pt x="266886" y="55624"/>
                    <a:pt x="237119" y="56627"/>
                    <a:pt x="283127" y="56627"/>
                  </a:cubicBez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5759268" y="894097"/>
              <a:ext cx="336733" cy="63501"/>
            </a:xfrm>
            <a:custGeom>
              <a:avLst/>
              <a:gdLst>
                <a:gd name="connsiteX0" fmla="*/ 0 w 412557"/>
                <a:gd name="connsiteY0" fmla="*/ 0 h 88986"/>
                <a:gd name="connsiteX1" fmla="*/ 40447 w 412557"/>
                <a:gd name="connsiteY1" fmla="*/ 32358 h 88986"/>
                <a:gd name="connsiteX2" fmla="*/ 64715 w 412557"/>
                <a:gd name="connsiteY2" fmla="*/ 40448 h 88986"/>
                <a:gd name="connsiteX3" fmla="*/ 88983 w 412557"/>
                <a:gd name="connsiteY3" fmla="*/ 64717 h 88986"/>
                <a:gd name="connsiteX4" fmla="*/ 121341 w 412557"/>
                <a:gd name="connsiteY4" fmla="*/ 72806 h 88986"/>
                <a:gd name="connsiteX5" fmla="*/ 169877 w 412557"/>
                <a:gd name="connsiteY5" fmla="*/ 88986 h 88986"/>
                <a:gd name="connsiteX6" fmla="*/ 339753 w 412557"/>
                <a:gd name="connsiteY6" fmla="*/ 80896 h 88986"/>
                <a:gd name="connsiteX7" fmla="*/ 388289 w 412557"/>
                <a:gd name="connsiteY7" fmla="*/ 64717 h 88986"/>
                <a:gd name="connsiteX8" fmla="*/ 412557 w 412557"/>
                <a:gd name="connsiteY8" fmla="*/ 40448 h 88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57" h="88986">
                  <a:moveTo>
                    <a:pt x="0" y="0"/>
                  </a:moveTo>
                  <a:cubicBezTo>
                    <a:pt x="13482" y="10786"/>
                    <a:pt x="25806" y="23207"/>
                    <a:pt x="40447" y="32358"/>
                  </a:cubicBezTo>
                  <a:cubicBezTo>
                    <a:pt x="47678" y="36877"/>
                    <a:pt x="57620" y="35718"/>
                    <a:pt x="64715" y="40448"/>
                  </a:cubicBezTo>
                  <a:cubicBezTo>
                    <a:pt x="74234" y="46794"/>
                    <a:pt x="79050" y="59041"/>
                    <a:pt x="88983" y="64717"/>
                  </a:cubicBezTo>
                  <a:cubicBezTo>
                    <a:pt x="98636" y="70233"/>
                    <a:pt x="110692" y="69611"/>
                    <a:pt x="121341" y="72806"/>
                  </a:cubicBezTo>
                  <a:cubicBezTo>
                    <a:pt x="137676" y="77707"/>
                    <a:pt x="169877" y="88986"/>
                    <a:pt x="169877" y="88986"/>
                  </a:cubicBezTo>
                  <a:cubicBezTo>
                    <a:pt x="226502" y="86289"/>
                    <a:pt x="283410" y="87157"/>
                    <a:pt x="339753" y="80896"/>
                  </a:cubicBezTo>
                  <a:cubicBezTo>
                    <a:pt x="356703" y="79013"/>
                    <a:pt x="388289" y="64717"/>
                    <a:pt x="388289" y="64717"/>
                  </a:cubicBezTo>
                  <a:lnTo>
                    <a:pt x="412557" y="40448"/>
                  </a:lnTo>
                </a:path>
              </a:pathLst>
            </a:cu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1" name="Freeform 20"/>
            <p:cNvSpPr/>
            <p:nvPr/>
          </p:nvSpPr>
          <p:spPr>
            <a:xfrm>
              <a:off x="5875868" y="1338597"/>
              <a:ext cx="618067" cy="702896"/>
            </a:xfrm>
            <a:custGeom>
              <a:avLst/>
              <a:gdLst>
                <a:gd name="connsiteX0" fmla="*/ 0 w 618067"/>
                <a:gd name="connsiteY0" fmla="*/ 0 h 702896"/>
                <a:gd name="connsiteX1" fmla="*/ 46567 w 618067"/>
                <a:gd name="connsiteY1" fmla="*/ 21167 h 702896"/>
                <a:gd name="connsiteX2" fmla="*/ 59267 w 618067"/>
                <a:gd name="connsiteY2" fmla="*/ 25400 h 702896"/>
                <a:gd name="connsiteX3" fmla="*/ 173567 w 618067"/>
                <a:gd name="connsiteY3" fmla="*/ 38100 h 702896"/>
                <a:gd name="connsiteX4" fmla="*/ 194734 w 618067"/>
                <a:gd name="connsiteY4" fmla="*/ 42334 h 702896"/>
                <a:gd name="connsiteX5" fmla="*/ 207434 w 618067"/>
                <a:gd name="connsiteY5" fmla="*/ 50800 h 702896"/>
                <a:gd name="connsiteX6" fmla="*/ 228600 w 618067"/>
                <a:gd name="connsiteY6" fmla="*/ 71967 h 702896"/>
                <a:gd name="connsiteX7" fmla="*/ 258234 w 618067"/>
                <a:gd name="connsiteY7" fmla="*/ 105834 h 702896"/>
                <a:gd name="connsiteX8" fmla="*/ 266700 w 618067"/>
                <a:gd name="connsiteY8" fmla="*/ 118534 h 702896"/>
                <a:gd name="connsiteX9" fmla="*/ 292100 w 618067"/>
                <a:gd name="connsiteY9" fmla="*/ 135467 h 702896"/>
                <a:gd name="connsiteX10" fmla="*/ 317500 w 618067"/>
                <a:gd name="connsiteY10" fmla="*/ 156634 h 702896"/>
                <a:gd name="connsiteX11" fmla="*/ 330200 w 618067"/>
                <a:gd name="connsiteY11" fmla="*/ 165100 h 702896"/>
                <a:gd name="connsiteX12" fmla="*/ 436034 w 618067"/>
                <a:gd name="connsiteY12" fmla="*/ 177800 h 702896"/>
                <a:gd name="connsiteX13" fmla="*/ 448734 w 618067"/>
                <a:gd name="connsiteY13" fmla="*/ 190500 h 702896"/>
                <a:gd name="connsiteX14" fmla="*/ 474134 w 618067"/>
                <a:gd name="connsiteY14" fmla="*/ 232834 h 702896"/>
                <a:gd name="connsiteX15" fmla="*/ 478367 w 618067"/>
                <a:gd name="connsiteY15" fmla="*/ 245534 h 702896"/>
                <a:gd name="connsiteX16" fmla="*/ 482600 w 618067"/>
                <a:gd name="connsiteY16" fmla="*/ 279400 h 702896"/>
                <a:gd name="connsiteX17" fmla="*/ 499534 w 618067"/>
                <a:gd name="connsiteY17" fmla="*/ 304800 h 702896"/>
                <a:gd name="connsiteX18" fmla="*/ 503767 w 618067"/>
                <a:gd name="connsiteY18" fmla="*/ 317500 h 702896"/>
                <a:gd name="connsiteX19" fmla="*/ 537634 w 618067"/>
                <a:gd name="connsiteY19" fmla="*/ 330200 h 702896"/>
                <a:gd name="connsiteX20" fmla="*/ 554567 w 618067"/>
                <a:gd name="connsiteY20" fmla="*/ 334434 h 702896"/>
                <a:gd name="connsiteX21" fmla="*/ 596900 w 618067"/>
                <a:gd name="connsiteY21" fmla="*/ 347134 h 702896"/>
                <a:gd name="connsiteX22" fmla="*/ 609600 w 618067"/>
                <a:gd name="connsiteY22" fmla="*/ 359834 h 702896"/>
                <a:gd name="connsiteX23" fmla="*/ 618067 w 618067"/>
                <a:gd name="connsiteY23" fmla="*/ 385234 h 702896"/>
                <a:gd name="connsiteX24" fmla="*/ 613834 w 618067"/>
                <a:gd name="connsiteY24" fmla="*/ 397934 h 702896"/>
                <a:gd name="connsiteX25" fmla="*/ 584200 w 618067"/>
                <a:gd name="connsiteY25" fmla="*/ 414867 h 702896"/>
                <a:gd name="connsiteX26" fmla="*/ 575734 w 618067"/>
                <a:gd name="connsiteY26" fmla="*/ 427567 h 702896"/>
                <a:gd name="connsiteX27" fmla="*/ 563034 w 618067"/>
                <a:gd name="connsiteY27" fmla="*/ 436034 h 702896"/>
                <a:gd name="connsiteX28" fmla="*/ 546100 w 618067"/>
                <a:gd name="connsiteY28" fmla="*/ 457200 h 702896"/>
                <a:gd name="connsiteX29" fmla="*/ 541867 w 618067"/>
                <a:gd name="connsiteY29" fmla="*/ 469900 h 702896"/>
                <a:gd name="connsiteX30" fmla="*/ 524934 w 618067"/>
                <a:gd name="connsiteY30" fmla="*/ 495300 h 702896"/>
                <a:gd name="connsiteX31" fmla="*/ 520700 w 618067"/>
                <a:gd name="connsiteY31" fmla="*/ 508000 h 702896"/>
                <a:gd name="connsiteX32" fmla="*/ 508000 w 618067"/>
                <a:gd name="connsiteY32" fmla="*/ 516467 h 702896"/>
                <a:gd name="connsiteX33" fmla="*/ 503767 w 618067"/>
                <a:gd name="connsiteY33" fmla="*/ 529167 h 702896"/>
                <a:gd name="connsiteX34" fmla="*/ 491067 w 618067"/>
                <a:gd name="connsiteY34" fmla="*/ 533400 h 702896"/>
                <a:gd name="connsiteX35" fmla="*/ 465667 w 618067"/>
                <a:gd name="connsiteY35" fmla="*/ 550334 h 702896"/>
                <a:gd name="connsiteX36" fmla="*/ 452967 w 618067"/>
                <a:gd name="connsiteY36" fmla="*/ 558800 h 702896"/>
                <a:gd name="connsiteX37" fmla="*/ 414867 w 618067"/>
                <a:gd name="connsiteY37" fmla="*/ 592667 h 702896"/>
                <a:gd name="connsiteX38" fmla="*/ 393700 w 618067"/>
                <a:gd name="connsiteY38" fmla="*/ 609600 h 702896"/>
                <a:gd name="connsiteX39" fmla="*/ 385234 w 618067"/>
                <a:gd name="connsiteY39" fmla="*/ 622300 h 702896"/>
                <a:gd name="connsiteX40" fmla="*/ 372534 w 618067"/>
                <a:gd name="connsiteY40" fmla="*/ 635000 h 702896"/>
                <a:gd name="connsiteX41" fmla="*/ 359834 w 618067"/>
                <a:gd name="connsiteY41" fmla="*/ 660400 h 702896"/>
                <a:gd name="connsiteX42" fmla="*/ 334434 w 618067"/>
                <a:gd name="connsiteY42" fmla="*/ 677334 h 702896"/>
                <a:gd name="connsiteX43" fmla="*/ 304800 w 618067"/>
                <a:gd name="connsiteY43" fmla="*/ 694267 h 702896"/>
                <a:gd name="connsiteX44" fmla="*/ 292100 w 618067"/>
                <a:gd name="connsiteY44" fmla="*/ 702734 h 702896"/>
                <a:gd name="connsiteX45" fmla="*/ 279400 w 618067"/>
                <a:gd name="connsiteY45" fmla="*/ 698500 h 702896"/>
                <a:gd name="connsiteX46" fmla="*/ 254000 w 618067"/>
                <a:gd name="connsiteY46" fmla="*/ 656167 h 702896"/>
                <a:gd name="connsiteX47" fmla="*/ 241300 w 618067"/>
                <a:gd name="connsiteY47" fmla="*/ 647700 h 702896"/>
                <a:gd name="connsiteX48" fmla="*/ 228600 w 618067"/>
                <a:gd name="connsiteY48" fmla="*/ 635000 h 702896"/>
                <a:gd name="connsiteX49" fmla="*/ 211667 w 618067"/>
                <a:gd name="connsiteY49" fmla="*/ 609600 h 702896"/>
                <a:gd name="connsiteX50" fmla="*/ 203200 w 618067"/>
                <a:gd name="connsiteY50" fmla="*/ 596900 h 702896"/>
                <a:gd name="connsiteX51" fmla="*/ 177800 w 618067"/>
                <a:gd name="connsiteY51" fmla="*/ 575734 h 702896"/>
                <a:gd name="connsiteX52" fmla="*/ 148167 w 618067"/>
                <a:gd name="connsiteY52" fmla="*/ 541867 h 702896"/>
                <a:gd name="connsiteX53" fmla="*/ 135467 w 618067"/>
                <a:gd name="connsiteY53" fmla="*/ 516467 h 702896"/>
                <a:gd name="connsiteX54" fmla="*/ 131234 w 618067"/>
                <a:gd name="connsiteY54" fmla="*/ 516467 h 70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18067" h="702896">
                  <a:moveTo>
                    <a:pt x="0" y="0"/>
                  </a:moveTo>
                  <a:cubicBezTo>
                    <a:pt x="28818" y="17291"/>
                    <a:pt x="13363" y="10099"/>
                    <a:pt x="46567" y="21167"/>
                  </a:cubicBezTo>
                  <a:lnTo>
                    <a:pt x="59267" y="25400"/>
                  </a:lnTo>
                  <a:cubicBezTo>
                    <a:pt x="100901" y="53157"/>
                    <a:pt x="62010" y="30406"/>
                    <a:pt x="173567" y="38100"/>
                  </a:cubicBezTo>
                  <a:cubicBezTo>
                    <a:pt x="180745" y="38595"/>
                    <a:pt x="187678" y="40923"/>
                    <a:pt x="194734" y="42334"/>
                  </a:cubicBezTo>
                  <a:cubicBezTo>
                    <a:pt x="198967" y="45156"/>
                    <a:pt x="203836" y="47202"/>
                    <a:pt x="207434" y="50800"/>
                  </a:cubicBezTo>
                  <a:cubicBezTo>
                    <a:pt x="235660" y="79026"/>
                    <a:pt x="194729" y="49385"/>
                    <a:pt x="228600" y="71967"/>
                  </a:cubicBezTo>
                  <a:cubicBezTo>
                    <a:pt x="248356" y="101600"/>
                    <a:pt x="237067" y="91722"/>
                    <a:pt x="258234" y="105834"/>
                  </a:cubicBezTo>
                  <a:cubicBezTo>
                    <a:pt x="261056" y="110067"/>
                    <a:pt x="262871" y="115184"/>
                    <a:pt x="266700" y="118534"/>
                  </a:cubicBezTo>
                  <a:cubicBezTo>
                    <a:pt x="274358" y="125235"/>
                    <a:pt x="292100" y="135467"/>
                    <a:pt x="292100" y="135467"/>
                  </a:cubicBezTo>
                  <a:cubicBezTo>
                    <a:pt x="305399" y="155415"/>
                    <a:pt x="294364" y="143414"/>
                    <a:pt x="317500" y="156634"/>
                  </a:cubicBezTo>
                  <a:cubicBezTo>
                    <a:pt x="321917" y="159158"/>
                    <a:pt x="325551" y="163034"/>
                    <a:pt x="330200" y="165100"/>
                  </a:cubicBezTo>
                  <a:cubicBezTo>
                    <a:pt x="366647" y="181298"/>
                    <a:pt x="390078" y="175381"/>
                    <a:pt x="436034" y="177800"/>
                  </a:cubicBezTo>
                  <a:cubicBezTo>
                    <a:pt x="440267" y="182033"/>
                    <a:pt x="445058" y="185774"/>
                    <a:pt x="448734" y="190500"/>
                  </a:cubicBezTo>
                  <a:cubicBezTo>
                    <a:pt x="458309" y="202810"/>
                    <a:pt x="467851" y="218174"/>
                    <a:pt x="474134" y="232834"/>
                  </a:cubicBezTo>
                  <a:cubicBezTo>
                    <a:pt x="475892" y="236936"/>
                    <a:pt x="476956" y="241301"/>
                    <a:pt x="478367" y="245534"/>
                  </a:cubicBezTo>
                  <a:cubicBezTo>
                    <a:pt x="479778" y="256823"/>
                    <a:pt x="478774" y="268686"/>
                    <a:pt x="482600" y="279400"/>
                  </a:cubicBezTo>
                  <a:cubicBezTo>
                    <a:pt x="486023" y="288983"/>
                    <a:pt x="499534" y="304800"/>
                    <a:pt x="499534" y="304800"/>
                  </a:cubicBezTo>
                  <a:cubicBezTo>
                    <a:pt x="500945" y="309033"/>
                    <a:pt x="500979" y="314015"/>
                    <a:pt x="503767" y="317500"/>
                  </a:cubicBezTo>
                  <a:cubicBezTo>
                    <a:pt x="512248" y="328102"/>
                    <a:pt x="525911" y="327595"/>
                    <a:pt x="537634" y="330200"/>
                  </a:cubicBezTo>
                  <a:cubicBezTo>
                    <a:pt x="543314" y="331462"/>
                    <a:pt x="548994" y="332762"/>
                    <a:pt x="554567" y="334434"/>
                  </a:cubicBezTo>
                  <a:cubicBezTo>
                    <a:pt x="606099" y="349894"/>
                    <a:pt x="557871" y="337375"/>
                    <a:pt x="596900" y="347134"/>
                  </a:cubicBezTo>
                  <a:cubicBezTo>
                    <a:pt x="601133" y="351367"/>
                    <a:pt x="606692" y="354601"/>
                    <a:pt x="609600" y="359834"/>
                  </a:cubicBezTo>
                  <a:cubicBezTo>
                    <a:pt x="613934" y="367636"/>
                    <a:pt x="618067" y="385234"/>
                    <a:pt x="618067" y="385234"/>
                  </a:cubicBezTo>
                  <a:cubicBezTo>
                    <a:pt x="616656" y="389467"/>
                    <a:pt x="616691" y="394506"/>
                    <a:pt x="613834" y="397934"/>
                  </a:cubicBezTo>
                  <a:cubicBezTo>
                    <a:pt x="603977" y="409763"/>
                    <a:pt x="596861" y="410647"/>
                    <a:pt x="584200" y="414867"/>
                  </a:cubicBezTo>
                  <a:cubicBezTo>
                    <a:pt x="581378" y="419100"/>
                    <a:pt x="579331" y="423969"/>
                    <a:pt x="575734" y="427567"/>
                  </a:cubicBezTo>
                  <a:cubicBezTo>
                    <a:pt x="572136" y="431165"/>
                    <a:pt x="566212" y="432061"/>
                    <a:pt x="563034" y="436034"/>
                  </a:cubicBezTo>
                  <a:cubicBezTo>
                    <a:pt x="539667" y="465242"/>
                    <a:pt x="582493" y="432940"/>
                    <a:pt x="546100" y="457200"/>
                  </a:cubicBezTo>
                  <a:cubicBezTo>
                    <a:pt x="544689" y="461433"/>
                    <a:pt x="544034" y="465999"/>
                    <a:pt x="541867" y="469900"/>
                  </a:cubicBezTo>
                  <a:cubicBezTo>
                    <a:pt x="536925" y="478795"/>
                    <a:pt x="528152" y="485647"/>
                    <a:pt x="524934" y="495300"/>
                  </a:cubicBezTo>
                  <a:cubicBezTo>
                    <a:pt x="523523" y="499533"/>
                    <a:pt x="523488" y="504515"/>
                    <a:pt x="520700" y="508000"/>
                  </a:cubicBezTo>
                  <a:cubicBezTo>
                    <a:pt x="517522" y="511973"/>
                    <a:pt x="512233" y="513645"/>
                    <a:pt x="508000" y="516467"/>
                  </a:cubicBezTo>
                  <a:cubicBezTo>
                    <a:pt x="506589" y="520700"/>
                    <a:pt x="506922" y="526012"/>
                    <a:pt x="503767" y="529167"/>
                  </a:cubicBezTo>
                  <a:cubicBezTo>
                    <a:pt x="500612" y="532322"/>
                    <a:pt x="494968" y="531233"/>
                    <a:pt x="491067" y="533400"/>
                  </a:cubicBezTo>
                  <a:cubicBezTo>
                    <a:pt x="482172" y="538342"/>
                    <a:pt x="474134" y="544689"/>
                    <a:pt x="465667" y="550334"/>
                  </a:cubicBezTo>
                  <a:cubicBezTo>
                    <a:pt x="461434" y="553156"/>
                    <a:pt x="456565" y="555202"/>
                    <a:pt x="452967" y="558800"/>
                  </a:cubicBezTo>
                  <a:cubicBezTo>
                    <a:pt x="423969" y="587798"/>
                    <a:pt x="437530" y="577558"/>
                    <a:pt x="414867" y="592667"/>
                  </a:cubicBezTo>
                  <a:cubicBezTo>
                    <a:pt x="390600" y="629067"/>
                    <a:pt x="422913" y="586229"/>
                    <a:pt x="393700" y="609600"/>
                  </a:cubicBezTo>
                  <a:cubicBezTo>
                    <a:pt x="389727" y="612778"/>
                    <a:pt x="388491" y="618391"/>
                    <a:pt x="385234" y="622300"/>
                  </a:cubicBezTo>
                  <a:cubicBezTo>
                    <a:pt x="381401" y="626899"/>
                    <a:pt x="376767" y="630767"/>
                    <a:pt x="372534" y="635000"/>
                  </a:cubicBezTo>
                  <a:cubicBezTo>
                    <a:pt x="369514" y="644057"/>
                    <a:pt x="367556" y="653643"/>
                    <a:pt x="359834" y="660400"/>
                  </a:cubicBezTo>
                  <a:cubicBezTo>
                    <a:pt x="352176" y="667101"/>
                    <a:pt x="341629" y="670139"/>
                    <a:pt x="334434" y="677334"/>
                  </a:cubicBezTo>
                  <a:cubicBezTo>
                    <a:pt x="317620" y="694148"/>
                    <a:pt x="327542" y="688582"/>
                    <a:pt x="304800" y="694267"/>
                  </a:cubicBezTo>
                  <a:cubicBezTo>
                    <a:pt x="300567" y="697089"/>
                    <a:pt x="297119" y="701898"/>
                    <a:pt x="292100" y="702734"/>
                  </a:cubicBezTo>
                  <a:cubicBezTo>
                    <a:pt x="287698" y="703468"/>
                    <a:pt x="282555" y="701655"/>
                    <a:pt x="279400" y="698500"/>
                  </a:cubicBezTo>
                  <a:cubicBezTo>
                    <a:pt x="226089" y="645187"/>
                    <a:pt x="287408" y="696256"/>
                    <a:pt x="254000" y="656167"/>
                  </a:cubicBezTo>
                  <a:cubicBezTo>
                    <a:pt x="250743" y="652258"/>
                    <a:pt x="245209" y="650957"/>
                    <a:pt x="241300" y="647700"/>
                  </a:cubicBezTo>
                  <a:cubicBezTo>
                    <a:pt x="236701" y="643867"/>
                    <a:pt x="232276" y="639726"/>
                    <a:pt x="228600" y="635000"/>
                  </a:cubicBezTo>
                  <a:cubicBezTo>
                    <a:pt x="222353" y="626968"/>
                    <a:pt x="217311" y="618067"/>
                    <a:pt x="211667" y="609600"/>
                  </a:cubicBezTo>
                  <a:cubicBezTo>
                    <a:pt x="208845" y="605367"/>
                    <a:pt x="206798" y="600498"/>
                    <a:pt x="203200" y="596900"/>
                  </a:cubicBezTo>
                  <a:cubicBezTo>
                    <a:pt x="186902" y="580602"/>
                    <a:pt x="195481" y="587521"/>
                    <a:pt x="177800" y="575734"/>
                  </a:cubicBezTo>
                  <a:cubicBezTo>
                    <a:pt x="158045" y="546101"/>
                    <a:pt x="169334" y="555979"/>
                    <a:pt x="148167" y="541867"/>
                  </a:cubicBezTo>
                  <a:cubicBezTo>
                    <a:pt x="144724" y="531537"/>
                    <a:pt x="143674" y="524674"/>
                    <a:pt x="135467" y="516467"/>
                  </a:cubicBezTo>
                  <a:cubicBezTo>
                    <a:pt x="134469" y="515469"/>
                    <a:pt x="132645" y="516467"/>
                    <a:pt x="131234" y="516467"/>
                  </a:cubicBezTo>
                </a:path>
              </a:pathLst>
            </a:custGeom>
            <a:ln w="57150" cmpd="sng">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a:off x="5867402" y="1038032"/>
              <a:ext cx="55033" cy="23311"/>
            </a:xfrm>
            <a:custGeom>
              <a:avLst/>
              <a:gdLst>
                <a:gd name="connsiteX0" fmla="*/ 0 w 55033"/>
                <a:gd name="connsiteY0" fmla="*/ 0 h 23311"/>
                <a:gd name="connsiteX1" fmla="*/ 55033 w 55033"/>
                <a:gd name="connsiteY1" fmla="*/ 21166 h 23311"/>
              </a:gdLst>
              <a:ahLst/>
              <a:cxnLst>
                <a:cxn ang="0">
                  <a:pos x="connsiteX0" y="connsiteY0"/>
                </a:cxn>
                <a:cxn ang="0">
                  <a:pos x="connsiteX1" y="connsiteY1"/>
                </a:cxn>
              </a:cxnLst>
              <a:rect l="l" t="t" r="r" b="b"/>
              <a:pathLst>
                <a:path w="55033" h="23311">
                  <a:moveTo>
                    <a:pt x="0" y="0"/>
                  </a:moveTo>
                  <a:cubicBezTo>
                    <a:pt x="19960" y="33266"/>
                    <a:pt x="4472" y="21166"/>
                    <a:pt x="55033" y="21166"/>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flipH="1">
              <a:off x="5668432" y="1002022"/>
              <a:ext cx="55033" cy="23311"/>
            </a:xfrm>
            <a:custGeom>
              <a:avLst/>
              <a:gdLst>
                <a:gd name="connsiteX0" fmla="*/ 0 w 55033"/>
                <a:gd name="connsiteY0" fmla="*/ 0 h 23311"/>
                <a:gd name="connsiteX1" fmla="*/ 55033 w 55033"/>
                <a:gd name="connsiteY1" fmla="*/ 21166 h 23311"/>
              </a:gdLst>
              <a:ahLst/>
              <a:cxnLst>
                <a:cxn ang="0">
                  <a:pos x="connsiteX0" y="connsiteY0"/>
                </a:cxn>
                <a:cxn ang="0">
                  <a:pos x="connsiteX1" y="connsiteY1"/>
                </a:cxn>
              </a:cxnLst>
              <a:rect l="l" t="t" r="r" b="b"/>
              <a:pathLst>
                <a:path w="55033" h="23311">
                  <a:moveTo>
                    <a:pt x="0" y="0"/>
                  </a:moveTo>
                  <a:cubicBezTo>
                    <a:pt x="19960" y="33266"/>
                    <a:pt x="4472" y="21166"/>
                    <a:pt x="55033" y="21166"/>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4" name="TextBox 23"/>
          <p:cNvSpPr txBox="1"/>
          <p:nvPr/>
        </p:nvSpPr>
        <p:spPr>
          <a:xfrm>
            <a:off x="2540079" y="4956885"/>
            <a:ext cx="6371168" cy="877163"/>
          </a:xfrm>
          <a:prstGeom prst="rect">
            <a:avLst/>
          </a:prstGeom>
          <a:noFill/>
        </p:spPr>
        <p:txBody>
          <a:bodyPr wrap="square" rtlCol="0">
            <a:spAutoFit/>
          </a:bodyPr>
          <a:lstStyle/>
          <a:p>
            <a:pPr algn="r"/>
            <a:r>
              <a:rPr lang="en-US" sz="1700" i="1" dirty="0" smtClean="0">
                <a:solidFill>
                  <a:srgbClr val="003366"/>
                </a:solidFill>
              </a:rPr>
              <a:t>Always Remember</a:t>
            </a:r>
            <a:r>
              <a:rPr lang="en-US" sz="1700" i="1" dirty="0">
                <a:solidFill>
                  <a:srgbClr val="003366"/>
                </a:solidFill>
              </a:rPr>
              <a:t>: </a:t>
            </a:r>
            <a:r>
              <a:rPr lang="en-US" sz="1700" dirty="0">
                <a:solidFill>
                  <a:srgbClr val="003366"/>
                </a:solidFill>
              </a:rPr>
              <a:t>Web Apollo curation is a community effort so </a:t>
            </a:r>
            <a:r>
              <a:rPr lang="en-US" sz="1700" dirty="0" smtClean="0">
                <a:solidFill>
                  <a:srgbClr val="003366"/>
                </a:solidFill>
              </a:rPr>
              <a:t>please use </a:t>
            </a:r>
            <a:r>
              <a:rPr lang="en-US" sz="1700" dirty="0">
                <a:solidFill>
                  <a:srgbClr val="003366"/>
                </a:solidFill>
              </a:rPr>
              <a:t>comments to communicate the reasons for your </a:t>
            </a:r>
            <a:r>
              <a:rPr lang="en-US" sz="1700" dirty="0" smtClean="0">
                <a:solidFill>
                  <a:srgbClr val="003366"/>
                </a:solidFill>
              </a:rPr>
              <a:t/>
            </a:r>
            <a:br>
              <a:rPr lang="en-US" sz="1700" dirty="0" smtClean="0">
                <a:solidFill>
                  <a:srgbClr val="003366"/>
                </a:solidFill>
              </a:rPr>
            </a:br>
            <a:r>
              <a:rPr lang="en-US" sz="1700" dirty="0" smtClean="0">
                <a:solidFill>
                  <a:srgbClr val="003366"/>
                </a:solidFill>
              </a:rPr>
              <a:t>annotation </a:t>
            </a:r>
            <a:r>
              <a:rPr lang="en-US" sz="1700" dirty="0">
                <a:solidFill>
                  <a:srgbClr val="003366"/>
                </a:solidFill>
              </a:rPr>
              <a:t>(your comments will be visible to everyone).</a:t>
            </a:r>
          </a:p>
        </p:txBody>
      </p:sp>
      <p:sp>
        <p:nvSpPr>
          <p:cNvPr id="25" name="Footer Placeholder 3"/>
          <p:cNvSpPr>
            <a:spLocks noGrp="1"/>
          </p:cNvSpPr>
          <p:nvPr>
            <p:ph type="ftr" sz="quarter" idx="4294967295"/>
          </p:nvPr>
        </p:nvSpPr>
        <p:spPr>
          <a:xfrm>
            <a:off x="592138" y="6356350"/>
            <a:ext cx="2895600" cy="365125"/>
          </a:xfrm>
          <a:prstGeom prst="rect">
            <a:avLst/>
          </a:prstGeom>
        </p:spPr>
        <p:txBody>
          <a:bodyPr/>
          <a:lstStyle/>
          <a:p>
            <a:pPr>
              <a:defRPr/>
            </a:pPr>
            <a:r>
              <a:rPr lang="en-US" sz="600" dirty="0" smtClean="0">
                <a:solidFill>
                  <a:srgbClr val="898989"/>
                </a:solidFill>
              </a:rPr>
              <a:t>4. Becoming Acquainted with Web Apollo.</a:t>
            </a:r>
            <a:endParaRPr lang="en-US" sz="600" dirty="0">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9395" y="805159"/>
            <a:ext cx="4211099" cy="5103100"/>
          </a:xfrm>
        </p:spPr>
        <p:txBody>
          <a:bodyPr>
            <a:noAutofit/>
          </a:bodyPr>
          <a:lstStyle/>
          <a:p>
            <a:pPr marL="457200" indent="-457200">
              <a:buFont typeface="+mj-lt"/>
              <a:buAutoNum type="arabicPeriod"/>
            </a:pPr>
            <a:r>
              <a:rPr lang="en-US" sz="1300" dirty="0" smtClean="0">
                <a:latin typeface="Arial"/>
                <a:cs typeface="Arial"/>
              </a:rPr>
              <a:t>Can you add UTRs (e.g.: via RNA-Seq)?</a:t>
            </a:r>
          </a:p>
          <a:p>
            <a:pPr marL="457200" indent="-457200">
              <a:buFont typeface="+mj-lt"/>
              <a:buAutoNum type="arabicPeriod"/>
            </a:pPr>
            <a:r>
              <a:rPr lang="en-US" sz="1300" dirty="0" smtClean="0">
                <a:latin typeface="Arial"/>
                <a:cs typeface="Arial"/>
              </a:rPr>
              <a:t>Check </a:t>
            </a:r>
            <a:r>
              <a:rPr lang="en-US" sz="1300" dirty="0" err="1" smtClean="0">
                <a:latin typeface="Arial"/>
                <a:cs typeface="Arial"/>
              </a:rPr>
              <a:t>exon</a:t>
            </a:r>
            <a:r>
              <a:rPr lang="en-US" sz="1300" dirty="0" smtClean="0">
                <a:latin typeface="Arial"/>
                <a:cs typeface="Arial"/>
              </a:rPr>
              <a:t> structures</a:t>
            </a:r>
          </a:p>
          <a:p>
            <a:pPr marL="457200" indent="-457200">
              <a:buFont typeface="+mj-lt"/>
              <a:buAutoNum type="arabicPeriod"/>
            </a:pPr>
            <a:r>
              <a:rPr lang="en-US" sz="1300" dirty="0" smtClean="0">
                <a:latin typeface="Arial"/>
                <a:cs typeface="Arial"/>
              </a:rPr>
              <a:t>Check splice sites: most splice sites display these residues …]5’-GT/AG-3’[…</a:t>
            </a:r>
          </a:p>
          <a:p>
            <a:pPr marL="457200" indent="-457200">
              <a:buFont typeface="+mj-lt"/>
              <a:buAutoNum type="arabicPeriod"/>
            </a:pPr>
            <a:r>
              <a:rPr lang="en-US" sz="1300" dirty="0" smtClean="0">
                <a:latin typeface="Arial"/>
                <a:cs typeface="Arial"/>
              </a:rPr>
              <a:t>Check ‘Start’ and ‘Stop’ sites</a:t>
            </a:r>
          </a:p>
          <a:p>
            <a:pPr marL="457200" indent="-457200">
              <a:buFont typeface="+mj-lt"/>
              <a:buAutoNum type="arabicPeriod"/>
            </a:pPr>
            <a:r>
              <a:rPr lang="en-US" sz="1300" dirty="0" smtClean="0">
                <a:latin typeface="Arial"/>
                <a:cs typeface="Arial"/>
              </a:rPr>
              <a:t>Check the predicted protein product(s)</a:t>
            </a:r>
          </a:p>
          <a:p>
            <a:pPr marL="889200" lvl="2" indent="-457200"/>
            <a:r>
              <a:rPr lang="en-US" sz="1300" dirty="0" smtClean="0">
                <a:latin typeface="Arial"/>
                <a:cs typeface="Arial"/>
              </a:rPr>
              <a:t>Align it against relevant genes/gene family.</a:t>
            </a:r>
          </a:p>
          <a:p>
            <a:pPr marL="889200" lvl="2" indent="-457200"/>
            <a:r>
              <a:rPr lang="en-US" sz="1300" dirty="0" err="1" smtClean="0">
                <a:latin typeface="Arial"/>
                <a:cs typeface="Arial"/>
              </a:rPr>
              <a:t>blastp</a:t>
            </a:r>
            <a:r>
              <a:rPr lang="en-US" sz="1300" dirty="0" smtClean="0">
                <a:latin typeface="Arial"/>
                <a:cs typeface="Arial"/>
              </a:rPr>
              <a:t> against NCBI’s </a:t>
            </a:r>
            <a:r>
              <a:rPr lang="en-US" sz="1300" dirty="0" err="1" smtClean="0">
                <a:latin typeface="Arial"/>
                <a:cs typeface="Arial"/>
              </a:rPr>
              <a:t>RefSeq</a:t>
            </a:r>
            <a:r>
              <a:rPr lang="en-US" sz="1300" dirty="0" smtClean="0">
                <a:latin typeface="Arial"/>
                <a:cs typeface="Arial"/>
              </a:rPr>
              <a:t> or nr</a:t>
            </a:r>
          </a:p>
          <a:p>
            <a:pPr marL="457200" indent="-457200">
              <a:buFont typeface="+mj-lt"/>
              <a:buAutoNum type="arabicPeriod"/>
            </a:pPr>
            <a:r>
              <a:rPr lang="en-US" sz="1300" dirty="0" smtClean="0">
                <a:latin typeface="Arial"/>
                <a:cs typeface="Arial"/>
              </a:rPr>
              <a:t>If the protein product still does not look correct then check:</a:t>
            </a:r>
          </a:p>
          <a:p>
            <a:pPr lvl="2"/>
            <a:r>
              <a:rPr lang="en-US" sz="1300" dirty="0" smtClean="0">
                <a:latin typeface="Arial"/>
                <a:cs typeface="Arial"/>
              </a:rPr>
              <a:t>Are there gaps in the genome?</a:t>
            </a:r>
          </a:p>
          <a:p>
            <a:pPr lvl="2"/>
            <a:r>
              <a:rPr lang="en-US" sz="1300" dirty="0" smtClean="0">
                <a:latin typeface="Arial"/>
                <a:cs typeface="Arial"/>
              </a:rPr>
              <a:t>Merge of 2 gene predictions on the same scaffold</a:t>
            </a:r>
          </a:p>
          <a:p>
            <a:pPr lvl="2"/>
            <a:r>
              <a:rPr lang="en-US" sz="1300" dirty="0" smtClean="0">
                <a:latin typeface="Arial"/>
                <a:cs typeface="Arial"/>
              </a:rPr>
              <a:t>Merge of 2 gene predictions from different scaffolds </a:t>
            </a:r>
          </a:p>
          <a:p>
            <a:pPr lvl="2"/>
            <a:r>
              <a:rPr lang="en-US" sz="1300" dirty="0" smtClean="0">
                <a:latin typeface="Arial"/>
                <a:cs typeface="Arial"/>
              </a:rPr>
              <a:t>Split a gene prediction</a:t>
            </a:r>
          </a:p>
          <a:p>
            <a:pPr lvl="2"/>
            <a:r>
              <a:rPr lang="en-US" sz="1300" dirty="0" err="1" smtClean="0">
                <a:latin typeface="Arial"/>
                <a:cs typeface="Arial"/>
              </a:rPr>
              <a:t>Frameshifts</a:t>
            </a:r>
            <a:r>
              <a:rPr lang="en-US" sz="1300" dirty="0" smtClean="0">
                <a:latin typeface="Arial"/>
                <a:cs typeface="Arial"/>
              </a:rPr>
              <a:t> </a:t>
            </a:r>
          </a:p>
          <a:p>
            <a:pPr lvl="3"/>
            <a:r>
              <a:rPr lang="en-US" sz="1300" dirty="0" smtClean="0">
                <a:latin typeface="Arial"/>
                <a:cs typeface="Arial"/>
              </a:rPr>
              <a:t>error in the genome assembly?</a:t>
            </a:r>
          </a:p>
          <a:p>
            <a:pPr lvl="2"/>
            <a:r>
              <a:rPr lang="en-US" sz="1300" dirty="0" err="1" smtClean="0">
                <a:latin typeface="Arial"/>
                <a:cs typeface="Arial"/>
              </a:rPr>
              <a:t>Selenocysteine</a:t>
            </a:r>
            <a:r>
              <a:rPr lang="en-US" sz="1300" dirty="0" smtClean="0">
                <a:latin typeface="Arial"/>
                <a:cs typeface="Arial"/>
              </a:rPr>
              <a:t>, single-base errors, and other inconvenient phenomena</a:t>
            </a:r>
          </a:p>
        </p:txBody>
      </p:sp>
      <p:sp>
        <p:nvSpPr>
          <p:cNvPr id="6" name="Text Placeholder 5"/>
          <p:cNvSpPr>
            <a:spLocks noGrp="1"/>
          </p:cNvSpPr>
          <p:nvPr>
            <p:ph type="body" sz="quarter" idx="13"/>
          </p:nvPr>
        </p:nvSpPr>
        <p:spPr/>
        <p:txBody>
          <a:bodyPr/>
          <a:lstStyle/>
          <a:p>
            <a:r>
              <a:rPr lang="en-US" dirty="0" smtClean="0">
                <a:solidFill>
                  <a:srgbClr val="003366"/>
                </a:solidFill>
              </a:rPr>
              <a:t>Checklist for Accuracy and Integrity</a:t>
            </a:r>
          </a:p>
        </p:txBody>
      </p:sp>
      <p:sp>
        <p:nvSpPr>
          <p:cNvPr id="4" name="Slide Number Placeholder 3"/>
          <p:cNvSpPr>
            <a:spLocks noGrp="1"/>
          </p:cNvSpPr>
          <p:nvPr>
            <p:ph type="sldNum" sz="quarter" idx="4"/>
          </p:nvPr>
        </p:nvSpPr>
        <p:spPr/>
        <p:txBody>
          <a:bodyPr/>
          <a:lstStyle/>
          <a:p>
            <a:fld id="{2ABE124A-B5C5-46E0-B944-45307B126769}" type="slidenum">
              <a:rPr lang="en-AU" smtClean="0"/>
              <a:pPr/>
              <a:t>56</a:t>
            </a:fld>
            <a:r>
              <a:rPr lang="en-AU" smtClean="0"/>
              <a:t> |</a:t>
            </a:r>
            <a:endParaRPr lang="en-AU" dirty="0"/>
          </a:p>
        </p:txBody>
      </p:sp>
      <p:sp>
        <p:nvSpPr>
          <p:cNvPr id="7" name="Slide Number Placeholder 11"/>
          <p:cNvSpPr txBox="1">
            <a:spLocks/>
          </p:cNvSpPr>
          <p:nvPr/>
        </p:nvSpPr>
        <p:spPr>
          <a:xfrm>
            <a:off x="3505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457200" rtl="0" eaLnBrk="0" latinLnBrk="0" hangingPunct="0">
              <a:defRPr sz="6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29F2198-332C-C14D-9D43-AA1BE21296F4}" type="slidenum">
              <a:rPr lang="en-US" smtClean="0">
                <a:solidFill>
                  <a:srgbClr val="898989">
                    <a:alpha val="60000"/>
                  </a:srgbClr>
                </a:solidFill>
                <a:latin typeface="Palatino Linotype"/>
              </a:rPr>
              <a:pPr algn="ctr"/>
              <a:t>56</a:t>
            </a:fld>
            <a:endParaRPr lang="en-US">
              <a:solidFill>
                <a:srgbClr val="898989">
                  <a:alpha val="60000"/>
                </a:srgbClr>
              </a:solidFill>
              <a:latin typeface="Palatino Linotype"/>
            </a:endParaRPr>
          </a:p>
        </p:txBody>
      </p:sp>
      <p:sp>
        <p:nvSpPr>
          <p:cNvPr id="8" name="Content Placeholder 4"/>
          <p:cNvSpPr txBox="1">
            <a:spLocks/>
          </p:cNvSpPr>
          <p:nvPr/>
        </p:nvSpPr>
        <p:spPr>
          <a:xfrm>
            <a:off x="4642894" y="805159"/>
            <a:ext cx="4211099" cy="5103100"/>
          </a:xfrm>
          <a:prstGeom prst="rect">
            <a:avLst/>
          </a:prstGeom>
        </p:spPr>
        <p:txBody>
          <a:bodyPr>
            <a:noAutofit/>
          </a:bodyPr>
          <a:lstStyle>
            <a:lvl1pPr marL="342900" indent="-342900" algn="l" rtl="0" eaLnBrk="1" fontAlgn="base" hangingPunct="1">
              <a:spcBef>
                <a:spcPts val="900"/>
              </a:spcBef>
              <a:spcAft>
                <a:spcPct val="0"/>
              </a:spcAft>
              <a:defRPr sz="2400">
                <a:solidFill>
                  <a:srgbClr val="003366"/>
                </a:solidFill>
                <a:latin typeface="+mn-lt"/>
                <a:ea typeface="+mn-ea"/>
                <a:cs typeface="+mn-cs"/>
              </a:defRPr>
            </a:lvl1pPr>
            <a:lvl2pPr marL="288925" indent="-227013" algn="l" rtl="0" eaLnBrk="1" fontAlgn="base" hangingPunct="1">
              <a:spcBef>
                <a:spcPts val="500"/>
              </a:spcBef>
              <a:spcAft>
                <a:spcPct val="0"/>
              </a:spcAft>
              <a:buSzPct val="85000"/>
              <a:buChar char="–"/>
              <a:defRPr sz="2400">
                <a:solidFill>
                  <a:srgbClr val="003366"/>
                </a:solidFill>
                <a:latin typeface="+mn-lt"/>
                <a:ea typeface="+mn-ea"/>
              </a:defRPr>
            </a:lvl2pPr>
            <a:lvl3pPr marL="573088" indent="-117475" algn="l" rtl="0" eaLnBrk="1" fontAlgn="base" hangingPunct="1">
              <a:spcBef>
                <a:spcPts val="400"/>
              </a:spcBef>
              <a:spcAft>
                <a:spcPct val="0"/>
              </a:spcAft>
              <a:buSzPct val="75000"/>
              <a:buFont typeface="Lucida Grande" charset="0"/>
              <a:buChar char="–"/>
              <a:defRPr sz="2400">
                <a:solidFill>
                  <a:srgbClr val="003366"/>
                </a:solidFill>
                <a:latin typeface="+mn-lt"/>
                <a:ea typeface="+mn-ea"/>
              </a:defRPr>
            </a:lvl3pPr>
            <a:lvl4pPr marL="909638" indent="-227013" algn="l" rtl="0" eaLnBrk="1" fontAlgn="base" hangingPunct="1">
              <a:spcBef>
                <a:spcPct val="20000"/>
              </a:spcBef>
              <a:spcAft>
                <a:spcPct val="0"/>
              </a:spcAft>
              <a:buSzPct val="75000"/>
              <a:buFont typeface="Lucida Grande" charset="0"/>
              <a:buChar char="–"/>
              <a:defRPr sz="2400">
                <a:solidFill>
                  <a:srgbClr val="003366"/>
                </a:solidFill>
                <a:latin typeface="+mn-lt"/>
                <a:ea typeface="+mn-ea"/>
              </a:defRPr>
            </a:lvl4pPr>
            <a:lvl5pPr marL="1146175" indent="-236538" algn="l" rtl="0" eaLnBrk="1" fontAlgn="base" hangingPunct="1">
              <a:spcBef>
                <a:spcPct val="20000"/>
              </a:spcBef>
              <a:spcAft>
                <a:spcPct val="0"/>
              </a:spcAft>
              <a:buChar char="»"/>
              <a:defRPr sz="2400">
                <a:solidFill>
                  <a:srgbClr val="003366"/>
                </a:solidFill>
                <a:latin typeface="+mn-lt"/>
                <a:ea typeface="+mn-ea"/>
              </a:defRPr>
            </a:lvl5pPr>
            <a:lvl6pPr marL="2514600" indent="-228600" algn="l" rtl="0" eaLnBrk="1" fontAlgn="base" hangingPunct="1">
              <a:spcBef>
                <a:spcPct val="20000"/>
              </a:spcBef>
              <a:spcAft>
                <a:spcPct val="0"/>
              </a:spcAft>
              <a:buChar char="»"/>
              <a:defRPr sz="2000">
                <a:solidFill>
                  <a:srgbClr val="2C5993"/>
                </a:solidFill>
                <a:latin typeface="+mn-lt"/>
                <a:ea typeface="+mn-ea"/>
              </a:defRPr>
            </a:lvl6pPr>
            <a:lvl7pPr marL="2971800" indent="-228600" algn="l" rtl="0" eaLnBrk="1" fontAlgn="base" hangingPunct="1">
              <a:spcBef>
                <a:spcPct val="20000"/>
              </a:spcBef>
              <a:spcAft>
                <a:spcPct val="0"/>
              </a:spcAft>
              <a:buChar char="»"/>
              <a:defRPr sz="2000">
                <a:solidFill>
                  <a:srgbClr val="2C5993"/>
                </a:solidFill>
                <a:latin typeface="+mn-lt"/>
                <a:ea typeface="+mn-ea"/>
              </a:defRPr>
            </a:lvl7pPr>
            <a:lvl8pPr marL="3429000" indent="-228600" algn="l" rtl="0" eaLnBrk="1" fontAlgn="base" hangingPunct="1">
              <a:spcBef>
                <a:spcPct val="20000"/>
              </a:spcBef>
              <a:spcAft>
                <a:spcPct val="0"/>
              </a:spcAft>
              <a:buChar char="»"/>
              <a:defRPr sz="2000">
                <a:solidFill>
                  <a:srgbClr val="2C5993"/>
                </a:solidFill>
                <a:latin typeface="+mn-lt"/>
                <a:ea typeface="+mn-ea"/>
              </a:defRPr>
            </a:lvl8pPr>
            <a:lvl9pPr marL="3886200" indent="-228600" algn="l" rtl="0" eaLnBrk="1" fontAlgn="base" hangingPunct="1">
              <a:spcBef>
                <a:spcPct val="20000"/>
              </a:spcBef>
              <a:spcAft>
                <a:spcPct val="0"/>
              </a:spcAft>
              <a:buChar char="»"/>
              <a:defRPr sz="2000">
                <a:solidFill>
                  <a:srgbClr val="2C5993"/>
                </a:solidFill>
                <a:latin typeface="+mn-lt"/>
                <a:ea typeface="+mn-ea"/>
              </a:defRPr>
            </a:lvl9pPr>
          </a:lstStyle>
          <a:p>
            <a:pPr marL="228600" indent="-228600">
              <a:buFont typeface="+mj-lt"/>
              <a:buAutoNum type="arabicPeriod" startAt="7"/>
            </a:pPr>
            <a:r>
              <a:rPr lang="en-US" sz="1300" dirty="0" smtClean="0"/>
              <a:t>Finalize annotation by adding:</a:t>
            </a:r>
          </a:p>
          <a:p>
            <a:pPr lvl="1"/>
            <a:r>
              <a:rPr lang="en-US" sz="1300" dirty="0" smtClean="0"/>
              <a:t>Important project information in the form of canned and/or customized comments</a:t>
            </a:r>
          </a:p>
          <a:p>
            <a:pPr lvl="1"/>
            <a:r>
              <a:rPr lang="en-US" sz="1300" dirty="0" smtClean="0"/>
              <a:t>IDs from </a:t>
            </a:r>
            <a:r>
              <a:rPr lang="en-US" sz="1300" dirty="0" err="1" smtClean="0"/>
              <a:t>GenBank</a:t>
            </a:r>
            <a:r>
              <a:rPr lang="en-US" sz="1300" dirty="0" smtClean="0"/>
              <a:t> (via </a:t>
            </a:r>
            <a:r>
              <a:rPr lang="en-US" sz="1300" dirty="0" err="1" smtClean="0"/>
              <a:t>DBXRef</a:t>
            </a:r>
            <a:r>
              <a:rPr lang="en-US" sz="1300" dirty="0" smtClean="0"/>
              <a:t>), gene symbol(s), common name(s), synonyms, top BLAST hits (with </a:t>
            </a:r>
            <a:r>
              <a:rPr lang="en-US" sz="1300" dirty="0" err="1" smtClean="0"/>
              <a:t>GenBank</a:t>
            </a:r>
            <a:r>
              <a:rPr lang="en-US" sz="1300" dirty="0" smtClean="0"/>
              <a:t> IDs), </a:t>
            </a:r>
            <a:r>
              <a:rPr lang="en-US" sz="1300" dirty="0" err="1" smtClean="0"/>
              <a:t>orthologs</a:t>
            </a:r>
            <a:r>
              <a:rPr lang="en-US" sz="1300" dirty="0" smtClean="0"/>
              <a:t> with species names, and everything else you can think of, because you are the expert.</a:t>
            </a:r>
          </a:p>
          <a:p>
            <a:pPr lvl="1"/>
            <a:r>
              <a:rPr lang="en-US" sz="1300" dirty="0" smtClean="0"/>
              <a:t>Whether your model replaces one or more models from the official gene set (so it can be deleted).</a:t>
            </a:r>
          </a:p>
          <a:p>
            <a:pPr lvl="1"/>
            <a:r>
              <a:rPr lang="en-US" sz="1300" dirty="0" smtClean="0"/>
              <a:t>The kinds of changes you made to the gene model of interest, if any. E.g.: splits, merges, whether the 5’ or 3’ ends had to be modified to include ‘Start’ or ‘Stop’ codons, additional exons had to be added, or non-canonical splice sites were accepted.</a:t>
            </a:r>
          </a:p>
          <a:p>
            <a:pPr lvl="1"/>
            <a:r>
              <a:rPr lang="en-US" sz="1300" dirty="0" smtClean="0"/>
              <a:t>Any functional assignments that you think are of interest to the community (e.g. via BLAST, RNA-</a:t>
            </a:r>
            <a:r>
              <a:rPr lang="en-US" sz="1300" dirty="0" err="1" smtClean="0"/>
              <a:t>Seq</a:t>
            </a:r>
            <a:r>
              <a:rPr lang="en-US" sz="1300" dirty="0" smtClean="0"/>
              <a:t> data, literature searches, etc.)</a:t>
            </a:r>
          </a:p>
        </p:txBody>
      </p:sp>
      <p:sp>
        <p:nvSpPr>
          <p:cNvPr id="9" name="Footer Placeholder 3"/>
          <p:cNvSpPr>
            <a:spLocks noGrp="1"/>
          </p:cNvSpPr>
          <p:nvPr>
            <p:ph type="ftr" sz="quarter" idx="4294967295"/>
          </p:nvPr>
        </p:nvSpPr>
        <p:spPr>
          <a:xfrm>
            <a:off x="592138" y="6356350"/>
            <a:ext cx="2895600" cy="365125"/>
          </a:xfrm>
          <a:prstGeom prst="rect">
            <a:avLst/>
          </a:prstGeom>
        </p:spPr>
        <p:txBody>
          <a:bodyPr/>
          <a:lstStyle/>
          <a:p>
            <a:pPr>
              <a:defRPr/>
            </a:pPr>
            <a:r>
              <a:rPr lang="en-US" sz="600" dirty="0" smtClean="0">
                <a:solidFill>
                  <a:srgbClr val="898989"/>
                </a:solidFill>
              </a:rPr>
              <a:t>4. Becoming Acquainted with Web Apollo.</a:t>
            </a:r>
            <a:endParaRPr lang="en-US" sz="600" dirty="0">
              <a:solidFill>
                <a:srgbClr val="898989"/>
              </a:solidFill>
            </a:endParaRPr>
          </a:p>
        </p:txBody>
      </p:sp>
      <p:sp>
        <p:nvSpPr>
          <p:cNvPr id="10" name="Curved Up Arrow 9"/>
          <p:cNvSpPr/>
          <p:nvPr/>
        </p:nvSpPr>
        <p:spPr bwMode="auto">
          <a:xfrm rot="18989152">
            <a:off x="4235649" y="5276360"/>
            <a:ext cx="962553" cy="541129"/>
          </a:xfrm>
          <a:prstGeom prst="curvedUpArrow">
            <a:avLst>
              <a:gd name="adj1" fmla="val 14688"/>
              <a:gd name="adj2" fmla="val 39362"/>
              <a:gd name="adj3" fmla="val 29227"/>
            </a:avLst>
          </a:prstGeom>
          <a:solidFill>
            <a:schemeClr val="accent6">
              <a:lumMod val="60000"/>
              <a:lumOff val="40000"/>
            </a:schemeClr>
          </a:solidFill>
          <a:ln w="952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Exercises</a:t>
            </a:r>
            <a:endParaRPr lang="en-US" dirty="0"/>
          </a:p>
        </p:txBody>
      </p:sp>
      <p:sp>
        <p:nvSpPr>
          <p:cNvPr id="3" name="Content Placeholder 2"/>
          <p:cNvSpPr>
            <a:spLocks noGrp="1"/>
          </p:cNvSpPr>
          <p:nvPr>
            <p:ph idx="1"/>
          </p:nvPr>
        </p:nvSpPr>
        <p:spPr>
          <a:xfrm>
            <a:off x="682625" y="1050265"/>
            <a:ext cx="7781925" cy="547409"/>
          </a:xfrm>
        </p:spPr>
        <p:txBody>
          <a:bodyPr/>
          <a:lstStyle/>
          <a:p>
            <a:r>
              <a:rPr lang="en-US" dirty="0" smtClean="0"/>
              <a:t>Live Demonstration using the </a:t>
            </a:r>
            <a:r>
              <a:rPr lang="en-US" i="1" dirty="0" smtClean="0"/>
              <a:t>Apis mellifera </a:t>
            </a:r>
            <a:r>
              <a:rPr lang="en-US" dirty="0" smtClean="0"/>
              <a:t>genome.</a:t>
            </a:r>
            <a:endParaRPr lang="en-US" dirty="0"/>
          </a:p>
        </p:txBody>
      </p:sp>
      <p:sp>
        <p:nvSpPr>
          <p:cNvPr id="4" name="Footer Placeholder 3"/>
          <p:cNvSpPr>
            <a:spLocks noGrp="1"/>
          </p:cNvSpPr>
          <p:nvPr>
            <p:ph type="ftr" sz="quarter" idx="10"/>
          </p:nvPr>
        </p:nvSpPr>
        <p:spPr/>
        <p:txBody>
          <a:bodyPr/>
          <a:lstStyle/>
          <a:p>
            <a:pPr>
              <a:defRPr/>
            </a:pPr>
            <a:r>
              <a:rPr lang="en-US" dirty="0"/>
              <a:t>4. Becoming Acquainted with Web Apollo.</a:t>
            </a:r>
          </a:p>
        </p:txBody>
      </p:sp>
      <p:sp>
        <p:nvSpPr>
          <p:cNvPr id="5" name="Slide Number Placeholder 4"/>
          <p:cNvSpPr>
            <a:spLocks noGrp="1"/>
          </p:cNvSpPr>
          <p:nvPr>
            <p:ph type="sldNum" sz="quarter" idx="11"/>
          </p:nvPr>
        </p:nvSpPr>
        <p:spPr/>
        <p:txBody>
          <a:bodyPr/>
          <a:lstStyle/>
          <a:p>
            <a:pPr>
              <a:defRPr/>
            </a:pPr>
            <a:fld id="{FE84A2BA-7E53-9E4C-9F94-3E442F04675F}" type="slidenum">
              <a:rPr lang="en-US" smtClean="0"/>
              <a:pPr>
                <a:defRPr/>
              </a:pPr>
              <a:t>57</a:t>
            </a:fld>
            <a:endParaRPr lang="en-US" dirty="0"/>
          </a:p>
        </p:txBody>
      </p:sp>
      <p:sp>
        <p:nvSpPr>
          <p:cNvPr id="6" name="TextBox 5"/>
          <p:cNvSpPr txBox="1"/>
          <p:nvPr/>
        </p:nvSpPr>
        <p:spPr>
          <a:xfrm>
            <a:off x="682625" y="1518295"/>
            <a:ext cx="3887249" cy="4401204"/>
          </a:xfrm>
          <a:prstGeom prst="rect">
            <a:avLst/>
          </a:prstGeom>
          <a:noFill/>
        </p:spPr>
        <p:txBody>
          <a:bodyPr wrap="square" rtlCol="0">
            <a:spAutoFit/>
          </a:bodyPr>
          <a:lstStyle/>
          <a:p>
            <a:r>
              <a:rPr lang="en-US" sz="1400" b="1" dirty="0" smtClean="0">
                <a:solidFill>
                  <a:srgbClr val="003366"/>
                </a:solidFill>
              </a:rPr>
              <a:t>1. Evidence </a:t>
            </a:r>
            <a:r>
              <a:rPr lang="en-US" sz="1400" b="1" dirty="0">
                <a:solidFill>
                  <a:srgbClr val="003366"/>
                </a:solidFill>
              </a:rPr>
              <a:t>in support of protein coding gene </a:t>
            </a:r>
            <a:r>
              <a:rPr lang="en-US" sz="1400" b="1" dirty="0" smtClean="0">
                <a:solidFill>
                  <a:srgbClr val="003366"/>
                </a:solidFill>
              </a:rPr>
              <a:t>models.</a:t>
            </a:r>
          </a:p>
          <a:p>
            <a:r>
              <a:rPr lang="en-US" sz="1400" dirty="0" smtClean="0">
                <a:solidFill>
                  <a:srgbClr val="003366"/>
                </a:solidFill>
              </a:rPr>
              <a:t> </a:t>
            </a:r>
          </a:p>
          <a:p>
            <a:r>
              <a:rPr lang="en-US" sz="1400" b="1" dirty="0" smtClean="0">
                <a:solidFill>
                  <a:srgbClr val="003366"/>
                </a:solidFill>
              </a:rPr>
              <a:t>1.1 Consensus </a:t>
            </a:r>
            <a:r>
              <a:rPr lang="en-US" sz="1400" b="1" dirty="0">
                <a:solidFill>
                  <a:srgbClr val="003366"/>
                </a:solidFill>
              </a:rPr>
              <a:t>Gene Sets:</a:t>
            </a:r>
            <a:endParaRPr lang="en-US" sz="1400" dirty="0">
              <a:solidFill>
                <a:srgbClr val="003366"/>
              </a:solidFill>
            </a:endParaRPr>
          </a:p>
          <a:p>
            <a:pPr lvl="0"/>
            <a:r>
              <a:rPr lang="en-US" sz="1400" dirty="0">
                <a:solidFill>
                  <a:srgbClr val="003366"/>
                </a:solidFill>
              </a:rPr>
              <a:t>Official Gene Set v3.2</a:t>
            </a:r>
          </a:p>
          <a:p>
            <a:pPr lvl="0"/>
            <a:r>
              <a:rPr lang="en-US" sz="1400" dirty="0">
                <a:solidFill>
                  <a:srgbClr val="003366"/>
                </a:solidFill>
              </a:rPr>
              <a:t>Official Gene Set </a:t>
            </a:r>
            <a:r>
              <a:rPr lang="en-US" sz="1400" dirty="0" smtClean="0">
                <a:solidFill>
                  <a:srgbClr val="003366"/>
                </a:solidFill>
              </a:rPr>
              <a:t>v1.0</a:t>
            </a:r>
            <a:br>
              <a:rPr lang="en-US" sz="1400" dirty="0" smtClean="0">
                <a:solidFill>
                  <a:srgbClr val="003366"/>
                </a:solidFill>
              </a:rPr>
            </a:br>
            <a:endParaRPr lang="en-US" sz="1400" dirty="0">
              <a:solidFill>
                <a:srgbClr val="003366"/>
              </a:solidFill>
            </a:endParaRPr>
          </a:p>
          <a:p>
            <a:r>
              <a:rPr lang="en-US" sz="1400" b="1" dirty="0" smtClean="0">
                <a:solidFill>
                  <a:srgbClr val="003366"/>
                </a:solidFill>
              </a:rPr>
              <a:t>1.2 Consensus </a:t>
            </a:r>
            <a:r>
              <a:rPr lang="en-US" sz="1400" b="1" dirty="0">
                <a:solidFill>
                  <a:srgbClr val="003366"/>
                </a:solidFill>
              </a:rPr>
              <a:t>Gene Sets comparison:</a:t>
            </a:r>
            <a:endParaRPr lang="en-US" sz="1400" dirty="0">
              <a:solidFill>
                <a:srgbClr val="003366"/>
              </a:solidFill>
            </a:endParaRPr>
          </a:p>
          <a:p>
            <a:pPr lvl="0"/>
            <a:r>
              <a:rPr lang="en-US" sz="1400" dirty="0">
                <a:solidFill>
                  <a:srgbClr val="003366"/>
                </a:solidFill>
              </a:rPr>
              <a:t>OGSv3.2 genes that merge </a:t>
            </a:r>
            <a:r>
              <a:rPr lang="en-US" sz="1400" dirty="0" smtClean="0">
                <a:solidFill>
                  <a:srgbClr val="003366"/>
                </a:solidFill>
              </a:rPr>
              <a:t>OGSv1.0 and</a:t>
            </a:r>
            <a:endParaRPr lang="en-US" sz="1400" dirty="0">
              <a:solidFill>
                <a:srgbClr val="003366"/>
              </a:solidFill>
            </a:endParaRPr>
          </a:p>
          <a:p>
            <a:pPr lvl="0"/>
            <a:r>
              <a:rPr lang="en-US" sz="1400" dirty="0" err="1" smtClean="0">
                <a:solidFill>
                  <a:srgbClr val="003366"/>
                </a:solidFill>
              </a:rPr>
              <a:t>RefSeq</a:t>
            </a:r>
            <a:r>
              <a:rPr lang="en-US" sz="1400" dirty="0" smtClean="0">
                <a:solidFill>
                  <a:srgbClr val="003366"/>
                </a:solidFill>
              </a:rPr>
              <a:t> </a:t>
            </a:r>
            <a:r>
              <a:rPr lang="en-US" sz="1400" dirty="0">
                <a:solidFill>
                  <a:srgbClr val="003366"/>
                </a:solidFill>
              </a:rPr>
              <a:t>genes</a:t>
            </a:r>
          </a:p>
          <a:p>
            <a:pPr lvl="0"/>
            <a:r>
              <a:rPr lang="en-US" sz="1400" dirty="0">
                <a:solidFill>
                  <a:srgbClr val="003366"/>
                </a:solidFill>
              </a:rPr>
              <a:t>OGSv3.2 genes that split OGSv1.0 </a:t>
            </a:r>
            <a:r>
              <a:rPr lang="en-US" sz="1400" dirty="0" smtClean="0">
                <a:solidFill>
                  <a:srgbClr val="003366"/>
                </a:solidFill>
              </a:rPr>
              <a:t>and </a:t>
            </a:r>
            <a:r>
              <a:rPr lang="en-US" sz="1400" dirty="0" err="1" smtClean="0">
                <a:solidFill>
                  <a:srgbClr val="003366"/>
                </a:solidFill>
              </a:rPr>
              <a:t>RefSeq</a:t>
            </a:r>
            <a:r>
              <a:rPr lang="en-US" sz="1400" dirty="0" smtClean="0">
                <a:solidFill>
                  <a:srgbClr val="003366"/>
                </a:solidFill>
              </a:rPr>
              <a:t> genes</a:t>
            </a:r>
            <a:br>
              <a:rPr lang="en-US" sz="1400" dirty="0" smtClean="0">
                <a:solidFill>
                  <a:srgbClr val="003366"/>
                </a:solidFill>
              </a:rPr>
            </a:br>
            <a:endParaRPr lang="en-US" sz="1400" dirty="0" smtClean="0">
              <a:solidFill>
                <a:srgbClr val="003366"/>
              </a:solidFill>
            </a:endParaRPr>
          </a:p>
          <a:p>
            <a:pPr lvl="0"/>
            <a:r>
              <a:rPr lang="en-US" sz="1400" b="1" dirty="0" smtClean="0">
                <a:solidFill>
                  <a:srgbClr val="003366"/>
                </a:solidFill>
              </a:rPr>
              <a:t>1.3 Protein </a:t>
            </a:r>
            <a:r>
              <a:rPr lang="en-US" sz="1400" b="1" dirty="0">
                <a:solidFill>
                  <a:srgbClr val="003366"/>
                </a:solidFill>
              </a:rPr>
              <a:t>Coding Gene Predictions Supported by Biological Evidence:</a:t>
            </a:r>
          </a:p>
          <a:p>
            <a:pPr lvl="0"/>
            <a:r>
              <a:rPr lang="en-US" sz="1400" dirty="0" smtClean="0">
                <a:solidFill>
                  <a:srgbClr val="003366"/>
                </a:solidFill>
              </a:rPr>
              <a:t>NCBI </a:t>
            </a:r>
            <a:r>
              <a:rPr lang="en-US" sz="1400" dirty="0">
                <a:solidFill>
                  <a:srgbClr val="003366"/>
                </a:solidFill>
              </a:rPr>
              <a:t>Gnomon</a:t>
            </a:r>
          </a:p>
          <a:p>
            <a:pPr lvl="0"/>
            <a:r>
              <a:rPr lang="en-US" sz="1400" dirty="0" err="1" smtClean="0">
                <a:solidFill>
                  <a:srgbClr val="003366"/>
                </a:solidFill>
              </a:rPr>
              <a:t>Fgenesh</a:t>
            </a:r>
            <a:r>
              <a:rPr lang="en-US" sz="1400" dirty="0">
                <a:solidFill>
                  <a:srgbClr val="003366"/>
                </a:solidFill>
              </a:rPr>
              <a:t>++ with </a:t>
            </a:r>
            <a:r>
              <a:rPr lang="en-US" sz="1400" dirty="0" err="1">
                <a:solidFill>
                  <a:srgbClr val="003366"/>
                </a:solidFill>
              </a:rPr>
              <a:t>RNASeq</a:t>
            </a:r>
            <a:r>
              <a:rPr lang="en-US" sz="1400" dirty="0">
                <a:solidFill>
                  <a:srgbClr val="003366"/>
                </a:solidFill>
              </a:rPr>
              <a:t> training data</a:t>
            </a:r>
          </a:p>
          <a:p>
            <a:pPr lvl="0"/>
            <a:r>
              <a:rPr lang="en-US" sz="1400" dirty="0" err="1" smtClean="0">
                <a:solidFill>
                  <a:srgbClr val="003366"/>
                </a:solidFill>
              </a:rPr>
              <a:t>Fgenesh</a:t>
            </a:r>
            <a:r>
              <a:rPr lang="en-US" sz="1400" dirty="0">
                <a:solidFill>
                  <a:srgbClr val="003366"/>
                </a:solidFill>
              </a:rPr>
              <a:t>++ without </a:t>
            </a:r>
            <a:r>
              <a:rPr lang="en-US" sz="1400" dirty="0" err="1">
                <a:solidFill>
                  <a:srgbClr val="003366"/>
                </a:solidFill>
              </a:rPr>
              <a:t>RNASeq</a:t>
            </a:r>
            <a:r>
              <a:rPr lang="en-US" sz="1400" dirty="0">
                <a:solidFill>
                  <a:srgbClr val="003366"/>
                </a:solidFill>
              </a:rPr>
              <a:t> training data</a:t>
            </a:r>
          </a:p>
          <a:p>
            <a:pPr lvl="0"/>
            <a:r>
              <a:rPr lang="en-US" sz="1400" dirty="0" smtClean="0">
                <a:solidFill>
                  <a:srgbClr val="003366"/>
                </a:solidFill>
              </a:rPr>
              <a:t>NCBI </a:t>
            </a:r>
            <a:r>
              <a:rPr lang="en-US" sz="1400" dirty="0" err="1">
                <a:solidFill>
                  <a:srgbClr val="003366"/>
                </a:solidFill>
              </a:rPr>
              <a:t>RefSeq</a:t>
            </a:r>
            <a:r>
              <a:rPr lang="en-US" sz="1400" dirty="0">
                <a:solidFill>
                  <a:srgbClr val="003366"/>
                </a:solidFill>
              </a:rPr>
              <a:t> Protein Coding </a:t>
            </a:r>
            <a:r>
              <a:rPr lang="en-US" sz="1400" dirty="0" smtClean="0">
                <a:solidFill>
                  <a:srgbClr val="003366"/>
                </a:solidFill>
              </a:rPr>
              <a:t>Genes and Low </a:t>
            </a:r>
            <a:r>
              <a:rPr lang="en-US" sz="1400" dirty="0">
                <a:solidFill>
                  <a:srgbClr val="003366"/>
                </a:solidFill>
              </a:rPr>
              <a:t>Quality Protein Coding </a:t>
            </a:r>
            <a:r>
              <a:rPr lang="en-US" sz="1400" dirty="0" smtClean="0">
                <a:solidFill>
                  <a:srgbClr val="003366"/>
                </a:solidFill>
              </a:rPr>
              <a:t>Genes</a:t>
            </a:r>
            <a:endParaRPr lang="en-US" sz="1400" dirty="0">
              <a:solidFill>
                <a:srgbClr val="003366"/>
              </a:solidFill>
            </a:endParaRPr>
          </a:p>
        </p:txBody>
      </p:sp>
      <p:sp>
        <p:nvSpPr>
          <p:cNvPr id="7" name="TextBox 6"/>
          <p:cNvSpPr txBox="1"/>
          <p:nvPr/>
        </p:nvSpPr>
        <p:spPr>
          <a:xfrm>
            <a:off x="4744954" y="2119327"/>
            <a:ext cx="3887249" cy="3539431"/>
          </a:xfrm>
          <a:prstGeom prst="rect">
            <a:avLst/>
          </a:prstGeom>
          <a:noFill/>
        </p:spPr>
        <p:txBody>
          <a:bodyPr wrap="square" rtlCol="0">
            <a:spAutoFit/>
          </a:bodyPr>
          <a:lstStyle/>
          <a:p>
            <a:r>
              <a:rPr lang="en-US" sz="1400" b="1" dirty="0" smtClean="0">
                <a:solidFill>
                  <a:srgbClr val="003366"/>
                </a:solidFill>
              </a:rPr>
              <a:t>1.4 </a:t>
            </a:r>
            <a:r>
              <a:rPr lang="en-US" sz="1400" b="1" i="1" dirty="0" err="1" smtClean="0">
                <a:solidFill>
                  <a:srgbClr val="003366"/>
                </a:solidFill>
              </a:rPr>
              <a:t>Ab</a:t>
            </a:r>
            <a:r>
              <a:rPr lang="en-US" sz="1400" b="1" i="1" dirty="0" smtClean="0">
                <a:solidFill>
                  <a:srgbClr val="003366"/>
                </a:solidFill>
              </a:rPr>
              <a:t> </a:t>
            </a:r>
            <a:r>
              <a:rPr lang="en-US" sz="1400" b="1" i="1" dirty="0">
                <a:solidFill>
                  <a:srgbClr val="003366"/>
                </a:solidFill>
              </a:rPr>
              <a:t>initio </a:t>
            </a:r>
            <a:r>
              <a:rPr lang="en-US" sz="1400" b="1" dirty="0">
                <a:solidFill>
                  <a:srgbClr val="003366"/>
                </a:solidFill>
              </a:rPr>
              <a:t>protein coding gene predictions:</a:t>
            </a:r>
            <a:endParaRPr lang="en-US" sz="1400" dirty="0">
              <a:solidFill>
                <a:srgbClr val="003366"/>
              </a:solidFill>
            </a:endParaRPr>
          </a:p>
          <a:p>
            <a:pPr lvl="0"/>
            <a:r>
              <a:rPr lang="en-US" sz="1400" dirty="0">
                <a:solidFill>
                  <a:srgbClr val="003366"/>
                </a:solidFill>
              </a:rPr>
              <a:t>Augustus Set </a:t>
            </a:r>
            <a:r>
              <a:rPr lang="en-US" sz="1400" dirty="0" smtClean="0">
                <a:solidFill>
                  <a:srgbClr val="003366"/>
                </a:solidFill>
              </a:rPr>
              <a:t>12, Augustus </a:t>
            </a:r>
            <a:r>
              <a:rPr lang="en-US" sz="1400" dirty="0">
                <a:solidFill>
                  <a:srgbClr val="003366"/>
                </a:solidFill>
              </a:rPr>
              <a:t>Set </a:t>
            </a:r>
            <a:r>
              <a:rPr lang="en-US" sz="1400" dirty="0" smtClean="0">
                <a:solidFill>
                  <a:srgbClr val="003366"/>
                </a:solidFill>
              </a:rPr>
              <a:t>9, </a:t>
            </a:r>
            <a:r>
              <a:rPr lang="en-US" sz="1400" dirty="0" err="1" smtClean="0">
                <a:solidFill>
                  <a:srgbClr val="003366"/>
                </a:solidFill>
              </a:rPr>
              <a:t>Fgenesh</a:t>
            </a:r>
            <a:r>
              <a:rPr lang="en-US" sz="1400" dirty="0" smtClean="0">
                <a:solidFill>
                  <a:srgbClr val="003366"/>
                </a:solidFill>
              </a:rPr>
              <a:t>, </a:t>
            </a:r>
            <a:r>
              <a:rPr lang="en-US" sz="1400" dirty="0" err="1" smtClean="0">
                <a:solidFill>
                  <a:srgbClr val="003366"/>
                </a:solidFill>
              </a:rPr>
              <a:t>GeneID</a:t>
            </a:r>
            <a:r>
              <a:rPr lang="en-US" sz="1400" dirty="0" smtClean="0">
                <a:solidFill>
                  <a:srgbClr val="003366"/>
                </a:solidFill>
              </a:rPr>
              <a:t>, N</a:t>
            </a:r>
            <a:r>
              <a:rPr lang="en-US" sz="1400" dirty="0">
                <a:solidFill>
                  <a:srgbClr val="003366"/>
                </a:solidFill>
              </a:rPr>
              <a:t>-</a:t>
            </a:r>
            <a:r>
              <a:rPr lang="en-US" sz="1400" dirty="0" smtClean="0">
                <a:solidFill>
                  <a:srgbClr val="003366"/>
                </a:solidFill>
              </a:rPr>
              <a:t>SCAN, SGP2</a:t>
            </a:r>
            <a:br>
              <a:rPr lang="en-US" sz="1400" dirty="0" smtClean="0">
                <a:solidFill>
                  <a:srgbClr val="003366"/>
                </a:solidFill>
              </a:rPr>
            </a:br>
            <a:endParaRPr lang="en-US" sz="1400" dirty="0" smtClean="0">
              <a:solidFill>
                <a:srgbClr val="003366"/>
              </a:solidFill>
            </a:endParaRPr>
          </a:p>
          <a:p>
            <a:r>
              <a:rPr lang="en-US" sz="1400" b="1" dirty="0" smtClean="0">
                <a:solidFill>
                  <a:srgbClr val="003366"/>
                </a:solidFill>
              </a:rPr>
              <a:t>1.5 Transcript </a:t>
            </a:r>
            <a:r>
              <a:rPr lang="en-US" sz="1400" b="1" dirty="0">
                <a:solidFill>
                  <a:srgbClr val="003366"/>
                </a:solidFill>
              </a:rPr>
              <a:t>Sequence Alignment:</a:t>
            </a:r>
            <a:endParaRPr lang="en-US" sz="1400" dirty="0">
              <a:solidFill>
                <a:srgbClr val="003366"/>
              </a:solidFill>
            </a:endParaRPr>
          </a:p>
          <a:p>
            <a:pPr lvl="0"/>
            <a:r>
              <a:rPr lang="en-US" sz="1400" dirty="0">
                <a:solidFill>
                  <a:srgbClr val="003366"/>
                </a:solidFill>
              </a:rPr>
              <a:t>NCBI </a:t>
            </a:r>
            <a:r>
              <a:rPr lang="en-US" sz="1400" dirty="0" smtClean="0">
                <a:solidFill>
                  <a:srgbClr val="003366"/>
                </a:solidFill>
              </a:rPr>
              <a:t>ESTs, </a:t>
            </a:r>
            <a:r>
              <a:rPr lang="en-US" sz="1400" i="1" dirty="0" smtClean="0">
                <a:solidFill>
                  <a:srgbClr val="003366"/>
                </a:solidFill>
              </a:rPr>
              <a:t>Apis </a:t>
            </a:r>
            <a:r>
              <a:rPr lang="en-US" sz="1400" i="1" dirty="0" err="1">
                <a:solidFill>
                  <a:srgbClr val="003366"/>
                </a:solidFill>
              </a:rPr>
              <a:t>cerana</a:t>
            </a:r>
            <a:r>
              <a:rPr lang="en-US" sz="1400" i="1" dirty="0">
                <a:solidFill>
                  <a:srgbClr val="003366"/>
                </a:solidFill>
              </a:rPr>
              <a:t> </a:t>
            </a:r>
            <a:r>
              <a:rPr lang="en-US" sz="1400" dirty="0" smtClean="0">
                <a:solidFill>
                  <a:srgbClr val="003366"/>
                </a:solidFill>
              </a:rPr>
              <a:t>RNA</a:t>
            </a:r>
            <a:r>
              <a:rPr lang="en-US" sz="1400" dirty="0">
                <a:solidFill>
                  <a:srgbClr val="003366"/>
                </a:solidFill>
              </a:rPr>
              <a:t>-</a:t>
            </a:r>
            <a:r>
              <a:rPr lang="en-US" sz="1400" dirty="0" err="1" smtClean="0">
                <a:solidFill>
                  <a:srgbClr val="003366"/>
                </a:solidFill>
              </a:rPr>
              <a:t>Seq</a:t>
            </a:r>
            <a:r>
              <a:rPr lang="en-US" sz="1400" dirty="0" smtClean="0">
                <a:solidFill>
                  <a:srgbClr val="003366"/>
                </a:solidFill>
              </a:rPr>
              <a:t>, Forager </a:t>
            </a:r>
            <a:r>
              <a:rPr lang="en-US" sz="1400" dirty="0">
                <a:solidFill>
                  <a:srgbClr val="003366"/>
                </a:solidFill>
              </a:rPr>
              <a:t>Bee Brain </a:t>
            </a:r>
            <a:r>
              <a:rPr lang="en-US" sz="1400" dirty="0" err="1">
                <a:solidFill>
                  <a:srgbClr val="003366"/>
                </a:solidFill>
              </a:rPr>
              <a:t>Illumina</a:t>
            </a:r>
            <a:r>
              <a:rPr lang="en-US" sz="1400" dirty="0">
                <a:solidFill>
                  <a:srgbClr val="003366"/>
                </a:solidFill>
              </a:rPr>
              <a:t> </a:t>
            </a:r>
            <a:r>
              <a:rPr lang="en-US" sz="1400" dirty="0" err="1" smtClean="0">
                <a:solidFill>
                  <a:srgbClr val="003366"/>
                </a:solidFill>
              </a:rPr>
              <a:t>Contigs</a:t>
            </a:r>
            <a:r>
              <a:rPr lang="en-US" sz="1400" dirty="0" smtClean="0">
                <a:solidFill>
                  <a:srgbClr val="003366"/>
                </a:solidFill>
              </a:rPr>
              <a:t>, Nurse </a:t>
            </a:r>
            <a:r>
              <a:rPr lang="en-US" sz="1400" dirty="0">
                <a:solidFill>
                  <a:srgbClr val="003366"/>
                </a:solidFill>
              </a:rPr>
              <a:t>Bee Brain </a:t>
            </a:r>
            <a:r>
              <a:rPr lang="en-US" sz="1400" dirty="0" err="1">
                <a:solidFill>
                  <a:srgbClr val="003366"/>
                </a:solidFill>
              </a:rPr>
              <a:t>Illumina</a:t>
            </a:r>
            <a:r>
              <a:rPr lang="en-US" sz="1400" dirty="0">
                <a:solidFill>
                  <a:srgbClr val="003366"/>
                </a:solidFill>
              </a:rPr>
              <a:t> </a:t>
            </a:r>
            <a:r>
              <a:rPr lang="en-US" sz="1400" dirty="0" err="1" smtClean="0">
                <a:solidFill>
                  <a:srgbClr val="003366"/>
                </a:solidFill>
              </a:rPr>
              <a:t>Contigs</a:t>
            </a:r>
            <a:r>
              <a:rPr lang="en-US" sz="1400" dirty="0" smtClean="0">
                <a:solidFill>
                  <a:srgbClr val="003366"/>
                </a:solidFill>
              </a:rPr>
              <a:t>, Forager </a:t>
            </a:r>
            <a:r>
              <a:rPr lang="en-US" sz="1400" dirty="0">
                <a:solidFill>
                  <a:srgbClr val="003366"/>
                </a:solidFill>
              </a:rPr>
              <a:t>RNA-</a:t>
            </a:r>
            <a:r>
              <a:rPr lang="en-US" sz="1400" dirty="0" err="1">
                <a:solidFill>
                  <a:srgbClr val="003366"/>
                </a:solidFill>
              </a:rPr>
              <a:t>Seq</a:t>
            </a:r>
            <a:r>
              <a:rPr lang="en-US" sz="1400" dirty="0">
                <a:solidFill>
                  <a:srgbClr val="003366"/>
                </a:solidFill>
              </a:rPr>
              <a:t> </a:t>
            </a:r>
            <a:r>
              <a:rPr lang="en-US" sz="1400" dirty="0" smtClean="0">
                <a:solidFill>
                  <a:srgbClr val="003366"/>
                </a:solidFill>
              </a:rPr>
              <a:t>reads, Nurse </a:t>
            </a:r>
            <a:r>
              <a:rPr lang="en-US" sz="1400" dirty="0">
                <a:solidFill>
                  <a:srgbClr val="003366"/>
                </a:solidFill>
              </a:rPr>
              <a:t>RNA-</a:t>
            </a:r>
            <a:r>
              <a:rPr lang="en-US" sz="1400" dirty="0" err="1">
                <a:solidFill>
                  <a:srgbClr val="003366"/>
                </a:solidFill>
              </a:rPr>
              <a:t>Seq</a:t>
            </a:r>
            <a:r>
              <a:rPr lang="en-US" sz="1400" dirty="0">
                <a:solidFill>
                  <a:srgbClr val="003366"/>
                </a:solidFill>
              </a:rPr>
              <a:t> </a:t>
            </a:r>
            <a:r>
              <a:rPr lang="en-US" sz="1400" dirty="0" smtClean="0">
                <a:solidFill>
                  <a:srgbClr val="003366"/>
                </a:solidFill>
              </a:rPr>
              <a:t>reads, Abdomen </a:t>
            </a:r>
            <a:r>
              <a:rPr lang="en-US" sz="1400" dirty="0">
                <a:solidFill>
                  <a:srgbClr val="003366"/>
                </a:solidFill>
              </a:rPr>
              <a:t>454 </a:t>
            </a:r>
            <a:r>
              <a:rPr lang="en-US" sz="1400" dirty="0" err="1" smtClean="0">
                <a:solidFill>
                  <a:srgbClr val="003366"/>
                </a:solidFill>
              </a:rPr>
              <a:t>Contigs</a:t>
            </a:r>
            <a:r>
              <a:rPr lang="en-US" sz="1400" dirty="0" smtClean="0">
                <a:solidFill>
                  <a:srgbClr val="003366"/>
                </a:solidFill>
              </a:rPr>
              <a:t>, Brain </a:t>
            </a:r>
            <a:r>
              <a:rPr lang="en-US" sz="1400" dirty="0">
                <a:solidFill>
                  <a:srgbClr val="003366"/>
                </a:solidFill>
              </a:rPr>
              <a:t>and Ovary 454 </a:t>
            </a:r>
            <a:r>
              <a:rPr lang="en-US" sz="1400" dirty="0" err="1" smtClean="0">
                <a:solidFill>
                  <a:srgbClr val="003366"/>
                </a:solidFill>
              </a:rPr>
              <a:t>Contigs</a:t>
            </a:r>
            <a:r>
              <a:rPr lang="en-US" sz="1400" dirty="0" smtClean="0">
                <a:solidFill>
                  <a:srgbClr val="003366"/>
                </a:solidFill>
              </a:rPr>
              <a:t>, Embryo </a:t>
            </a:r>
            <a:r>
              <a:rPr lang="en-US" sz="1400" dirty="0">
                <a:solidFill>
                  <a:srgbClr val="003366"/>
                </a:solidFill>
              </a:rPr>
              <a:t>454 </a:t>
            </a:r>
            <a:r>
              <a:rPr lang="en-US" sz="1400" dirty="0" err="1" smtClean="0">
                <a:solidFill>
                  <a:srgbClr val="003366"/>
                </a:solidFill>
              </a:rPr>
              <a:t>Contigs</a:t>
            </a:r>
            <a:r>
              <a:rPr lang="en-US" sz="1400" dirty="0" smtClean="0">
                <a:solidFill>
                  <a:srgbClr val="003366"/>
                </a:solidFill>
              </a:rPr>
              <a:t>, Larvae </a:t>
            </a:r>
            <a:r>
              <a:rPr lang="en-US" sz="1400" dirty="0">
                <a:solidFill>
                  <a:srgbClr val="003366"/>
                </a:solidFill>
              </a:rPr>
              <a:t>454 </a:t>
            </a:r>
            <a:r>
              <a:rPr lang="en-US" sz="1400" dirty="0" err="1" smtClean="0">
                <a:solidFill>
                  <a:srgbClr val="003366"/>
                </a:solidFill>
              </a:rPr>
              <a:t>Contigs</a:t>
            </a:r>
            <a:r>
              <a:rPr lang="en-US" sz="1400" dirty="0" smtClean="0">
                <a:solidFill>
                  <a:srgbClr val="003366"/>
                </a:solidFill>
              </a:rPr>
              <a:t>, Mixed </a:t>
            </a:r>
            <a:r>
              <a:rPr lang="en-US" sz="1400" dirty="0">
                <a:solidFill>
                  <a:srgbClr val="003366"/>
                </a:solidFill>
              </a:rPr>
              <a:t>Antennae 454 </a:t>
            </a:r>
            <a:r>
              <a:rPr lang="en-US" sz="1400" dirty="0" err="1" smtClean="0">
                <a:solidFill>
                  <a:srgbClr val="003366"/>
                </a:solidFill>
              </a:rPr>
              <a:t>Contigs</a:t>
            </a:r>
            <a:r>
              <a:rPr lang="en-US" sz="1400" dirty="0" smtClean="0">
                <a:solidFill>
                  <a:srgbClr val="003366"/>
                </a:solidFill>
              </a:rPr>
              <a:t>, Ovary </a:t>
            </a:r>
            <a:r>
              <a:rPr lang="en-US" sz="1400" dirty="0">
                <a:solidFill>
                  <a:srgbClr val="003366"/>
                </a:solidFill>
              </a:rPr>
              <a:t>454 </a:t>
            </a:r>
            <a:r>
              <a:rPr lang="en-US" sz="1400" dirty="0" err="1">
                <a:solidFill>
                  <a:srgbClr val="003366"/>
                </a:solidFill>
              </a:rPr>
              <a:t>Contigs</a:t>
            </a:r>
            <a:endParaRPr lang="en-US" sz="1400" dirty="0">
              <a:solidFill>
                <a:srgbClr val="003366"/>
              </a:solidFill>
            </a:endParaRPr>
          </a:p>
          <a:p>
            <a:pPr lvl="0"/>
            <a:r>
              <a:rPr lang="en-US" sz="1400" dirty="0">
                <a:solidFill>
                  <a:srgbClr val="003366"/>
                </a:solidFill>
              </a:rPr>
              <a:t>Testes 454 </a:t>
            </a:r>
            <a:r>
              <a:rPr lang="en-US" sz="1400" dirty="0" err="1" smtClean="0">
                <a:solidFill>
                  <a:srgbClr val="003366"/>
                </a:solidFill>
              </a:rPr>
              <a:t>Contigs</a:t>
            </a:r>
            <a:r>
              <a:rPr lang="en-US" sz="1400" dirty="0" smtClean="0">
                <a:solidFill>
                  <a:srgbClr val="003366"/>
                </a:solidFill>
              </a:rPr>
              <a:t>, Forager </a:t>
            </a:r>
            <a:r>
              <a:rPr lang="en-US" sz="1400" dirty="0">
                <a:solidFill>
                  <a:srgbClr val="003366"/>
                </a:solidFill>
              </a:rPr>
              <a:t>RNA-</a:t>
            </a:r>
            <a:r>
              <a:rPr lang="en-US" sz="1400" dirty="0" err="1">
                <a:solidFill>
                  <a:srgbClr val="003366"/>
                </a:solidFill>
              </a:rPr>
              <a:t>Seq</a:t>
            </a:r>
            <a:r>
              <a:rPr lang="en-US" sz="1400" dirty="0">
                <a:solidFill>
                  <a:srgbClr val="003366"/>
                </a:solidFill>
              </a:rPr>
              <a:t> </a:t>
            </a:r>
            <a:r>
              <a:rPr lang="en-US" sz="1400" dirty="0" err="1" smtClean="0">
                <a:solidFill>
                  <a:srgbClr val="003366"/>
                </a:solidFill>
              </a:rPr>
              <a:t>HeatMap</a:t>
            </a:r>
            <a:r>
              <a:rPr lang="en-US" sz="1400" dirty="0" smtClean="0">
                <a:solidFill>
                  <a:srgbClr val="003366"/>
                </a:solidFill>
              </a:rPr>
              <a:t>, Forager </a:t>
            </a:r>
            <a:r>
              <a:rPr lang="en-US" sz="1400" dirty="0">
                <a:solidFill>
                  <a:srgbClr val="003366"/>
                </a:solidFill>
              </a:rPr>
              <a:t>RNA-</a:t>
            </a:r>
            <a:r>
              <a:rPr lang="en-US" sz="1400" dirty="0" err="1">
                <a:solidFill>
                  <a:srgbClr val="003366"/>
                </a:solidFill>
              </a:rPr>
              <a:t>Seq</a:t>
            </a:r>
            <a:r>
              <a:rPr lang="en-US" sz="1400" dirty="0">
                <a:solidFill>
                  <a:srgbClr val="003366"/>
                </a:solidFill>
              </a:rPr>
              <a:t> XY </a:t>
            </a:r>
            <a:r>
              <a:rPr lang="en-US" sz="1400" dirty="0" smtClean="0">
                <a:solidFill>
                  <a:srgbClr val="003366"/>
                </a:solidFill>
              </a:rPr>
              <a:t>Plot, Nurse </a:t>
            </a:r>
            <a:r>
              <a:rPr lang="en-US" sz="1400" dirty="0">
                <a:solidFill>
                  <a:srgbClr val="003366"/>
                </a:solidFill>
              </a:rPr>
              <a:t>RNA-</a:t>
            </a:r>
            <a:r>
              <a:rPr lang="en-US" sz="1400" dirty="0" err="1">
                <a:solidFill>
                  <a:srgbClr val="003366"/>
                </a:solidFill>
              </a:rPr>
              <a:t>Seq</a:t>
            </a:r>
            <a:r>
              <a:rPr lang="en-US" sz="1400" dirty="0">
                <a:solidFill>
                  <a:srgbClr val="003366"/>
                </a:solidFill>
              </a:rPr>
              <a:t> </a:t>
            </a:r>
            <a:r>
              <a:rPr lang="en-US" sz="1400" dirty="0" err="1" smtClean="0">
                <a:solidFill>
                  <a:srgbClr val="003366"/>
                </a:solidFill>
              </a:rPr>
              <a:t>HeatMap</a:t>
            </a:r>
            <a:r>
              <a:rPr lang="en-US" sz="1400" dirty="0" smtClean="0">
                <a:solidFill>
                  <a:srgbClr val="003366"/>
                </a:solidFill>
              </a:rPr>
              <a:t>, Nurse </a:t>
            </a:r>
            <a:r>
              <a:rPr lang="en-US" sz="1400" dirty="0">
                <a:solidFill>
                  <a:srgbClr val="003366"/>
                </a:solidFill>
              </a:rPr>
              <a:t>RNA-</a:t>
            </a:r>
            <a:r>
              <a:rPr lang="en-US" sz="1400" dirty="0" err="1">
                <a:solidFill>
                  <a:srgbClr val="003366"/>
                </a:solidFill>
              </a:rPr>
              <a:t>Seq</a:t>
            </a:r>
            <a:r>
              <a:rPr lang="en-US" sz="1400" dirty="0">
                <a:solidFill>
                  <a:srgbClr val="003366"/>
                </a:solidFill>
              </a:rPr>
              <a:t> XY Plot </a:t>
            </a:r>
          </a:p>
        </p:txBody>
      </p:sp>
    </p:spTree>
    <p:extLst>
      <p:ext uri="{BB962C8B-B14F-4D97-AF65-F5344CB8AC3E}">
        <p14:creationId xmlns:p14="http://schemas.microsoft.com/office/powerpoint/2010/main" val="29316640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Exercises</a:t>
            </a:r>
            <a:endParaRPr lang="en-US" dirty="0"/>
          </a:p>
        </p:txBody>
      </p:sp>
      <p:sp>
        <p:nvSpPr>
          <p:cNvPr id="3" name="Content Placeholder 2"/>
          <p:cNvSpPr>
            <a:spLocks noGrp="1"/>
          </p:cNvSpPr>
          <p:nvPr>
            <p:ph idx="1"/>
          </p:nvPr>
        </p:nvSpPr>
        <p:spPr>
          <a:xfrm>
            <a:off x="682625" y="1129645"/>
            <a:ext cx="7781925" cy="547409"/>
          </a:xfrm>
        </p:spPr>
        <p:txBody>
          <a:bodyPr/>
          <a:lstStyle/>
          <a:p>
            <a:r>
              <a:rPr lang="en-US" dirty="0" smtClean="0"/>
              <a:t>Live Demonstration using the </a:t>
            </a:r>
            <a:r>
              <a:rPr lang="en-US" i="1" dirty="0" smtClean="0"/>
              <a:t>Apis mellifera </a:t>
            </a:r>
            <a:r>
              <a:rPr lang="en-US" dirty="0" smtClean="0"/>
              <a:t>genome.</a:t>
            </a:r>
            <a:endParaRPr lang="en-US" dirty="0"/>
          </a:p>
        </p:txBody>
      </p:sp>
      <p:sp>
        <p:nvSpPr>
          <p:cNvPr id="4" name="Footer Placeholder 3"/>
          <p:cNvSpPr>
            <a:spLocks noGrp="1"/>
          </p:cNvSpPr>
          <p:nvPr>
            <p:ph type="ftr" sz="quarter" idx="10"/>
          </p:nvPr>
        </p:nvSpPr>
        <p:spPr/>
        <p:txBody>
          <a:bodyPr/>
          <a:lstStyle/>
          <a:p>
            <a:pPr>
              <a:defRPr/>
            </a:pPr>
            <a:r>
              <a:rPr lang="en-US" dirty="0"/>
              <a:t>4. Becoming Acquainted with Web Apollo.</a:t>
            </a:r>
          </a:p>
        </p:txBody>
      </p:sp>
      <p:sp>
        <p:nvSpPr>
          <p:cNvPr id="5" name="Slide Number Placeholder 4"/>
          <p:cNvSpPr>
            <a:spLocks noGrp="1"/>
          </p:cNvSpPr>
          <p:nvPr>
            <p:ph type="sldNum" sz="quarter" idx="11"/>
          </p:nvPr>
        </p:nvSpPr>
        <p:spPr/>
        <p:txBody>
          <a:bodyPr/>
          <a:lstStyle/>
          <a:p>
            <a:pPr>
              <a:defRPr/>
            </a:pPr>
            <a:fld id="{FE84A2BA-7E53-9E4C-9F94-3E442F04675F}" type="slidenum">
              <a:rPr lang="en-US" smtClean="0"/>
              <a:pPr>
                <a:defRPr/>
              </a:pPr>
              <a:t>58</a:t>
            </a:fld>
            <a:endParaRPr lang="en-US" dirty="0"/>
          </a:p>
        </p:txBody>
      </p:sp>
      <p:sp>
        <p:nvSpPr>
          <p:cNvPr id="6" name="TextBox 5"/>
          <p:cNvSpPr txBox="1"/>
          <p:nvPr/>
        </p:nvSpPr>
        <p:spPr>
          <a:xfrm>
            <a:off x="682625" y="1643035"/>
            <a:ext cx="3887249" cy="3970318"/>
          </a:xfrm>
          <a:prstGeom prst="rect">
            <a:avLst/>
          </a:prstGeom>
          <a:noFill/>
        </p:spPr>
        <p:txBody>
          <a:bodyPr wrap="square" rtlCol="0">
            <a:spAutoFit/>
          </a:bodyPr>
          <a:lstStyle/>
          <a:p>
            <a:r>
              <a:rPr lang="en-US" sz="1400" b="1" dirty="0">
                <a:solidFill>
                  <a:srgbClr val="003366"/>
                </a:solidFill>
              </a:rPr>
              <a:t>1. Evidence in support of protein coding gene </a:t>
            </a:r>
            <a:r>
              <a:rPr lang="en-US" sz="1400" b="1" dirty="0" smtClean="0">
                <a:solidFill>
                  <a:srgbClr val="003366"/>
                </a:solidFill>
              </a:rPr>
              <a:t>models (</a:t>
            </a:r>
            <a:r>
              <a:rPr lang="en-US" sz="1400" b="1" dirty="0" err="1" smtClean="0">
                <a:solidFill>
                  <a:srgbClr val="003366"/>
                </a:solidFill>
              </a:rPr>
              <a:t>Ctd</a:t>
            </a:r>
            <a:r>
              <a:rPr lang="en-US" sz="1400" b="1" dirty="0" smtClean="0">
                <a:solidFill>
                  <a:srgbClr val="003366"/>
                </a:solidFill>
              </a:rPr>
              <a:t>).</a:t>
            </a:r>
            <a:endParaRPr lang="en-US" sz="1400" b="1" dirty="0">
              <a:solidFill>
                <a:srgbClr val="003366"/>
              </a:solidFill>
            </a:endParaRPr>
          </a:p>
          <a:p>
            <a:endParaRPr lang="en-US" sz="1400" b="1" dirty="0" smtClean="0">
              <a:solidFill>
                <a:srgbClr val="003366"/>
              </a:solidFill>
            </a:endParaRPr>
          </a:p>
          <a:p>
            <a:r>
              <a:rPr lang="en-US" sz="1400" b="1" dirty="0" smtClean="0">
                <a:solidFill>
                  <a:srgbClr val="003366"/>
                </a:solidFill>
              </a:rPr>
              <a:t>1.6 </a:t>
            </a:r>
            <a:r>
              <a:rPr lang="en-US" sz="1400" b="1" dirty="0">
                <a:solidFill>
                  <a:srgbClr val="003366"/>
                </a:solidFill>
              </a:rPr>
              <a:t>Protein homolog alignment:</a:t>
            </a:r>
            <a:endParaRPr lang="en-US" sz="1400" dirty="0">
              <a:solidFill>
                <a:srgbClr val="003366"/>
              </a:solidFill>
            </a:endParaRPr>
          </a:p>
          <a:p>
            <a:pPr lvl="0"/>
            <a:r>
              <a:rPr lang="en-US" sz="1400" dirty="0">
                <a:solidFill>
                  <a:srgbClr val="003366"/>
                </a:solidFill>
              </a:rPr>
              <a:t>Acep_OGSv1.2</a:t>
            </a:r>
          </a:p>
          <a:p>
            <a:pPr lvl="0"/>
            <a:r>
              <a:rPr lang="en-US" sz="1400" dirty="0">
                <a:solidFill>
                  <a:srgbClr val="003366"/>
                </a:solidFill>
              </a:rPr>
              <a:t>Aech_OGSv3.8</a:t>
            </a:r>
          </a:p>
          <a:p>
            <a:pPr lvl="0"/>
            <a:r>
              <a:rPr lang="en-US" sz="1400" dirty="0">
                <a:solidFill>
                  <a:srgbClr val="003366"/>
                </a:solidFill>
              </a:rPr>
              <a:t>Cflo_OGSv3.3</a:t>
            </a:r>
          </a:p>
          <a:p>
            <a:pPr lvl="0"/>
            <a:r>
              <a:rPr lang="en-US" sz="1400" dirty="0">
                <a:solidFill>
                  <a:srgbClr val="003366"/>
                </a:solidFill>
              </a:rPr>
              <a:t>Dmel_r5.42</a:t>
            </a:r>
          </a:p>
          <a:p>
            <a:pPr lvl="0"/>
            <a:r>
              <a:rPr lang="en-US" sz="1400" dirty="0">
                <a:solidFill>
                  <a:srgbClr val="003366"/>
                </a:solidFill>
              </a:rPr>
              <a:t>Hsal_OGSv3.3</a:t>
            </a:r>
          </a:p>
          <a:p>
            <a:pPr lvl="0"/>
            <a:r>
              <a:rPr lang="en-US" sz="1400" dirty="0">
                <a:solidFill>
                  <a:srgbClr val="003366"/>
                </a:solidFill>
              </a:rPr>
              <a:t>Lhum_OGSv1.2</a:t>
            </a:r>
          </a:p>
          <a:p>
            <a:pPr lvl="0"/>
            <a:r>
              <a:rPr lang="en-US" sz="1400" dirty="0">
                <a:solidFill>
                  <a:srgbClr val="003366"/>
                </a:solidFill>
              </a:rPr>
              <a:t>Nvit_OGSv1.2</a:t>
            </a:r>
          </a:p>
          <a:p>
            <a:pPr lvl="0"/>
            <a:r>
              <a:rPr lang="en-US" sz="1400" dirty="0">
                <a:solidFill>
                  <a:srgbClr val="003366"/>
                </a:solidFill>
              </a:rPr>
              <a:t>Nvit_OGSv2.0</a:t>
            </a:r>
          </a:p>
          <a:p>
            <a:pPr lvl="0"/>
            <a:r>
              <a:rPr lang="en-US" sz="1400" dirty="0">
                <a:solidFill>
                  <a:srgbClr val="003366"/>
                </a:solidFill>
              </a:rPr>
              <a:t>Pbar_OGSv1.2</a:t>
            </a:r>
          </a:p>
          <a:p>
            <a:pPr lvl="0"/>
            <a:r>
              <a:rPr lang="en-US" sz="1400" dirty="0">
                <a:solidFill>
                  <a:srgbClr val="003366"/>
                </a:solidFill>
              </a:rPr>
              <a:t>Sinv_OGSv2.2.3</a:t>
            </a:r>
          </a:p>
          <a:p>
            <a:pPr lvl="0"/>
            <a:r>
              <a:rPr lang="en-US" sz="1400" dirty="0">
                <a:solidFill>
                  <a:srgbClr val="003366"/>
                </a:solidFill>
              </a:rPr>
              <a:t>Znev_OGSv2.1</a:t>
            </a:r>
          </a:p>
          <a:p>
            <a:pPr lvl="0"/>
            <a:r>
              <a:rPr lang="en-US" sz="1400" dirty="0" err="1">
                <a:solidFill>
                  <a:srgbClr val="003366"/>
                </a:solidFill>
              </a:rPr>
              <a:t>Metazoa_Swissprot</a:t>
            </a:r>
            <a:endParaRPr lang="en-US" sz="1400" dirty="0">
              <a:solidFill>
                <a:srgbClr val="003366"/>
              </a:solidFill>
            </a:endParaRPr>
          </a:p>
          <a:p>
            <a:pPr lvl="0"/>
            <a:endParaRPr lang="en-US" sz="1400" dirty="0">
              <a:solidFill>
                <a:srgbClr val="003366"/>
              </a:solidFill>
            </a:endParaRPr>
          </a:p>
          <a:p>
            <a:endParaRPr lang="en-US" sz="1400" dirty="0">
              <a:solidFill>
                <a:srgbClr val="003366"/>
              </a:solidFill>
            </a:endParaRPr>
          </a:p>
        </p:txBody>
      </p:sp>
      <p:sp>
        <p:nvSpPr>
          <p:cNvPr id="7" name="TextBox 6"/>
          <p:cNvSpPr txBox="1"/>
          <p:nvPr/>
        </p:nvSpPr>
        <p:spPr>
          <a:xfrm>
            <a:off x="4744954" y="1643035"/>
            <a:ext cx="3887249" cy="2031325"/>
          </a:xfrm>
          <a:prstGeom prst="rect">
            <a:avLst/>
          </a:prstGeom>
          <a:noFill/>
        </p:spPr>
        <p:txBody>
          <a:bodyPr wrap="square" rtlCol="0">
            <a:spAutoFit/>
          </a:bodyPr>
          <a:lstStyle/>
          <a:p>
            <a:r>
              <a:rPr lang="en-US" sz="1400" b="1" dirty="0">
                <a:solidFill>
                  <a:srgbClr val="003366"/>
                </a:solidFill>
              </a:rPr>
              <a:t>2. Evidence in support of non protein coding gene models</a:t>
            </a:r>
            <a:endParaRPr lang="en-US" sz="1400" dirty="0">
              <a:solidFill>
                <a:srgbClr val="003366"/>
              </a:solidFill>
            </a:endParaRPr>
          </a:p>
          <a:p>
            <a:endParaRPr lang="en-US" sz="1400" b="1" dirty="0" smtClean="0">
              <a:solidFill>
                <a:srgbClr val="003366"/>
              </a:solidFill>
            </a:endParaRPr>
          </a:p>
          <a:p>
            <a:r>
              <a:rPr lang="en-US" sz="1400" b="1" dirty="0" smtClean="0">
                <a:solidFill>
                  <a:srgbClr val="003366"/>
                </a:solidFill>
              </a:rPr>
              <a:t>2.1 </a:t>
            </a:r>
            <a:r>
              <a:rPr lang="en-US" sz="1400" b="1" dirty="0">
                <a:solidFill>
                  <a:srgbClr val="003366"/>
                </a:solidFill>
              </a:rPr>
              <a:t>Non-protein coding gene predictions:</a:t>
            </a:r>
            <a:endParaRPr lang="en-US" sz="1400" dirty="0">
              <a:solidFill>
                <a:srgbClr val="003366"/>
              </a:solidFill>
            </a:endParaRPr>
          </a:p>
          <a:p>
            <a:pPr lvl="0"/>
            <a:r>
              <a:rPr lang="en-US" sz="1400" dirty="0">
                <a:solidFill>
                  <a:srgbClr val="003366"/>
                </a:solidFill>
              </a:rPr>
              <a:t>NCBI </a:t>
            </a:r>
            <a:r>
              <a:rPr lang="en-US" sz="1400" dirty="0" err="1">
                <a:solidFill>
                  <a:srgbClr val="003366"/>
                </a:solidFill>
              </a:rPr>
              <a:t>RefSeq</a:t>
            </a:r>
            <a:r>
              <a:rPr lang="en-US" sz="1400" dirty="0">
                <a:solidFill>
                  <a:srgbClr val="003366"/>
                </a:solidFill>
              </a:rPr>
              <a:t> Noncoding RNA</a:t>
            </a:r>
          </a:p>
          <a:p>
            <a:pPr lvl="0"/>
            <a:r>
              <a:rPr lang="en-US" sz="1400" dirty="0">
                <a:solidFill>
                  <a:srgbClr val="003366"/>
                </a:solidFill>
              </a:rPr>
              <a:t>NCBI </a:t>
            </a:r>
            <a:r>
              <a:rPr lang="en-US" sz="1400" dirty="0" err="1">
                <a:solidFill>
                  <a:srgbClr val="003366"/>
                </a:solidFill>
              </a:rPr>
              <a:t>RefSeq</a:t>
            </a:r>
            <a:r>
              <a:rPr lang="en-US" sz="1400" dirty="0">
                <a:solidFill>
                  <a:srgbClr val="003366"/>
                </a:solidFill>
              </a:rPr>
              <a:t> </a:t>
            </a:r>
            <a:r>
              <a:rPr lang="en-US" sz="1400" dirty="0" err="1">
                <a:solidFill>
                  <a:srgbClr val="003366"/>
                </a:solidFill>
              </a:rPr>
              <a:t>miRNA</a:t>
            </a:r>
            <a:endParaRPr lang="en-US" sz="1400" dirty="0">
              <a:solidFill>
                <a:srgbClr val="003366"/>
              </a:solidFill>
            </a:endParaRPr>
          </a:p>
          <a:p>
            <a:endParaRPr lang="en-US" sz="1400" b="1" dirty="0" smtClean="0">
              <a:solidFill>
                <a:srgbClr val="003366"/>
              </a:solidFill>
            </a:endParaRPr>
          </a:p>
          <a:p>
            <a:r>
              <a:rPr lang="en-US" sz="1400" b="1" dirty="0" smtClean="0">
                <a:solidFill>
                  <a:srgbClr val="003366"/>
                </a:solidFill>
              </a:rPr>
              <a:t>2.2 </a:t>
            </a:r>
            <a:r>
              <a:rPr lang="en-US" sz="1400" b="1" dirty="0" err="1">
                <a:solidFill>
                  <a:srgbClr val="003366"/>
                </a:solidFill>
              </a:rPr>
              <a:t>Pseudogene</a:t>
            </a:r>
            <a:r>
              <a:rPr lang="en-US" sz="1400" b="1" dirty="0">
                <a:solidFill>
                  <a:srgbClr val="003366"/>
                </a:solidFill>
              </a:rPr>
              <a:t> predictions:</a:t>
            </a:r>
            <a:endParaRPr lang="en-US" sz="1400" dirty="0">
              <a:solidFill>
                <a:srgbClr val="003366"/>
              </a:solidFill>
            </a:endParaRPr>
          </a:p>
          <a:p>
            <a:pPr lvl="0"/>
            <a:r>
              <a:rPr lang="en-US" sz="1400" dirty="0">
                <a:solidFill>
                  <a:srgbClr val="003366"/>
                </a:solidFill>
              </a:rPr>
              <a:t>NCBI </a:t>
            </a:r>
            <a:r>
              <a:rPr lang="en-US" sz="1400" dirty="0" err="1">
                <a:solidFill>
                  <a:srgbClr val="003366"/>
                </a:solidFill>
              </a:rPr>
              <a:t>RefSeq</a:t>
            </a:r>
            <a:r>
              <a:rPr lang="en-US" sz="1400" dirty="0">
                <a:solidFill>
                  <a:srgbClr val="003366"/>
                </a:solidFill>
              </a:rPr>
              <a:t> </a:t>
            </a:r>
            <a:r>
              <a:rPr lang="en-US" sz="1400" dirty="0" err="1">
                <a:solidFill>
                  <a:srgbClr val="003366"/>
                </a:solidFill>
              </a:rPr>
              <a:t>Pseudogene</a:t>
            </a:r>
            <a:endParaRPr lang="en-US" sz="1400" dirty="0">
              <a:solidFill>
                <a:srgbClr val="003366"/>
              </a:solidFill>
            </a:endParaRPr>
          </a:p>
        </p:txBody>
      </p:sp>
    </p:spTree>
    <p:extLst>
      <p:ext uri="{BB962C8B-B14F-4D97-AF65-F5344CB8AC3E}">
        <p14:creationId xmlns:p14="http://schemas.microsoft.com/office/powerpoint/2010/main" val="9354874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rgbClr val="1D4980"/>
        </a:solidFill>
        <a:effectLst/>
      </p:bgPr>
    </p:bg>
    <p:spTree>
      <p:nvGrpSpPr>
        <p:cNvPr id="1" name=""/>
        <p:cNvGrpSpPr/>
        <p:nvPr/>
      </p:nvGrpSpPr>
      <p:grpSpPr>
        <a:xfrm>
          <a:off x="0" y="0"/>
          <a:ext cx="0" cy="0"/>
          <a:chOff x="0" y="0"/>
          <a:chExt cx="0" cy="0"/>
        </a:xfrm>
      </p:grpSpPr>
      <p:sp>
        <p:nvSpPr>
          <p:cNvPr id="2" name="TextBox 1"/>
          <p:cNvSpPr txBox="1"/>
          <p:nvPr/>
        </p:nvSpPr>
        <p:spPr>
          <a:xfrm>
            <a:off x="414131" y="2736503"/>
            <a:ext cx="8315739" cy="1692771"/>
          </a:xfrm>
          <a:prstGeom prst="rect">
            <a:avLst/>
          </a:prstGeom>
          <a:noFill/>
        </p:spPr>
        <p:txBody>
          <a:bodyPr wrap="square" rtlCol="0">
            <a:spAutoFit/>
          </a:bodyPr>
          <a:lstStyle/>
          <a:p>
            <a:pPr algn="ctr"/>
            <a:r>
              <a:rPr lang="en-US" sz="4400" dirty="0" smtClean="0">
                <a:solidFill>
                  <a:schemeClr val="bg1"/>
                </a:solidFill>
              </a:rPr>
              <a:t>Web Apollo Workshop Instances</a:t>
            </a:r>
          </a:p>
          <a:p>
            <a:pPr algn="ctr"/>
            <a:r>
              <a:rPr lang="en-US" sz="2000" dirty="0" smtClean="0">
                <a:solidFill>
                  <a:schemeClr val="bg1"/>
                </a:solidFill>
              </a:rPr>
              <a:t>http</a:t>
            </a:r>
            <a:r>
              <a:rPr lang="en-US" sz="2000" dirty="0">
                <a:solidFill>
                  <a:schemeClr val="bg1"/>
                </a:solidFill>
              </a:rPr>
              <a:t>://genomes.missouri.edu:8080/Amel_4.5_demo_1 </a:t>
            </a:r>
          </a:p>
          <a:p>
            <a:pPr algn="ctr"/>
            <a:r>
              <a:rPr lang="en-US" sz="2000" dirty="0">
                <a:solidFill>
                  <a:schemeClr val="bg1"/>
                </a:solidFill>
              </a:rPr>
              <a:t>http://genomes.missouri.edu:8080/Amel_4.5_demo_2 </a:t>
            </a:r>
            <a:br>
              <a:rPr lang="en-US" sz="2000" dirty="0">
                <a:solidFill>
                  <a:schemeClr val="bg1"/>
                </a:solidFill>
              </a:rPr>
            </a:br>
            <a:r>
              <a:rPr lang="en-US" sz="2000" dirty="0" smtClean="0">
                <a:solidFill>
                  <a:schemeClr val="bg1"/>
                </a:solidFill>
              </a:rPr>
              <a:t>Workshop Documentation at https</a:t>
            </a:r>
            <a:r>
              <a:rPr lang="en-US" sz="2000" dirty="0">
                <a:solidFill>
                  <a:schemeClr val="bg1"/>
                </a:solidFill>
              </a:rPr>
              <a:t>://</a:t>
            </a:r>
            <a:r>
              <a:rPr lang="en-US" sz="2000" dirty="0" err="1">
                <a:solidFill>
                  <a:schemeClr val="bg1"/>
                </a:solidFill>
              </a:rPr>
              <a:t>uofi.box.com</a:t>
            </a:r>
            <a:r>
              <a:rPr lang="en-US" sz="2000" dirty="0">
                <a:solidFill>
                  <a:schemeClr val="bg1"/>
                </a:solidFill>
              </a:rPr>
              <a:t>/</a:t>
            </a:r>
            <a:r>
              <a:rPr lang="en-US" sz="2000" dirty="0" err="1">
                <a:solidFill>
                  <a:schemeClr val="bg1"/>
                </a:solidFill>
              </a:rPr>
              <a:t>webapollo</a:t>
            </a:r>
            <a:endParaRPr lang="en-US" sz="2000" dirty="0">
              <a:solidFill>
                <a:schemeClr val="bg1"/>
              </a:solidFill>
            </a:endParaRPr>
          </a:p>
        </p:txBody>
      </p:sp>
    </p:spTree>
    <p:extLst>
      <p:ext uri="{BB962C8B-B14F-4D97-AF65-F5344CB8AC3E}">
        <p14:creationId xmlns:p14="http://schemas.microsoft.com/office/powerpoint/2010/main" val="388406227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this lecture I invite you to:</a:t>
            </a:r>
            <a:endParaRPr lang="en-US" dirty="0"/>
          </a:p>
        </p:txBody>
      </p:sp>
      <p:sp>
        <p:nvSpPr>
          <p:cNvPr id="3" name="Content Placeholder 2"/>
          <p:cNvSpPr>
            <a:spLocks noGrp="1"/>
          </p:cNvSpPr>
          <p:nvPr>
            <p:ph idx="1"/>
          </p:nvPr>
        </p:nvSpPr>
        <p:spPr>
          <a:xfrm>
            <a:off x="682625" y="1357990"/>
            <a:ext cx="7781925" cy="4538663"/>
          </a:xfrm>
        </p:spPr>
        <p:txBody>
          <a:bodyPr/>
          <a:lstStyle/>
          <a:p>
            <a:r>
              <a:rPr lang="en-US" sz="2100" dirty="0" smtClean="0"/>
              <a:t>Observe and detail the figures</a:t>
            </a:r>
          </a:p>
          <a:p>
            <a:r>
              <a:rPr lang="en-US" sz="2100" dirty="0" smtClean="0"/>
              <a:t>Listen to the explanations</a:t>
            </a:r>
          </a:p>
          <a:p>
            <a:r>
              <a:rPr lang="en-US" sz="2100" dirty="0" smtClean="0"/>
              <a:t>Interrupt me at any time to ask questions</a:t>
            </a:r>
          </a:p>
          <a:p>
            <a:r>
              <a:rPr lang="en-US" sz="2100" dirty="0" smtClean="0"/>
              <a:t>Use Twitter &amp; share your thoughts:</a:t>
            </a:r>
            <a:r>
              <a:rPr lang="en-US" sz="2100" dirty="0" smtClean="0">
                <a:sym typeface="Wingdings"/>
              </a:rPr>
              <a:t> I am @</a:t>
            </a:r>
            <a:r>
              <a:rPr lang="en-US" sz="2100" dirty="0" err="1" smtClean="0">
                <a:sym typeface="Wingdings"/>
              </a:rPr>
              <a:t>monimunozto</a:t>
            </a:r>
            <a:r>
              <a:rPr lang="en-US" sz="2100" dirty="0" smtClean="0">
                <a:sym typeface="Wingdings"/>
              </a:rPr>
              <a:t> </a:t>
            </a:r>
            <a:br>
              <a:rPr lang="en-US" sz="2100" dirty="0" smtClean="0">
                <a:sym typeface="Wingdings"/>
              </a:rPr>
            </a:br>
            <a:r>
              <a:rPr lang="en-US" sz="2100" dirty="0" smtClean="0">
                <a:sym typeface="Wingdings"/>
              </a:rPr>
              <a:t>A few suggested tags &amp; users: #WebApollo #Annotation #Curation #GMOD #</a:t>
            </a:r>
            <a:r>
              <a:rPr lang="en-US" sz="2100" dirty="0" err="1" smtClean="0">
                <a:sym typeface="Wingdings"/>
              </a:rPr>
              <a:t>HPCBio</a:t>
            </a:r>
            <a:r>
              <a:rPr lang="en-US" sz="2100" dirty="0" smtClean="0">
                <a:sym typeface="Wingdings"/>
              </a:rPr>
              <a:t> #</a:t>
            </a:r>
            <a:r>
              <a:rPr lang="en-US" sz="2100" dirty="0" err="1" smtClean="0">
                <a:sym typeface="Wingdings"/>
              </a:rPr>
              <a:t>HoneyBee</a:t>
            </a:r>
            <a:r>
              <a:rPr lang="en-US" sz="2100" dirty="0" smtClean="0">
                <a:sym typeface="Wingdings"/>
              </a:rPr>
              <a:t> #genome @</a:t>
            </a:r>
            <a:r>
              <a:rPr lang="en-US" sz="2100" dirty="0" err="1" smtClean="0">
                <a:sym typeface="Wingdings"/>
              </a:rPr>
              <a:t>JBrowseGossip</a:t>
            </a:r>
            <a:endParaRPr lang="en-US" sz="2100" dirty="0" smtClean="0">
              <a:sym typeface="Wingdings"/>
            </a:endParaRPr>
          </a:p>
          <a:p>
            <a:r>
              <a:rPr lang="en-US" sz="2100" dirty="0"/>
              <a:t>Take brakes: </a:t>
            </a:r>
            <a:r>
              <a:rPr lang="en-US" sz="2100" dirty="0" smtClean="0"/>
              <a:t>LBL’s ergo safety </a:t>
            </a:r>
            <a:r>
              <a:rPr lang="en-US" sz="2100" dirty="0"/>
              <a:t>team suggests I should not work at the computer for &gt;45 minutes without a </a:t>
            </a:r>
            <a:r>
              <a:rPr lang="en-US" sz="2100" dirty="0" smtClean="0"/>
              <a:t>break; neither </a:t>
            </a:r>
            <a:r>
              <a:rPr lang="en-US" sz="2100" dirty="0"/>
              <a:t>should you! </a:t>
            </a:r>
            <a:br>
              <a:rPr lang="en-US" sz="2100" dirty="0"/>
            </a:br>
            <a:r>
              <a:rPr lang="en-US" sz="2100" dirty="0" smtClean="0"/>
              <a:t>We will be here for 2.5 hours: please get </a:t>
            </a:r>
            <a:r>
              <a:rPr lang="en-US" sz="2100" dirty="0"/>
              <a:t>up and stretch your neck, arms, and </a:t>
            </a:r>
            <a:r>
              <a:rPr lang="en-US" sz="2100" dirty="0" smtClean="0"/>
              <a:t>legs as often as you need.</a:t>
            </a:r>
            <a:endParaRPr lang="en-US" sz="2100" dirty="0"/>
          </a:p>
          <a:p>
            <a:endParaRPr lang="en-US" sz="2100" dirty="0" smtClean="0"/>
          </a:p>
          <a:p>
            <a:endParaRPr lang="en-US" sz="2100" dirty="0"/>
          </a:p>
          <a:p>
            <a:endParaRPr lang="en-US" sz="2100" dirty="0"/>
          </a:p>
        </p:txBody>
      </p:sp>
      <p:sp>
        <p:nvSpPr>
          <p:cNvPr id="4" name="Footer Placeholder 3"/>
          <p:cNvSpPr>
            <a:spLocks noGrp="1"/>
          </p:cNvSpPr>
          <p:nvPr>
            <p:ph type="ftr" sz="quarter" idx="10"/>
          </p:nvPr>
        </p:nvSpPr>
        <p:spPr/>
        <p:txBody>
          <a:bodyPr/>
          <a:lstStyle/>
          <a:p>
            <a:pPr>
              <a:defRPr/>
            </a:pPr>
            <a:r>
              <a:rPr lang="en-US" smtClean="0"/>
              <a:t>Footer</a:t>
            </a:r>
            <a:endParaRPr lang="en-US" dirty="0"/>
          </a:p>
        </p:txBody>
      </p:sp>
      <p:sp>
        <p:nvSpPr>
          <p:cNvPr id="5" name="Slide Number Placeholder 4"/>
          <p:cNvSpPr>
            <a:spLocks noGrp="1"/>
          </p:cNvSpPr>
          <p:nvPr>
            <p:ph type="sldNum" sz="quarter" idx="11"/>
          </p:nvPr>
        </p:nvSpPr>
        <p:spPr/>
        <p:txBody>
          <a:bodyPr/>
          <a:lstStyle/>
          <a:p>
            <a:pPr>
              <a:defRPr/>
            </a:pPr>
            <a:fld id="{FE84A2BA-7E53-9E4C-9F94-3E442F04675F}" type="slidenum">
              <a:rPr lang="en-US" smtClean="0"/>
              <a:pPr>
                <a:defRPr/>
              </a:pPr>
              <a:t>6</a:t>
            </a:fld>
            <a:endParaRPr lang="en-US" dirty="0"/>
          </a:p>
        </p:txBody>
      </p:sp>
    </p:spTree>
    <p:extLst>
      <p:ext uri="{BB962C8B-B14F-4D97-AF65-F5344CB8AC3E}">
        <p14:creationId xmlns:p14="http://schemas.microsoft.com/office/powerpoint/2010/main" val="61906922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25" y="205135"/>
            <a:ext cx="7781925" cy="386012"/>
          </a:xfrm>
        </p:spPr>
        <p:txBody>
          <a:bodyPr/>
          <a:lstStyle/>
          <a:p>
            <a:pPr algn="ctr"/>
            <a:r>
              <a:rPr lang="en-US" sz="2400" dirty="0" smtClean="0">
                <a:latin typeface="Trebuchet MS"/>
                <a:cs typeface="Trebuchet MS"/>
              </a:rPr>
              <a:t>Improving Genomic Annotation and Curation</a:t>
            </a:r>
            <a:endParaRPr lang="en-US" sz="2400" dirty="0">
              <a:latin typeface="Trebuchet MS"/>
              <a:cs typeface="Trebuchet MS"/>
            </a:endParaRPr>
          </a:p>
        </p:txBody>
      </p:sp>
      <p:sp>
        <p:nvSpPr>
          <p:cNvPr id="3" name="Footer Placeholder 2"/>
          <p:cNvSpPr>
            <a:spLocks noGrp="1"/>
          </p:cNvSpPr>
          <p:nvPr>
            <p:ph type="ftr" sz="quarter" idx="10"/>
          </p:nvPr>
        </p:nvSpPr>
        <p:spPr/>
        <p:txBody>
          <a:bodyPr/>
          <a:lstStyle/>
          <a:p>
            <a:pPr>
              <a:defRPr/>
            </a:pPr>
            <a:r>
              <a:rPr lang="en-US" dirty="0" smtClean="0"/>
              <a:t>BBOP into the future.</a:t>
            </a:r>
            <a:endParaRPr lang="en-US" dirty="0"/>
          </a:p>
        </p:txBody>
      </p:sp>
      <p:sp>
        <p:nvSpPr>
          <p:cNvPr id="4" name="Slide Number Placeholder 3"/>
          <p:cNvSpPr>
            <a:spLocks noGrp="1"/>
          </p:cNvSpPr>
          <p:nvPr>
            <p:ph type="sldNum" sz="quarter" idx="11"/>
          </p:nvPr>
        </p:nvSpPr>
        <p:spPr/>
        <p:txBody>
          <a:bodyPr/>
          <a:lstStyle/>
          <a:p>
            <a:pPr>
              <a:defRPr/>
            </a:pPr>
            <a:fld id="{B2D88DCF-3709-DC41-AB27-B667CE7A7245}" type="slidenum">
              <a:rPr lang="en-US" smtClean="0"/>
              <a:pPr>
                <a:defRPr/>
              </a:pPr>
              <a:t>60</a:t>
            </a:fld>
            <a:endParaRPr lang="en-US" dirty="0"/>
          </a:p>
        </p:txBody>
      </p:sp>
      <p:pic>
        <p:nvPicPr>
          <p:cNvPr id="5" name="Picture 4" descr="Federated-Analysis-BBO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011" y="580104"/>
            <a:ext cx="6783979" cy="5504855"/>
          </a:xfrm>
          <a:prstGeom prst="rect">
            <a:avLst/>
          </a:prstGeom>
        </p:spPr>
      </p:pic>
    </p:spTree>
    <p:extLst>
      <p:ext uri="{BB962C8B-B14F-4D97-AF65-F5344CB8AC3E}">
        <p14:creationId xmlns:p14="http://schemas.microsoft.com/office/powerpoint/2010/main" val="56353683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25" y="172006"/>
            <a:ext cx="7781925" cy="734913"/>
          </a:xfrm>
        </p:spPr>
        <p:txBody>
          <a:bodyPr/>
          <a:lstStyle/>
          <a:p>
            <a:r>
              <a:rPr lang="en-US" sz="4400" i="1" dirty="0" err="1" smtClean="0"/>
              <a:t>Arthropodcentric</a:t>
            </a:r>
            <a:r>
              <a:rPr lang="en-US" sz="4400" dirty="0" smtClean="0"/>
              <a:t> Thanks!</a:t>
            </a:r>
            <a:endParaRPr lang="en-US" sz="4400" dirty="0"/>
          </a:p>
        </p:txBody>
      </p:sp>
      <p:sp>
        <p:nvSpPr>
          <p:cNvPr id="7" name="Content Placeholder 2"/>
          <p:cNvSpPr>
            <a:spLocks noGrp="1"/>
          </p:cNvSpPr>
          <p:nvPr>
            <p:ph idx="1"/>
          </p:nvPr>
        </p:nvSpPr>
        <p:spPr>
          <a:xfrm>
            <a:off x="682626" y="940048"/>
            <a:ext cx="3834158" cy="4946750"/>
          </a:xfrm>
        </p:spPr>
        <p:txBody>
          <a:bodyPr anchor="t">
            <a:noAutofit/>
          </a:bodyPr>
          <a:lstStyle/>
          <a:p>
            <a:pPr>
              <a:lnSpc>
                <a:spcPct val="60000"/>
              </a:lnSpc>
            </a:pPr>
            <a:r>
              <a:rPr lang="en-US" sz="1500" b="1" dirty="0" err="1" smtClean="0">
                <a:effectLst/>
              </a:rPr>
              <a:t>AgriPest</a:t>
            </a:r>
            <a:r>
              <a:rPr lang="en-US" sz="1500" b="1" dirty="0" smtClean="0">
                <a:effectLst/>
              </a:rPr>
              <a:t> Base</a:t>
            </a:r>
          </a:p>
          <a:p>
            <a:pPr>
              <a:lnSpc>
                <a:spcPct val="60000"/>
              </a:lnSpc>
            </a:pPr>
            <a:r>
              <a:rPr lang="en-US" sz="1500" b="1" dirty="0" err="1" smtClean="0">
                <a:effectLst/>
              </a:rPr>
              <a:t>FlyBase</a:t>
            </a:r>
            <a:endParaRPr lang="en-US" sz="1500" b="1" dirty="0" smtClean="0">
              <a:effectLst/>
            </a:endParaRPr>
          </a:p>
          <a:p>
            <a:pPr>
              <a:lnSpc>
                <a:spcPct val="60000"/>
              </a:lnSpc>
            </a:pPr>
            <a:r>
              <a:rPr lang="en-US" sz="1500" b="1" dirty="0" smtClean="0">
                <a:effectLst/>
              </a:rPr>
              <a:t>Hymenoptera Genome Database</a:t>
            </a:r>
          </a:p>
          <a:p>
            <a:pPr>
              <a:lnSpc>
                <a:spcPct val="60000"/>
              </a:lnSpc>
            </a:pPr>
            <a:r>
              <a:rPr lang="en-US" sz="1500" b="1" dirty="0" err="1" smtClean="0">
                <a:effectLst/>
              </a:rPr>
              <a:t>VectorBase</a:t>
            </a:r>
            <a:endParaRPr lang="en-US" sz="1500" b="1" dirty="0">
              <a:effectLst/>
            </a:endParaRPr>
          </a:p>
          <a:p>
            <a:pPr algn="r">
              <a:lnSpc>
                <a:spcPct val="60000"/>
              </a:lnSpc>
            </a:pPr>
            <a:r>
              <a:rPr lang="en-US" sz="1500" b="1" i="1" dirty="0" err="1">
                <a:solidFill>
                  <a:schemeClr val="accent2">
                    <a:lumMod val="75000"/>
                  </a:schemeClr>
                </a:solidFill>
              </a:rPr>
              <a:t>Acromyrmex</a:t>
            </a:r>
            <a:r>
              <a:rPr lang="en-US" sz="1500" b="1" i="1" dirty="0">
                <a:solidFill>
                  <a:schemeClr val="accent2">
                    <a:lumMod val="75000"/>
                  </a:schemeClr>
                </a:solidFill>
              </a:rPr>
              <a:t> </a:t>
            </a:r>
            <a:r>
              <a:rPr lang="en-US" sz="1500" b="1" i="1" dirty="0" err="1">
                <a:solidFill>
                  <a:schemeClr val="accent2">
                    <a:lumMod val="75000"/>
                  </a:schemeClr>
                </a:solidFill>
              </a:rPr>
              <a:t>echinatior</a:t>
            </a:r>
            <a:endParaRPr lang="en-US" sz="1500" b="1" i="1" dirty="0">
              <a:solidFill>
                <a:schemeClr val="accent2">
                  <a:lumMod val="75000"/>
                </a:schemeClr>
              </a:solidFill>
            </a:endParaRPr>
          </a:p>
          <a:p>
            <a:pPr algn="r">
              <a:lnSpc>
                <a:spcPct val="60000"/>
              </a:lnSpc>
            </a:pPr>
            <a:r>
              <a:rPr lang="en-US" sz="1500" b="1" i="1" dirty="0" err="1">
                <a:solidFill>
                  <a:schemeClr val="accent2">
                    <a:lumMod val="75000"/>
                  </a:schemeClr>
                </a:solidFill>
              </a:rPr>
              <a:t>Acyrthosiphon</a:t>
            </a:r>
            <a:r>
              <a:rPr lang="en-US" sz="1500" b="1" i="1" dirty="0">
                <a:solidFill>
                  <a:schemeClr val="accent2">
                    <a:lumMod val="75000"/>
                  </a:schemeClr>
                </a:solidFill>
              </a:rPr>
              <a:t> </a:t>
            </a:r>
            <a:r>
              <a:rPr lang="en-US" sz="1500" b="1" i="1" dirty="0" err="1">
                <a:solidFill>
                  <a:schemeClr val="accent2">
                    <a:lumMod val="75000"/>
                  </a:schemeClr>
                </a:solidFill>
              </a:rPr>
              <a:t>pisum</a:t>
            </a:r>
            <a:endParaRPr lang="en-US" sz="1500" b="1" i="1" dirty="0">
              <a:solidFill>
                <a:schemeClr val="accent2">
                  <a:lumMod val="75000"/>
                </a:schemeClr>
              </a:solidFill>
            </a:endParaRPr>
          </a:p>
          <a:p>
            <a:pPr algn="r">
              <a:lnSpc>
                <a:spcPct val="60000"/>
              </a:lnSpc>
            </a:pPr>
            <a:r>
              <a:rPr lang="en-US" sz="1500" b="1" i="1" dirty="0">
                <a:solidFill>
                  <a:schemeClr val="accent2">
                    <a:lumMod val="75000"/>
                  </a:schemeClr>
                </a:solidFill>
              </a:rPr>
              <a:t>Apis mellifera</a:t>
            </a:r>
          </a:p>
          <a:p>
            <a:pPr algn="r">
              <a:lnSpc>
                <a:spcPct val="60000"/>
              </a:lnSpc>
            </a:pPr>
            <a:r>
              <a:rPr lang="en-US" sz="1500" b="1" i="1" dirty="0">
                <a:solidFill>
                  <a:schemeClr val="accent2">
                    <a:lumMod val="75000"/>
                  </a:schemeClr>
                </a:solidFill>
              </a:rPr>
              <a:t>Atta </a:t>
            </a:r>
            <a:r>
              <a:rPr lang="en-US" sz="1500" b="1" i="1" dirty="0" err="1">
                <a:solidFill>
                  <a:schemeClr val="accent2">
                    <a:lumMod val="75000"/>
                  </a:schemeClr>
                </a:solidFill>
              </a:rPr>
              <a:t>cephalotes</a:t>
            </a:r>
            <a:endParaRPr lang="en-US" sz="1500" b="1" i="1" dirty="0">
              <a:solidFill>
                <a:schemeClr val="accent2">
                  <a:lumMod val="75000"/>
                </a:schemeClr>
              </a:solidFill>
            </a:endParaRPr>
          </a:p>
          <a:p>
            <a:pPr algn="r">
              <a:lnSpc>
                <a:spcPct val="60000"/>
              </a:lnSpc>
            </a:pPr>
            <a:r>
              <a:rPr lang="en-US" sz="1500" b="1" i="1" dirty="0">
                <a:solidFill>
                  <a:schemeClr val="accent2">
                    <a:lumMod val="75000"/>
                  </a:schemeClr>
                </a:solidFill>
              </a:rPr>
              <a:t>Bombus </a:t>
            </a:r>
            <a:r>
              <a:rPr lang="en-US" sz="1500" b="1" i="1" dirty="0" err="1">
                <a:solidFill>
                  <a:schemeClr val="accent2">
                    <a:lumMod val="75000"/>
                  </a:schemeClr>
                </a:solidFill>
              </a:rPr>
              <a:t>terrestris</a:t>
            </a:r>
            <a:endParaRPr lang="en-US" sz="1500" b="1" i="1" dirty="0">
              <a:solidFill>
                <a:schemeClr val="accent2">
                  <a:lumMod val="75000"/>
                </a:schemeClr>
              </a:solidFill>
            </a:endParaRPr>
          </a:p>
          <a:p>
            <a:pPr algn="r">
              <a:lnSpc>
                <a:spcPct val="60000"/>
              </a:lnSpc>
            </a:pPr>
            <a:r>
              <a:rPr lang="en-US" sz="1500" b="1" i="1" dirty="0" err="1">
                <a:solidFill>
                  <a:schemeClr val="accent2">
                    <a:lumMod val="75000"/>
                  </a:schemeClr>
                </a:solidFill>
              </a:rPr>
              <a:t>Camponotus</a:t>
            </a:r>
            <a:r>
              <a:rPr lang="en-US" sz="1500" b="1" i="1" dirty="0">
                <a:solidFill>
                  <a:schemeClr val="accent2">
                    <a:lumMod val="75000"/>
                  </a:schemeClr>
                </a:solidFill>
              </a:rPr>
              <a:t> </a:t>
            </a:r>
            <a:r>
              <a:rPr lang="en-US" sz="1500" b="1" i="1" dirty="0" err="1">
                <a:solidFill>
                  <a:schemeClr val="accent2">
                    <a:lumMod val="75000"/>
                  </a:schemeClr>
                </a:solidFill>
              </a:rPr>
              <a:t>floridanus</a:t>
            </a:r>
            <a:endParaRPr lang="en-US" sz="1500" b="1" i="1" dirty="0">
              <a:solidFill>
                <a:schemeClr val="accent2">
                  <a:lumMod val="75000"/>
                </a:schemeClr>
              </a:solidFill>
            </a:endParaRPr>
          </a:p>
          <a:p>
            <a:pPr algn="r">
              <a:lnSpc>
                <a:spcPct val="60000"/>
              </a:lnSpc>
            </a:pPr>
            <a:r>
              <a:rPr lang="en-US" sz="1500" b="1" i="1" dirty="0">
                <a:solidFill>
                  <a:schemeClr val="accent2">
                    <a:lumMod val="75000"/>
                  </a:schemeClr>
                </a:solidFill>
              </a:rPr>
              <a:t>Helicoverpa armigera</a:t>
            </a:r>
          </a:p>
          <a:p>
            <a:pPr algn="r">
              <a:lnSpc>
                <a:spcPct val="60000"/>
              </a:lnSpc>
            </a:pPr>
            <a:r>
              <a:rPr lang="en-US" sz="1500" b="1" i="1" dirty="0" err="1">
                <a:solidFill>
                  <a:schemeClr val="accent2">
                    <a:lumMod val="75000"/>
                  </a:schemeClr>
                </a:solidFill>
              </a:rPr>
              <a:t>Linepithema</a:t>
            </a:r>
            <a:r>
              <a:rPr lang="en-US" sz="1500" b="1" i="1" dirty="0">
                <a:solidFill>
                  <a:schemeClr val="accent2">
                    <a:lumMod val="75000"/>
                  </a:schemeClr>
                </a:solidFill>
              </a:rPr>
              <a:t> </a:t>
            </a:r>
            <a:r>
              <a:rPr lang="en-US" sz="1500" b="1" i="1" dirty="0" err="1">
                <a:solidFill>
                  <a:schemeClr val="accent2">
                    <a:lumMod val="75000"/>
                  </a:schemeClr>
                </a:solidFill>
              </a:rPr>
              <a:t>humile</a:t>
            </a:r>
            <a:endParaRPr lang="en-US" sz="1500" b="1" i="1" dirty="0">
              <a:solidFill>
                <a:schemeClr val="accent2">
                  <a:lumMod val="75000"/>
                </a:schemeClr>
              </a:solidFill>
            </a:endParaRPr>
          </a:p>
          <a:p>
            <a:pPr algn="r">
              <a:lnSpc>
                <a:spcPct val="60000"/>
              </a:lnSpc>
            </a:pPr>
            <a:r>
              <a:rPr lang="en-US" sz="1500" b="1" i="1" dirty="0">
                <a:solidFill>
                  <a:schemeClr val="accent2">
                    <a:lumMod val="75000"/>
                  </a:schemeClr>
                </a:solidFill>
              </a:rPr>
              <a:t>Manduca </a:t>
            </a:r>
            <a:r>
              <a:rPr lang="en-US" sz="1500" b="1" i="1" dirty="0" err="1">
                <a:solidFill>
                  <a:schemeClr val="accent2">
                    <a:lumMod val="75000"/>
                  </a:schemeClr>
                </a:solidFill>
              </a:rPr>
              <a:t>sexta</a:t>
            </a:r>
            <a:endParaRPr lang="en-US" sz="1500" b="1" i="1" dirty="0">
              <a:solidFill>
                <a:schemeClr val="accent2">
                  <a:lumMod val="75000"/>
                </a:schemeClr>
              </a:solidFill>
            </a:endParaRPr>
          </a:p>
          <a:p>
            <a:pPr algn="r">
              <a:lnSpc>
                <a:spcPct val="60000"/>
              </a:lnSpc>
            </a:pPr>
            <a:r>
              <a:rPr lang="en-US" sz="1500" b="1" i="1" dirty="0">
                <a:solidFill>
                  <a:schemeClr val="accent2">
                    <a:lumMod val="75000"/>
                  </a:schemeClr>
                </a:solidFill>
              </a:rPr>
              <a:t>Mayetiola destructor</a:t>
            </a:r>
          </a:p>
          <a:p>
            <a:pPr algn="r">
              <a:lnSpc>
                <a:spcPct val="60000"/>
              </a:lnSpc>
            </a:pPr>
            <a:r>
              <a:rPr lang="en-US" sz="1500" b="1" i="1" dirty="0" err="1">
                <a:solidFill>
                  <a:schemeClr val="accent2">
                    <a:lumMod val="75000"/>
                  </a:schemeClr>
                </a:solidFill>
              </a:rPr>
              <a:t>Nasonia</a:t>
            </a:r>
            <a:r>
              <a:rPr lang="en-US" sz="1500" b="1" i="1" dirty="0">
                <a:solidFill>
                  <a:schemeClr val="accent2">
                    <a:lumMod val="75000"/>
                  </a:schemeClr>
                </a:solidFill>
              </a:rPr>
              <a:t> </a:t>
            </a:r>
            <a:r>
              <a:rPr lang="en-US" sz="1500" b="1" i="1" dirty="0" err="1">
                <a:solidFill>
                  <a:schemeClr val="accent2">
                    <a:lumMod val="75000"/>
                  </a:schemeClr>
                </a:solidFill>
              </a:rPr>
              <a:t>vitripennis</a:t>
            </a:r>
            <a:endParaRPr lang="en-US" sz="1500" b="1" i="1" dirty="0">
              <a:solidFill>
                <a:schemeClr val="accent2">
                  <a:lumMod val="75000"/>
                </a:schemeClr>
              </a:solidFill>
            </a:endParaRPr>
          </a:p>
          <a:p>
            <a:pPr algn="r">
              <a:lnSpc>
                <a:spcPct val="60000"/>
              </a:lnSpc>
            </a:pPr>
            <a:r>
              <a:rPr lang="en-US" sz="1500" b="1" i="1" dirty="0">
                <a:solidFill>
                  <a:schemeClr val="accent2">
                    <a:lumMod val="75000"/>
                  </a:schemeClr>
                </a:solidFill>
              </a:rPr>
              <a:t>Pogonomyrmex barbatus</a:t>
            </a:r>
          </a:p>
          <a:p>
            <a:pPr algn="r">
              <a:lnSpc>
                <a:spcPct val="60000"/>
              </a:lnSpc>
            </a:pPr>
            <a:r>
              <a:rPr lang="en-US" sz="1500" b="1" i="1" dirty="0" err="1">
                <a:solidFill>
                  <a:schemeClr val="accent2">
                    <a:lumMod val="75000"/>
                  </a:schemeClr>
                </a:solidFill>
              </a:rPr>
              <a:t>Solenopsis</a:t>
            </a:r>
            <a:r>
              <a:rPr lang="en-US" sz="1500" b="1" i="1" dirty="0">
                <a:solidFill>
                  <a:schemeClr val="accent2">
                    <a:lumMod val="75000"/>
                  </a:schemeClr>
                </a:solidFill>
              </a:rPr>
              <a:t> </a:t>
            </a:r>
            <a:r>
              <a:rPr lang="en-US" sz="1500" b="1" i="1" dirty="0" err="1">
                <a:solidFill>
                  <a:schemeClr val="accent2">
                    <a:lumMod val="75000"/>
                  </a:schemeClr>
                </a:solidFill>
              </a:rPr>
              <a:t>invicta</a:t>
            </a:r>
            <a:endParaRPr lang="en-US" sz="1500" b="1" i="1" dirty="0">
              <a:solidFill>
                <a:schemeClr val="accent2">
                  <a:lumMod val="75000"/>
                </a:schemeClr>
              </a:solidFill>
            </a:endParaRPr>
          </a:p>
          <a:p>
            <a:pPr algn="r">
              <a:lnSpc>
                <a:spcPct val="60000"/>
              </a:lnSpc>
            </a:pPr>
            <a:r>
              <a:rPr lang="en-US" sz="1500" b="1" i="1" dirty="0" err="1">
                <a:solidFill>
                  <a:schemeClr val="accent2">
                    <a:lumMod val="75000"/>
                  </a:schemeClr>
                </a:solidFill>
              </a:rPr>
              <a:t>Tribolium</a:t>
            </a:r>
            <a:r>
              <a:rPr lang="en-US" sz="1500" b="1" i="1" dirty="0">
                <a:solidFill>
                  <a:schemeClr val="accent2">
                    <a:lumMod val="75000"/>
                  </a:schemeClr>
                </a:solidFill>
              </a:rPr>
              <a:t> </a:t>
            </a:r>
            <a:r>
              <a:rPr lang="en-US" sz="1500" b="1" i="1" dirty="0" err="1">
                <a:solidFill>
                  <a:schemeClr val="accent2">
                    <a:lumMod val="75000"/>
                  </a:schemeClr>
                </a:solidFill>
              </a:rPr>
              <a:t>castaneum</a:t>
            </a:r>
            <a:r>
              <a:rPr lang="en-US" sz="1500" b="1" i="1" dirty="0">
                <a:solidFill>
                  <a:schemeClr val="accent2">
                    <a:lumMod val="75000"/>
                  </a:schemeClr>
                </a:solidFill>
              </a:rPr>
              <a:t>…and many more!</a:t>
            </a:r>
          </a:p>
        </p:txBody>
      </p:sp>
      <p:sp>
        <p:nvSpPr>
          <p:cNvPr id="28" name="Slide Number Placeholder 27"/>
          <p:cNvSpPr>
            <a:spLocks noGrp="1"/>
          </p:cNvSpPr>
          <p:nvPr>
            <p:ph type="sldNum" sz="quarter" idx="11"/>
          </p:nvPr>
        </p:nvSpPr>
        <p:spPr/>
        <p:txBody>
          <a:bodyPr/>
          <a:lstStyle/>
          <a:p>
            <a:fld id="{829F2198-332C-C14D-9D43-AA1BE21296F4}" type="slidenum">
              <a:rPr lang="en-US" smtClean="0">
                <a:solidFill>
                  <a:prstClr val="white">
                    <a:alpha val="60000"/>
                  </a:prstClr>
                </a:solidFill>
                <a:latin typeface="Palatino Linotype"/>
              </a:rPr>
              <a:pPr/>
              <a:t>61</a:t>
            </a:fld>
            <a:endParaRPr lang="en-US" dirty="0">
              <a:solidFill>
                <a:prstClr val="white">
                  <a:alpha val="60000"/>
                </a:prstClr>
              </a:solidFill>
              <a:latin typeface="Palatino Linotype"/>
            </a:endParaRPr>
          </a:p>
        </p:txBody>
      </p:sp>
      <p:pic>
        <p:nvPicPr>
          <p:cNvPr id="9" name="Picture 8" descr="Apis-mellifera-AWil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27560" y="2782420"/>
            <a:ext cx="1344804" cy="1811809"/>
          </a:xfrm>
          <a:prstGeom prst="rect">
            <a:avLst/>
          </a:prstGeom>
        </p:spPr>
      </p:pic>
      <p:pic>
        <p:nvPicPr>
          <p:cNvPr id="10" name="Picture 9" descr="Tcastaneum-AWild.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0444" y="2782420"/>
            <a:ext cx="1518468" cy="1111013"/>
          </a:xfrm>
          <a:prstGeom prst="rect">
            <a:avLst/>
          </a:prstGeom>
        </p:spPr>
      </p:pic>
      <p:pic>
        <p:nvPicPr>
          <p:cNvPr id="11" name="Picture 10" descr="manducasexta.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35733" y="3864565"/>
            <a:ext cx="1503179" cy="1127384"/>
          </a:xfrm>
          <a:prstGeom prst="rect">
            <a:avLst/>
          </a:prstGeom>
        </p:spPr>
      </p:pic>
      <p:pic>
        <p:nvPicPr>
          <p:cNvPr id="12" name="Picture 11" descr="acyrthosiphon-pisum-1068-391-en.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27560" y="4604637"/>
            <a:ext cx="1335218" cy="1335218"/>
          </a:xfrm>
          <a:prstGeom prst="rect">
            <a:avLst/>
          </a:prstGeom>
        </p:spPr>
      </p:pic>
      <p:pic>
        <p:nvPicPr>
          <p:cNvPr id="13" name="Picture 12" descr="naso-niehuis.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49542" y="4934217"/>
            <a:ext cx="1489370" cy="996016"/>
          </a:xfrm>
          <a:prstGeom prst="rect">
            <a:avLst/>
          </a:prstGeom>
        </p:spPr>
      </p:pic>
      <p:cxnSp>
        <p:nvCxnSpPr>
          <p:cNvPr id="15" name="Straight Connector 14"/>
          <p:cNvCxnSpPr/>
          <p:nvPr/>
        </p:nvCxnSpPr>
        <p:spPr>
          <a:xfrm>
            <a:off x="4989075" y="2782420"/>
            <a:ext cx="2849837" cy="0"/>
          </a:xfrm>
          <a:prstGeom prst="line">
            <a:avLst/>
          </a:prstGeom>
          <a:ln w="57150" cmpd="sng">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012165" y="2782420"/>
            <a:ext cx="15395" cy="3147813"/>
          </a:xfrm>
          <a:prstGeom prst="line">
            <a:avLst/>
          </a:prstGeom>
          <a:ln w="57150" cmpd="sng">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23" name="Picture 22" descr="zeropoint_logo.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5593928" y="1066392"/>
            <a:ext cx="1123080" cy="692965"/>
          </a:xfrm>
          <a:prstGeom prst="rect">
            <a:avLst/>
          </a:prstGeom>
        </p:spPr>
      </p:pic>
      <p:pic>
        <p:nvPicPr>
          <p:cNvPr id="22" name="Picture 21" descr="dot_ked_100_trans.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669643" y="911790"/>
            <a:ext cx="936463" cy="936463"/>
          </a:xfrm>
          <a:prstGeom prst="rect">
            <a:avLst/>
          </a:prstGeom>
        </p:spPr>
      </p:pic>
      <p:pic>
        <p:nvPicPr>
          <p:cNvPr id="24" name="Picture 23" descr="zeropoint_logo2.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593928" y="1947640"/>
            <a:ext cx="1097209" cy="694901"/>
          </a:xfrm>
          <a:prstGeom prst="rect">
            <a:avLst/>
          </a:prstGeom>
        </p:spPr>
      </p:pic>
      <p:pic>
        <p:nvPicPr>
          <p:cNvPr id="27" name="Picture 26" descr="flybase-logo-fly.jpg"/>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706116" y="1894756"/>
            <a:ext cx="899990" cy="769871"/>
          </a:xfrm>
          <a:prstGeom prst="rect">
            <a:avLst/>
          </a:prstGeom>
        </p:spPr>
      </p:pic>
      <p:cxnSp>
        <p:nvCxnSpPr>
          <p:cNvPr id="25" name="Straight Connector 24"/>
          <p:cNvCxnSpPr/>
          <p:nvPr/>
        </p:nvCxnSpPr>
        <p:spPr>
          <a:xfrm>
            <a:off x="5012165" y="5942013"/>
            <a:ext cx="2849837" cy="0"/>
          </a:xfrm>
          <a:prstGeom prst="line">
            <a:avLst/>
          </a:prstGeom>
          <a:ln w="57150" cmpd="sng">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7823517" y="2794200"/>
            <a:ext cx="15395" cy="3147813"/>
          </a:xfrm>
          <a:prstGeom prst="line">
            <a:avLst/>
          </a:prstGeom>
          <a:ln w="57150" cmpd="sng">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29" name="Picture 28" descr="ApolloLogo.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057697" y="5564328"/>
            <a:ext cx="1042131" cy="377685"/>
          </a:xfrm>
          <a:prstGeom prst="rect">
            <a:avLst/>
          </a:prstGeom>
        </p:spPr>
      </p:pic>
      <p:sp>
        <p:nvSpPr>
          <p:cNvPr id="20" name="Slide Number Placeholder 11"/>
          <p:cNvSpPr txBox="1">
            <a:spLocks/>
          </p:cNvSpPr>
          <p:nvPr/>
        </p:nvSpPr>
        <p:spPr>
          <a:xfrm>
            <a:off x="3657600" y="65087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457200" rtl="0" eaLnBrk="0" latinLnBrk="0" hangingPunct="0">
              <a:defRPr sz="6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29F2198-332C-C14D-9D43-AA1BE21296F4}" type="slidenum">
              <a:rPr lang="en-US" smtClean="0">
                <a:solidFill>
                  <a:srgbClr val="898989">
                    <a:alpha val="60000"/>
                  </a:srgbClr>
                </a:solidFill>
                <a:latin typeface="Palatino Linotype"/>
              </a:rPr>
              <a:pPr algn="ctr"/>
              <a:t>61</a:t>
            </a:fld>
            <a:endParaRPr lang="en-US">
              <a:solidFill>
                <a:srgbClr val="898989">
                  <a:alpha val="60000"/>
                </a:srgbClr>
              </a:solidFill>
              <a:latin typeface="Palatino Linotype"/>
            </a:endParaRPr>
          </a:p>
        </p:txBody>
      </p:sp>
    </p:spTree>
    <p:extLst>
      <p:ext uri="{BB962C8B-B14F-4D97-AF65-F5344CB8AC3E}">
        <p14:creationId xmlns:p14="http://schemas.microsoft.com/office/powerpoint/2010/main" val="3710827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solidFill>
            <a:srgbClr val="063663"/>
          </a:solidFill>
        </p:spPr>
        <p:txBody>
          <a:bodyPr/>
          <a:lstStyle/>
          <a:p>
            <a:r>
              <a:rPr lang="en-US" sz="3600" dirty="0">
                <a:solidFill>
                  <a:schemeClr val="bg1"/>
                </a:solidFill>
                <a:latin typeface="Arial" charset="0"/>
                <a:ea typeface="ＭＳ Ｐゴシック" charset="0"/>
                <a:cs typeface="ＭＳ Ｐゴシック" charset="0"/>
              </a:rPr>
              <a:t>Thanks!</a:t>
            </a:r>
          </a:p>
        </p:txBody>
      </p:sp>
      <p:sp>
        <p:nvSpPr>
          <p:cNvPr id="48130" name="Content Placeholder 2"/>
          <p:cNvSpPr>
            <a:spLocks noGrp="1"/>
          </p:cNvSpPr>
          <p:nvPr>
            <p:ph idx="1"/>
          </p:nvPr>
        </p:nvSpPr>
        <p:spPr bwMode="auto">
          <a:xfrm>
            <a:off x="3742750" y="273050"/>
            <a:ext cx="5222077" cy="5853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Char char="•"/>
            </a:pPr>
            <a:r>
              <a:rPr lang="en-US" sz="1600" b="1" dirty="0" smtClean="0">
                <a:latin typeface="Arial" charset="0"/>
                <a:ea typeface="ＭＳ Ｐゴシック" charset="0"/>
                <a:cs typeface="ＭＳ Ｐゴシック" charset="0"/>
              </a:rPr>
              <a:t>Berkeley </a:t>
            </a:r>
            <a:r>
              <a:rPr lang="en-US" sz="1600" b="1" dirty="0">
                <a:latin typeface="Arial" charset="0"/>
                <a:ea typeface="ＭＳ Ｐゴシック" charset="0"/>
                <a:cs typeface="ＭＳ Ｐゴシック" charset="0"/>
              </a:rPr>
              <a:t>Bioinformatics Open-source </a:t>
            </a:r>
            <a:r>
              <a:rPr lang="en-US" sz="1600" b="1" dirty="0" smtClean="0">
                <a:latin typeface="Arial" charset="0"/>
                <a:ea typeface="ＭＳ Ｐゴシック" charset="0"/>
                <a:cs typeface="ＭＳ Ｐゴシック" charset="0"/>
              </a:rPr>
              <a:t>Projects </a:t>
            </a:r>
            <a:r>
              <a:rPr lang="en-US" sz="1600" dirty="0" smtClean="0">
                <a:latin typeface="Arial" charset="0"/>
                <a:ea typeface="ＭＳ Ｐゴシック" charset="0"/>
                <a:cs typeface="ＭＳ Ｐゴシック" charset="0"/>
              </a:rPr>
              <a:t>(BBOP), Berkeley Lab: Web </a:t>
            </a:r>
            <a:r>
              <a:rPr lang="en-US" sz="1600" dirty="0">
                <a:latin typeface="Arial" charset="0"/>
                <a:ea typeface="ＭＳ Ｐゴシック" charset="0"/>
                <a:cs typeface="ＭＳ Ｐゴシック" charset="0"/>
              </a:rPr>
              <a:t>Apollo and Gene Ontology teams. Suzanna </a:t>
            </a:r>
            <a:r>
              <a:rPr lang="en-US" sz="1600" dirty="0" smtClean="0">
                <a:latin typeface="Arial" charset="0"/>
                <a:ea typeface="ＭＳ Ｐゴシック" charset="0"/>
                <a:cs typeface="ＭＳ Ｐゴシック" charset="0"/>
              </a:rPr>
              <a:t>E. Lewis </a:t>
            </a:r>
            <a:r>
              <a:rPr lang="en-US" sz="1600" dirty="0">
                <a:latin typeface="Arial" charset="0"/>
                <a:ea typeface="ＭＳ Ｐゴシック" charset="0"/>
                <a:cs typeface="ＭＳ Ｐゴシック" charset="0"/>
              </a:rPr>
              <a:t>(PI</a:t>
            </a:r>
            <a:r>
              <a:rPr lang="en-US" sz="1600" dirty="0" smtClean="0">
                <a:latin typeface="Arial" charset="0"/>
                <a:ea typeface="ＭＳ Ｐゴシック" charset="0"/>
                <a:cs typeface="ＭＳ Ｐゴシック" charset="0"/>
              </a:rPr>
              <a:t>)</a:t>
            </a:r>
            <a:r>
              <a:rPr lang="en-US" sz="1600" dirty="0">
                <a:latin typeface="Arial" charset="0"/>
                <a:ea typeface="ＭＳ Ｐゴシック" charset="0"/>
                <a:cs typeface="ＭＳ Ｐゴシック" charset="0"/>
              </a:rPr>
              <a:t>.</a:t>
            </a:r>
            <a:endParaRPr lang="en-US" sz="1600" dirty="0" smtClean="0">
              <a:latin typeface="Arial" charset="0"/>
              <a:ea typeface="ＭＳ Ｐゴシック" charset="0"/>
              <a:cs typeface="ＭＳ Ｐゴシック" charset="0"/>
            </a:endParaRPr>
          </a:p>
          <a:p>
            <a:pPr>
              <a:buFontTx/>
              <a:buChar char="•"/>
            </a:pPr>
            <a:r>
              <a:rPr lang="en-US" sz="1600" dirty="0">
                <a:latin typeface="Arial" charset="0"/>
                <a:ea typeface="ＭＳ Ｐゴシック" charset="0"/>
                <a:cs typeface="ＭＳ Ｐゴシック" charset="0"/>
              </a:rPr>
              <a:t>Christine G. </a:t>
            </a:r>
            <a:r>
              <a:rPr lang="en-US" sz="1600" dirty="0" err="1">
                <a:latin typeface="Arial" charset="0"/>
                <a:ea typeface="ＭＳ Ｐゴシック" charset="0"/>
                <a:cs typeface="ＭＳ Ｐゴシック" charset="0"/>
              </a:rPr>
              <a:t>Elsik</a:t>
            </a:r>
            <a:r>
              <a:rPr lang="en-US" sz="1600" dirty="0">
                <a:latin typeface="Arial" charset="0"/>
                <a:ea typeface="ＭＳ Ｐゴシック" charset="0"/>
                <a:cs typeface="ＭＳ Ｐゴシック" charset="0"/>
              </a:rPr>
              <a:t> (PI)</a:t>
            </a:r>
            <a:r>
              <a:rPr lang="en-US" sz="1600" dirty="0" smtClean="0">
                <a:latin typeface="Arial" charset="0"/>
                <a:ea typeface="ＭＳ Ｐゴシック" charset="0"/>
                <a:cs typeface="ＭＳ Ｐゴシック" charset="0"/>
              </a:rPr>
              <a:t>. </a:t>
            </a:r>
            <a:r>
              <a:rPr lang="en-US" sz="1600" dirty="0" smtClean="0"/>
              <a:t>§ </a:t>
            </a:r>
            <a:r>
              <a:rPr lang="en-US" sz="1600" dirty="0" smtClean="0">
                <a:latin typeface="Arial" charset="0"/>
                <a:ea typeface="ＭＳ Ｐゴシック" charset="0"/>
                <a:cs typeface="ＭＳ Ｐゴシック" charset="0"/>
              </a:rPr>
              <a:t>University </a:t>
            </a:r>
            <a:r>
              <a:rPr lang="en-US" sz="1600" dirty="0">
                <a:latin typeface="Arial" charset="0"/>
                <a:ea typeface="ＭＳ Ｐゴシック" charset="0"/>
                <a:cs typeface="ＭＳ Ｐゴシック" charset="0"/>
              </a:rPr>
              <a:t>of Missouri</a:t>
            </a:r>
            <a:r>
              <a:rPr lang="en-US" sz="1600" dirty="0" smtClean="0">
                <a:latin typeface="Arial" charset="0"/>
                <a:ea typeface="ＭＳ Ｐゴシック" charset="0"/>
                <a:cs typeface="ＭＳ Ｐゴシック" charset="0"/>
              </a:rPr>
              <a:t>. </a:t>
            </a:r>
          </a:p>
          <a:p>
            <a:pPr>
              <a:buFontTx/>
              <a:buChar char="•"/>
            </a:pPr>
            <a:r>
              <a:rPr lang="en-US" sz="1600" dirty="0" smtClean="0">
                <a:latin typeface="Arial" charset="0"/>
                <a:ea typeface="ＭＳ Ｐゴシック" charset="0"/>
                <a:cs typeface="ＭＳ Ｐゴシック" charset="0"/>
              </a:rPr>
              <a:t>Ian Holmes (PI). * University of California Berkeley.</a:t>
            </a:r>
          </a:p>
          <a:p>
            <a:pPr>
              <a:buFontTx/>
              <a:buChar char="•"/>
            </a:pPr>
            <a:r>
              <a:rPr lang="en-US" sz="1600" dirty="0" smtClean="0">
                <a:latin typeface="Arial" charset="0"/>
                <a:ea typeface="ＭＳ Ｐゴシック" charset="0"/>
                <a:cs typeface="ＭＳ Ｐゴシック" charset="0"/>
              </a:rPr>
              <a:t>Arthropod genomics community: i5K Steering Committee</a:t>
            </a:r>
            <a:r>
              <a:rPr lang="en-US" sz="1600" dirty="0">
                <a:latin typeface="Arial" charset="0"/>
                <a:ea typeface="ＭＳ Ｐゴシック" charset="0"/>
                <a:cs typeface="ＭＳ Ｐゴシック" charset="0"/>
              </a:rPr>
              <a:t>, </a:t>
            </a:r>
            <a:r>
              <a:rPr lang="en-US" sz="1600" dirty="0" err="1">
                <a:latin typeface="Arial" charset="0"/>
                <a:ea typeface="ＭＳ Ｐゴシック" charset="0"/>
                <a:cs typeface="ＭＳ Ｐゴシック" charset="0"/>
              </a:rPr>
              <a:t>Alexie</a:t>
            </a:r>
            <a:r>
              <a:rPr lang="en-US" sz="1600" dirty="0">
                <a:latin typeface="Arial" charset="0"/>
                <a:ea typeface="ＭＳ Ｐゴシック" charset="0"/>
                <a:cs typeface="ＭＳ Ｐゴシック" charset="0"/>
              </a:rPr>
              <a:t> </a:t>
            </a:r>
            <a:r>
              <a:rPr lang="en-US" sz="1600" dirty="0" err="1">
                <a:latin typeface="Arial" charset="0"/>
                <a:ea typeface="ＭＳ Ｐゴシック" charset="0"/>
                <a:cs typeface="ＭＳ Ｐゴシック" charset="0"/>
              </a:rPr>
              <a:t>Papanicolaou</a:t>
            </a:r>
            <a:r>
              <a:rPr lang="en-US" sz="1600" dirty="0">
                <a:latin typeface="Arial" charset="0"/>
                <a:ea typeface="ＭＳ Ｐゴシック" charset="0"/>
                <a:cs typeface="ＭＳ Ｐゴシック" charset="0"/>
              </a:rPr>
              <a:t> at </a:t>
            </a:r>
            <a:r>
              <a:rPr lang="en-US" sz="1600" dirty="0" smtClean="0">
                <a:latin typeface="Arial" charset="0"/>
                <a:ea typeface="ＭＳ Ｐゴシック" charset="0"/>
                <a:cs typeface="ＭＳ Ｐゴシック" charset="0"/>
              </a:rPr>
              <a:t>CSIRO, Monica </a:t>
            </a:r>
            <a:r>
              <a:rPr lang="en-US" sz="1600" dirty="0" err="1" smtClean="0">
                <a:latin typeface="Arial" charset="0"/>
                <a:ea typeface="ＭＳ Ｐゴシック" charset="0"/>
                <a:cs typeface="ＭＳ Ｐゴシック" charset="0"/>
              </a:rPr>
              <a:t>Poelchau</a:t>
            </a:r>
            <a:r>
              <a:rPr lang="en-US" sz="1600" dirty="0" smtClean="0">
                <a:latin typeface="Arial" charset="0"/>
                <a:ea typeface="ＭＳ Ｐゴシック" charset="0"/>
                <a:cs typeface="ＭＳ Ｐゴシック" charset="0"/>
              </a:rPr>
              <a:t> at USDA/NAL, fringy Richards at HGSC-BCM, BGI, Oliver </a:t>
            </a:r>
            <a:r>
              <a:rPr lang="en-US" sz="1600" dirty="0" err="1" smtClean="0">
                <a:latin typeface="Arial" charset="0"/>
                <a:ea typeface="ＭＳ Ｐゴシック" charset="0"/>
                <a:cs typeface="ＭＳ Ｐゴシック" charset="0"/>
              </a:rPr>
              <a:t>Niehuis</a:t>
            </a:r>
            <a:r>
              <a:rPr lang="en-US" sz="1600" dirty="0" smtClean="0">
                <a:latin typeface="Arial" charset="0"/>
                <a:ea typeface="ＭＳ Ｐゴシック" charset="0"/>
                <a:cs typeface="ＭＳ Ｐゴシック" charset="0"/>
              </a:rPr>
              <a:t> at 1KITE </a:t>
            </a:r>
            <a:r>
              <a:rPr lang="en-US" sz="1600" dirty="0" smtClean="0">
                <a:latin typeface="Arial" charset="0"/>
                <a:ea typeface="ＭＳ Ｐゴシック" charset="0"/>
                <a:cs typeface="ＭＳ Ｐゴシック" charset="0"/>
                <a:hlinkClick r:id="rId3"/>
              </a:rPr>
              <a:t>http://www.1kite.org/</a:t>
            </a:r>
            <a:r>
              <a:rPr lang="en-US" sz="1600" dirty="0" smtClean="0">
                <a:latin typeface="Arial" charset="0"/>
                <a:ea typeface="ＭＳ Ｐゴシック" charset="0"/>
                <a:cs typeface="ＭＳ Ｐゴシック" charset="0"/>
              </a:rPr>
              <a:t>, and the Honey Bee Genome Sequencing Consortium.</a:t>
            </a:r>
          </a:p>
          <a:p>
            <a:pPr>
              <a:buFontTx/>
              <a:buChar char="•"/>
            </a:pPr>
            <a:r>
              <a:rPr lang="en-US" sz="1600" dirty="0" smtClean="0">
                <a:latin typeface="Arial" charset="0"/>
                <a:ea typeface="ＭＳ Ｐゴシック" charset="0"/>
                <a:cs typeface="ＭＳ Ｐゴシック" charset="0"/>
              </a:rPr>
              <a:t>Web Apollo is supported </a:t>
            </a:r>
            <a:r>
              <a:rPr lang="en-US" sz="1600" dirty="0">
                <a:latin typeface="Arial" charset="0"/>
                <a:ea typeface="ＭＳ Ｐゴシック" charset="0"/>
                <a:cs typeface="ＭＳ Ｐゴシック" charset="0"/>
              </a:rPr>
              <a:t>by NIH grants 5R01GM080203 from NIGMS, and 5R01HG004483 from NHGRI, and by the Director, Office of Science, Office of Basic Energy Sciences, of the U.S. Department of Energy under Contract No. DE-AC02-05CH11231</a:t>
            </a:r>
            <a:r>
              <a:rPr lang="en-US" sz="1600" dirty="0" smtClean="0">
                <a:latin typeface="Arial" charset="0"/>
                <a:ea typeface="ＭＳ Ｐゴシック" charset="0"/>
                <a:cs typeface="ＭＳ Ｐゴシック" charset="0"/>
              </a:rPr>
              <a:t>.</a:t>
            </a:r>
          </a:p>
          <a:p>
            <a:pPr>
              <a:buFontTx/>
              <a:buChar char="•"/>
            </a:pPr>
            <a:r>
              <a:rPr lang="en-US" sz="1600" dirty="0" smtClean="0">
                <a:latin typeface="Arial" charset="0"/>
                <a:ea typeface="ＭＳ Ｐゴシック" charset="0"/>
                <a:cs typeface="ＭＳ Ｐゴシック" charset="0"/>
              </a:rPr>
              <a:t>Insect images </a:t>
            </a:r>
            <a:r>
              <a:rPr lang="en-US" sz="1600" dirty="0">
                <a:latin typeface="Arial" charset="0"/>
                <a:ea typeface="ＭＳ Ｐゴシック" charset="0"/>
                <a:cs typeface="ＭＳ Ｐゴシック" charset="0"/>
              </a:rPr>
              <a:t>used with permission: </a:t>
            </a:r>
            <a:r>
              <a:rPr lang="en-US" sz="1600" dirty="0" smtClean="0">
                <a:latin typeface="Arial" charset="0"/>
                <a:ea typeface="ＭＳ Ｐゴシック" charset="0"/>
                <a:cs typeface="ＭＳ Ｐゴシック" charset="0"/>
                <a:hlinkClick r:id="rId4"/>
              </a:rPr>
              <a:t>http://AlexanderWild.com</a:t>
            </a:r>
            <a:r>
              <a:rPr lang="en-US" sz="1600" dirty="0" smtClean="0">
                <a:latin typeface="Arial" charset="0"/>
                <a:ea typeface="ＭＳ Ｐゴシック" charset="0"/>
                <a:cs typeface="ＭＳ Ｐゴシック" charset="0"/>
              </a:rPr>
              <a:t> and O. </a:t>
            </a:r>
            <a:r>
              <a:rPr lang="en-US" sz="1600" dirty="0" err="1" smtClean="0">
                <a:latin typeface="Arial" charset="0"/>
                <a:ea typeface="ＭＳ Ｐゴシック" charset="0"/>
                <a:cs typeface="ＭＳ Ｐゴシック" charset="0"/>
              </a:rPr>
              <a:t>Niehuis</a:t>
            </a:r>
            <a:r>
              <a:rPr lang="en-US" sz="1600" dirty="0" smtClean="0">
                <a:latin typeface="Arial" charset="0"/>
                <a:ea typeface="ＭＳ Ｐゴシック" charset="0"/>
                <a:cs typeface="ＭＳ Ｐゴシック" charset="0"/>
              </a:rPr>
              <a:t>.</a:t>
            </a:r>
          </a:p>
          <a:p>
            <a:pPr>
              <a:buFontTx/>
              <a:buChar char="•"/>
            </a:pPr>
            <a:r>
              <a:rPr lang="en-US" sz="2400" b="1" dirty="0">
                <a:latin typeface="Arial" charset="0"/>
                <a:ea typeface="ＭＳ Ｐゴシック" charset="0"/>
                <a:cs typeface="ＭＳ Ｐゴシック" charset="0"/>
              </a:rPr>
              <a:t>For your attention, thank </a:t>
            </a:r>
            <a:r>
              <a:rPr lang="en-US" sz="2400" b="1" dirty="0" smtClean="0">
                <a:latin typeface="Arial" charset="0"/>
                <a:ea typeface="ＭＳ Ｐゴシック" charset="0"/>
                <a:cs typeface="ＭＳ Ｐゴシック" charset="0"/>
              </a:rPr>
              <a:t>you!</a:t>
            </a:r>
            <a:endParaRPr lang="en-US" sz="2400" b="1" dirty="0">
              <a:latin typeface="Arial" charset="0"/>
              <a:ea typeface="ＭＳ Ｐゴシック" charset="0"/>
              <a:cs typeface="ＭＳ Ｐゴシック" charset="0"/>
            </a:endParaRPr>
          </a:p>
          <a:p>
            <a:pPr>
              <a:buFontTx/>
              <a:buChar char="•"/>
            </a:pPr>
            <a:endParaRPr lang="en-US" sz="1600" dirty="0">
              <a:latin typeface="Arial" charset="0"/>
              <a:ea typeface="ＭＳ Ｐゴシック" charset="0"/>
              <a:cs typeface="ＭＳ Ｐゴシック" charset="0"/>
            </a:endParaRPr>
          </a:p>
        </p:txBody>
      </p:sp>
      <p:sp>
        <p:nvSpPr>
          <p:cNvPr id="48132"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600" smtClean="0">
                <a:solidFill>
                  <a:srgbClr val="898989"/>
                </a:solidFill>
              </a:rPr>
              <a:t>Thank you.</a:t>
            </a:r>
            <a:endParaRPr lang="en-US" sz="600" dirty="0">
              <a:solidFill>
                <a:srgbClr val="898989"/>
              </a:solidFill>
            </a:endParaRPr>
          </a:p>
        </p:txBody>
      </p:sp>
      <p:sp>
        <p:nvSpPr>
          <p:cNvPr id="48133"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F306534-C328-BC43-8DD8-6AA46662D172}" type="slidenum">
              <a:rPr lang="en-US" sz="600">
                <a:solidFill>
                  <a:srgbClr val="898989"/>
                </a:solidFill>
              </a:rPr>
              <a:pPr/>
              <a:t>62</a:t>
            </a:fld>
            <a:endParaRPr lang="en-US" sz="600" dirty="0">
              <a:solidFill>
                <a:srgbClr val="898989"/>
              </a:solidFill>
            </a:endParaRPr>
          </a:p>
        </p:txBody>
      </p:sp>
      <p:sp>
        <p:nvSpPr>
          <p:cNvPr id="2" name="Text Placeholder 1"/>
          <p:cNvSpPr>
            <a:spLocks noGrp="1"/>
          </p:cNvSpPr>
          <p:nvPr>
            <p:ph type="body" sz="half" idx="2"/>
          </p:nvPr>
        </p:nvSpPr>
        <p:spPr>
          <a:xfrm>
            <a:off x="390353" y="2037122"/>
            <a:ext cx="1837853" cy="2678441"/>
          </a:xfrm>
        </p:spPr>
        <p:txBody>
          <a:bodyPr/>
          <a:lstStyle/>
          <a:p>
            <a:r>
              <a:rPr lang="en-US" b="1" dirty="0" smtClean="0"/>
              <a:t>Web Apollo</a:t>
            </a:r>
          </a:p>
          <a:p>
            <a:r>
              <a:rPr lang="en-US" dirty="0"/>
              <a:t>Gregg </a:t>
            </a:r>
            <a:r>
              <a:rPr lang="en-US" dirty="0" err="1"/>
              <a:t>Helt</a:t>
            </a:r>
            <a:r>
              <a:rPr lang="en-US" dirty="0"/>
              <a:t> </a:t>
            </a:r>
          </a:p>
          <a:p>
            <a:r>
              <a:rPr lang="en-US" dirty="0" smtClean="0"/>
              <a:t>Ed Lee</a:t>
            </a:r>
          </a:p>
          <a:p>
            <a:r>
              <a:rPr lang="en-US" dirty="0" smtClean="0"/>
              <a:t>Colin </a:t>
            </a:r>
            <a:r>
              <a:rPr lang="en-US" dirty="0" err="1" smtClean="0"/>
              <a:t>Diesh</a:t>
            </a:r>
            <a:r>
              <a:rPr lang="en-US" dirty="0" smtClean="0"/>
              <a:t> §</a:t>
            </a:r>
          </a:p>
          <a:p>
            <a:r>
              <a:rPr lang="en-US" dirty="0"/>
              <a:t>Deepak </a:t>
            </a:r>
            <a:r>
              <a:rPr lang="en-US" dirty="0" err="1" smtClean="0"/>
              <a:t>Unni</a:t>
            </a:r>
            <a:r>
              <a:rPr lang="en-US" dirty="0" smtClean="0"/>
              <a:t> §</a:t>
            </a:r>
          </a:p>
          <a:p>
            <a:r>
              <a:rPr lang="en-US" dirty="0" smtClean="0"/>
              <a:t>Rob Buels * </a:t>
            </a:r>
            <a:endParaRPr lang="en-US" dirty="0"/>
          </a:p>
          <a:p>
            <a:endParaRPr lang="en-US" dirty="0" smtClean="0"/>
          </a:p>
        </p:txBody>
      </p:sp>
      <p:sp>
        <p:nvSpPr>
          <p:cNvPr id="7" name="Text Placeholder 1"/>
          <p:cNvSpPr txBox="1">
            <a:spLocks/>
          </p:cNvSpPr>
          <p:nvPr/>
        </p:nvSpPr>
        <p:spPr>
          <a:xfrm>
            <a:off x="2113790" y="2037122"/>
            <a:ext cx="1515303" cy="2691016"/>
          </a:xfrm>
          <a:prstGeom prst="rect">
            <a:avLst/>
          </a:prstGeom>
        </p:spPr>
        <p:txBody>
          <a:bodyPr/>
          <a:lstStyle>
            <a:lvl1pPr marL="0" indent="0" algn="l" rtl="0" eaLnBrk="1" fontAlgn="base" hangingPunct="1">
              <a:spcBef>
                <a:spcPts val="900"/>
              </a:spcBef>
              <a:spcAft>
                <a:spcPct val="0"/>
              </a:spcAft>
              <a:buNone/>
              <a:defRPr sz="1400">
                <a:solidFill>
                  <a:srgbClr val="003366"/>
                </a:solidFill>
                <a:latin typeface="+mn-lt"/>
                <a:ea typeface="+mn-ea"/>
                <a:cs typeface="+mn-cs"/>
              </a:defRPr>
            </a:lvl1pPr>
            <a:lvl2pPr marL="457200" indent="0" algn="l" rtl="0" eaLnBrk="1" fontAlgn="base" hangingPunct="1">
              <a:spcBef>
                <a:spcPts val="500"/>
              </a:spcBef>
              <a:spcAft>
                <a:spcPct val="0"/>
              </a:spcAft>
              <a:buSzPct val="85000"/>
              <a:buNone/>
              <a:defRPr sz="1200">
                <a:solidFill>
                  <a:srgbClr val="003366"/>
                </a:solidFill>
                <a:latin typeface="+mn-lt"/>
                <a:ea typeface="+mn-ea"/>
              </a:defRPr>
            </a:lvl2pPr>
            <a:lvl3pPr marL="914400" indent="0" algn="l" rtl="0" eaLnBrk="1" fontAlgn="base" hangingPunct="1">
              <a:spcBef>
                <a:spcPts val="400"/>
              </a:spcBef>
              <a:spcAft>
                <a:spcPct val="0"/>
              </a:spcAft>
              <a:buSzPct val="75000"/>
              <a:buFont typeface="Lucida Grande" charset="0"/>
              <a:buNone/>
              <a:defRPr sz="1000">
                <a:solidFill>
                  <a:srgbClr val="003366"/>
                </a:solidFill>
                <a:latin typeface="+mn-lt"/>
                <a:ea typeface="+mn-ea"/>
              </a:defRPr>
            </a:lvl3pPr>
            <a:lvl4pPr marL="1371600" indent="0" algn="l" rtl="0" eaLnBrk="1" fontAlgn="base" hangingPunct="1">
              <a:spcBef>
                <a:spcPct val="20000"/>
              </a:spcBef>
              <a:spcAft>
                <a:spcPct val="0"/>
              </a:spcAft>
              <a:buSzPct val="75000"/>
              <a:buFont typeface="Lucida Grande" charset="0"/>
              <a:buNone/>
              <a:defRPr sz="900">
                <a:solidFill>
                  <a:srgbClr val="003366"/>
                </a:solidFill>
                <a:latin typeface="+mn-lt"/>
                <a:ea typeface="+mn-ea"/>
              </a:defRPr>
            </a:lvl4pPr>
            <a:lvl5pPr marL="1828800" indent="0" algn="l" rtl="0" eaLnBrk="1" fontAlgn="base" hangingPunct="1">
              <a:spcBef>
                <a:spcPct val="20000"/>
              </a:spcBef>
              <a:spcAft>
                <a:spcPct val="0"/>
              </a:spcAft>
              <a:buNone/>
              <a:defRPr sz="900">
                <a:solidFill>
                  <a:srgbClr val="003366"/>
                </a:solidFill>
                <a:latin typeface="+mn-lt"/>
                <a:ea typeface="+mn-ea"/>
              </a:defRPr>
            </a:lvl5pPr>
            <a:lvl6pPr marL="2286000" indent="0" algn="l" rtl="0" eaLnBrk="1" fontAlgn="base" hangingPunct="1">
              <a:spcBef>
                <a:spcPct val="20000"/>
              </a:spcBef>
              <a:spcAft>
                <a:spcPct val="0"/>
              </a:spcAft>
              <a:buNone/>
              <a:defRPr sz="900">
                <a:solidFill>
                  <a:srgbClr val="2C5993"/>
                </a:solidFill>
                <a:latin typeface="+mn-lt"/>
                <a:ea typeface="+mn-ea"/>
              </a:defRPr>
            </a:lvl6pPr>
            <a:lvl7pPr marL="2743200" indent="0" algn="l" rtl="0" eaLnBrk="1" fontAlgn="base" hangingPunct="1">
              <a:spcBef>
                <a:spcPct val="20000"/>
              </a:spcBef>
              <a:spcAft>
                <a:spcPct val="0"/>
              </a:spcAft>
              <a:buNone/>
              <a:defRPr sz="900">
                <a:solidFill>
                  <a:srgbClr val="2C5993"/>
                </a:solidFill>
                <a:latin typeface="+mn-lt"/>
                <a:ea typeface="+mn-ea"/>
              </a:defRPr>
            </a:lvl7pPr>
            <a:lvl8pPr marL="3200400" indent="0" algn="l" rtl="0" eaLnBrk="1" fontAlgn="base" hangingPunct="1">
              <a:spcBef>
                <a:spcPct val="20000"/>
              </a:spcBef>
              <a:spcAft>
                <a:spcPct val="0"/>
              </a:spcAft>
              <a:buNone/>
              <a:defRPr sz="900">
                <a:solidFill>
                  <a:srgbClr val="2C5993"/>
                </a:solidFill>
                <a:latin typeface="+mn-lt"/>
                <a:ea typeface="+mn-ea"/>
              </a:defRPr>
            </a:lvl8pPr>
            <a:lvl9pPr marL="3657600" indent="0" algn="l" rtl="0" eaLnBrk="1" fontAlgn="base" hangingPunct="1">
              <a:spcBef>
                <a:spcPct val="20000"/>
              </a:spcBef>
              <a:spcAft>
                <a:spcPct val="0"/>
              </a:spcAft>
              <a:buNone/>
              <a:defRPr sz="900">
                <a:solidFill>
                  <a:srgbClr val="2C5993"/>
                </a:solidFill>
                <a:latin typeface="+mn-lt"/>
                <a:ea typeface="+mn-ea"/>
              </a:defRPr>
            </a:lvl9pPr>
          </a:lstStyle>
          <a:p>
            <a:pPr defTabSz="914400"/>
            <a:r>
              <a:rPr lang="en-US" b="1" dirty="0" smtClean="0">
                <a:latin typeface="Arial"/>
                <a:ea typeface="ＭＳ Ｐゴシック"/>
                <a:cs typeface="ＭＳ Ｐゴシック"/>
              </a:rPr>
              <a:t>Gene Ontology</a:t>
            </a:r>
          </a:p>
          <a:p>
            <a:pPr defTabSz="914400"/>
            <a:r>
              <a:rPr lang="en-US" dirty="0" smtClean="0">
                <a:latin typeface="Arial"/>
                <a:ea typeface="ＭＳ Ｐゴシック"/>
                <a:cs typeface="ＭＳ Ｐゴシック"/>
              </a:rPr>
              <a:t>Chris Mungall</a:t>
            </a:r>
          </a:p>
          <a:p>
            <a:pPr defTabSz="914400"/>
            <a:r>
              <a:rPr lang="en-US" dirty="0" smtClean="0">
                <a:latin typeface="Arial"/>
                <a:ea typeface="ＭＳ Ｐゴシック"/>
                <a:cs typeface="ＭＳ Ｐゴシック"/>
              </a:rPr>
              <a:t>Seth Carbon</a:t>
            </a:r>
          </a:p>
          <a:p>
            <a:pPr defTabSz="914400"/>
            <a:r>
              <a:rPr lang="en-US" dirty="0" smtClean="0">
                <a:latin typeface="Arial"/>
                <a:ea typeface="ＭＳ Ｐゴシック"/>
                <a:cs typeface="ＭＳ Ｐゴシック"/>
              </a:rPr>
              <a:t>Heiko Dietze</a:t>
            </a:r>
          </a:p>
          <a:p>
            <a:pPr defTabSz="914400"/>
            <a:endParaRPr lang="en-US" b="1" dirty="0">
              <a:latin typeface="Arial"/>
              <a:ea typeface="ＭＳ Ｐゴシック"/>
              <a:cs typeface="ＭＳ Ｐゴシック"/>
            </a:endParaRPr>
          </a:p>
        </p:txBody>
      </p:sp>
      <p:sp>
        <p:nvSpPr>
          <p:cNvPr id="3" name="TextBox 2"/>
          <p:cNvSpPr txBox="1"/>
          <p:nvPr/>
        </p:nvSpPr>
        <p:spPr>
          <a:xfrm>
            <a:off x="465216" y="1634727"/>
            <a:ext cx="3017614" cy="338554"/>
          </a:xfrm>
          <a:prstGeom prst="rect">
            <a:avLst/>
          </a:prstGeom>
          <a:noFill/>
        </p:spPr>
        <p:txBody>
          <a:bodyPr wrap="square" rtlCol="0">
            <a:spAutoFit/>
          </a:bodyPr>
          <a:lstStyle/>
          <a:p>
            <a:pPr algn="ctr" defTabSz="914400" fontAlgn="base">
              <a:spcBef>
                <a:spcPct val="0"/>
              </a:spcBef>
              <a:spcAft>
                <a:spcPct val="0"/>
              </a:spcAft>
            </a:pPr>
            <a:r>
              <a:rPr lang="en-US" sz="1600" b="1" dirty="0" smtClean="0">
                <a:solidFill>
                  <a:srgbClr val="003366"/>
                </a:solidFill>
                <a:latin typeface="Arial" charset="0"/>
                <a:ea typeface="ＭＳ Ｐゴシック" charset="0"/>
                <a:cs typeface="ＭＳ Ｐゴシック" charset="0"/>
              </a:rPr>
              <a:t>BBOP</a:t>
            </a:r>
            <a:endParaRPr lang="en-US" sz="1600" dirty="0">
              <a:solidFill>
                <a:srgbClr val="003366"/>
              </a:solidFill>
              <a:latin typeface="Arial" charset="0"/>
              <a:ea typeface="ＭＳ Ｐゴシック" charset="0"/>
              <a:cs typeface="ＭＳ Ｐゴシック" charset="0"/>
            </a:endParaRPr>
          </a:p>
        </p:txBody>
      </p:sp>
      <p:sp>
        <p:nvSpPr>
          <p:cNvPr id="9" name="Text Placeholder 1"/>
          <p:cNvSpPr txBox="1">
            <a:spLocks/>
          </p:cNvSpPr>
          <p:nvPr/>
        </p:nvSpPr>
        <p:spPr>
          <a:xfrm>
            <a:off x="290715" y="4759199"/>
            <a:ext cx="3547001" cy="1558443"/>
          </a:xfrm>
          <a:prstGeom prst="rect">
            <a:avLst/>
          </a:prstGeom>
        </p:spPr>
        <p:txBody>
          <a:bodyPr/>
          <a:lstStyle>
            <a:lvl1pPr marL="0" indent="0" algn="l" rtl="0" eaLnBrk="1" fontAlgn="base" hangingPunct="1">
              <a:spcBef>
                <a:spcPts val="900"/>
              </a:spcBef>
              <a:spcAft>
                <a:spcPct val="0"/>
              </a:spcAft>
              <a:buNone/>
              <a:defRPr sz="1400">
                <a:solidFill>
                  <a:srgbClr val="003366"/>
                </a:solidFill>
                <a:latin typeface="+mn-lt"/>
                <a:ea typeface="+mn-ea"/>
                <a:cs typeface="+mn-cs"/>
              </a:defRPr>
            </a:lvl1pPr>
            <a:lvl2pPr marL="457200" indent="0" algn="l" rtl="0" eaLnBrk="1" fontAlgn="base" hangingPunct="1">
              <a:spcBef>
                <a:spcPts val="500"/>
              </a:spcBef>
              <a:spcAft>
                <a:spcPct val="0"/>
              </a:spcAft>
              <a:buSzPct val="85000"/>
              <a:buNone/>
              <a:defRPr sz="1200">
                <a:solidFill>
                  <a:srgbClr val="003366"/>
                </a:solidFill>
                <a:latin typeface="+mn-lt"/>
                <a:ea typeface="+mn-ea"/>
              </a:defRPr>
            </a:lvl2pPr>
            <a:lvl3pPr marL="914400" indent="0" algn="l" rtl="0" eaLnBrk="1" fontAlgn="base" hangingPunct="1">
              <a:spcBef>
                <a:spcPts val="400"/>
              </a:spcBef>
              <a:spcAft>
                <a:spcPct val="0"/>
              </a:spcAft>
              <a:buSzPct val="75000"/>
              <a:buFont typeface="Lucida Grande" charset="0"/>
              <a:buNone/>
              <a:defRPr sz="1000">
                <a:solidFill>
                  <a:srgbClr val="003366"/>
                </a:solidFill>
                <a:latin typeface="+mn-lt"/>
                <a:ea typeface="+mn-ea"/>
              </a:defRPr>
            </a:lvl3pPr>
            <a:lvl4pPr marL="1371600" indent="0" algn="l" rtl="0" eaLnBrk="1" fontAlgn="base" hangingPunct="1">
              <a:spcBef>
                <a:spcPct val="20000"/>
              </a:spcBef>
              <a:spcAft>
                <a:spcPct val="0"/>
              </a:spcAft>
              <a:buSzPct val="75000"/>
              <a:buFont typeface="Lucida Grande" charset="0"/>
              <a:buNone/>
              <a:defRPr sz="900">
                <a:solidFill>
                  <a:srgbClr val="003366"/>
                </a:solidFill>
                <a:latin typeface="+mn-lt"/>
                <a:ea typeface="+mn-ea"/>
              </a:defRPr>
            </a:lvl4pPr>
            <a:lvl5pPr marL="1828800" indent="0" algn="l" rtl="0" eaLnBrk="1" fontAlgn="base" hangingPunct="1">
              <a:spcBef>
                <a:spcPct val="20000"/>
              </a:spcBef>
              <a:spcAft>
                <a:spcPct val="0"/>
              </a:spcAft>
              <a:buNone/>
              <a:defRPr sz="900">
                <a:solidFill>
                  <a:srgbClr val="003366"/>
                </a:solidFill>
                <a:latin typeface="+mn-lt"/>
                <a:ea typeface="+mn-ea"/>
              </a:defRPr>
            </a:lvl5pPr>
            <a:lvl6pPr marL="2286000" indent="0" algn="l" rtl="0" eaLnBrk="1" fontAlgn="base" hangingPunct="1">
              <a:spcBef>
                <a:spcPct val="20000"/>
              </a:spcBef>
              <a:spcAft>
                <a:spcPct val="0"/>
              </a:spcAft>
              <a:buNone/>
              <a:defRPr sz="900">
                <a:solidFill>
                  <a:srgbClr val="2C5993"/>
                </a:solidFill>
                <a:latin typeface="+mn-lt"/>
                <a:ea typeface="+mn-ea"/>
              </a:defRPr>
            </a:lvl6pPr>
            <a:lvl7pPr marL="2743200" indent="0" algn="l" rtl="0" eaLnBrk="1" fontAlgn="base" hangingPunct="1">
              <a:spcBef>
                <a:spcPct val="20000"/>
              </a:spcBef>
              <a:spcAft>
                <a:spcPct val="0"/>
              </a:spcAft>
              <a:buNone/>
              <a:defRPr sz="900">
                <a:solidFill>
                  <a:srgbClr val="2C5993"/>
                </a:solidFill>
                <a:latin typeface="+mn-lt"/>
                <a:ea typeface="+mn-ea"/>
              </a:defRPr>
            </a:lvl7pPr>
            <a:lvl8pPr marL="3200400" indent="0" algn="l" rtl="0" eaLnBrk="1" fontAlgn="base" hangingPunct="1">
              <a:spcBef>
                <a:spcPct val="20000"/>
              </a:spcBef>
              <a:spcAft>
                <a:spcPct val="0"/>
              </a:spcAft>
              <a:buNone/>
              <a:defRPr sz="900">
                <a:solidFill>
                  <a:srgbClr val="2C5993"/>
                </a:solidFill>
                <a:latin typeface="+mn-lt"/>
                <a:ea typeface="+mn-ea"/>
              </a:defRPr>
            </a:lvl8pPr>
            <a:lvl9pPr marL="3657600" indent="0" algn="l" rtl="0" eaLnBrk="1" fontAlgn="base" hangingPunct="1">
              <a:spcBef>
                <a:spcPct val="20000"/>
              </a:spcBef>
              <a:spcAft>
                <a:spcPct val="0"/>
              </a:spcAft>
              <a:buNone/>
              <a:defRPr sz="900">
                <a:solidFill>
                  <a:srgbClr val="2C5993"/>
                </a:solidFill>
                <a:latin typeface="+mn-lt"/>
                <a:ea typeface="+mn-ea"/>
              </a:defRPr>
            </a:lvl9pPr>
          </a:lstStyle>
          <a:p>
            <a:pPr defTabSz="914400"/>
            <a:r>
              <a:rPr lang="en-US" dirty="0" smtClean="0">
                <a:latin typeface="Arial"/>
                <a:ea typeface="ＭＳ Ｐゴシック"/>
                <a:cs typeface="ＭＳ Ｐゴシック"/>
              </a:rPr>
              <a:t>Web Apollo: </a:t>
            </a:r>
            <a:r>
              <a:rPr lang="en-US" dirty="0" smtClean="0">
                <a:latin typeface="Arial"/>
                <a:ea typeface="ＭＳ Ｐゴシック"/>
                <a:cs typeface="ＭＳ Ｐゴシック"/>
                <a:hlinkClick r:id="rId5"/>
              </a:rPr>
              <a:t>http://GenomeArchitect.org</a:t>
            </a:r>
            <a:endParaRPr lang="en-US" dirty="0" smtClean="0">
              <a:latin typeface="Arial"/>
              <a:ea typeface="ＭＳ Ｐゴシック"/>
              <a:cs typeface="ＭＳ Ｐゴシック"/>
            </a:endParaRPr>
          </a:p>
          <a:p>
            <a:pPr defTabSz="914400"/>
            <a:r>
              <a:rPr lang="en-US" dirty="0" smtClean="0">
                <a:latin typeface="Arial"/>
                <a:ea typeface="ＭＳ Ｐゴシック"/>
                <a:cs typeface="ＭＳ Ｐゴシック"/>
              </a:rPr>
              <a:t>GO: </a:t>
            </a:r>
            <a:r>
              <a:rPr lang="en-US" dirty="0" smtClean="0">
                <a:latin typeface="Arial"/>
                <a:ea typeface="ＭＳ Ｐゴシック"/>
                <a:cs typeface="ＭＳ Ｐゴシック"/>
                <a:hlinkClick r:id="rId6"/>
              </a:rPr>
              <a:t>http://GeneOntology.org</a:t>
            </a:r>
            <a:endParaRPr lang="en-US" dirty="0" smtClean="0">
              <a:latin typeface="Arial"/>
              <a:ea typeface="ＭＳ Ｐゴシック"/>
              <a:cs typeface="ＭＳ Ｐゴシック"/>
            </a:endParaRPr>
          </a:p>
          <a:p>
            <a:pPr defTabSz="914400"/>
            <a:r>
              <a:rPr lang="en-US" dirty="0">
                <a:latin typeface="Arial"/>
                <a:ea typeface="ＭＳ Ｐゴシック"/>
                <a:cs typeface="ＭＳ Ｐゴシック"/>
              </a:rPr>
              <a:t>i5K: </a:t>
            </a:r>
            <a:r>
              <a:rPr lang="en-US" dirty="0" smtClean="0">
                <a:latin typeface="Arial"/>
                <a:ea typeface="ＭＳ Ｐゴシック"/>
                <a:cs typeface="ＭＳ Ｐゴシック"/>
                <a:hlinkClick r:id="rId7"/>
              </a:rPr>
              <a:t>http://arthropodgenomes.org</a:t>
            </a:r>
            <a:r>
              <a:rPr lang="en-US" dirty="0">
                <a:latin typeface="Arial"/>
                <a:ea typeface="ＭＳ Ｐゴシック"/>
                <a:cs typeface="ＭＳ Ｐゴシック"/>
                <a:hlinkClick r:id="rId7"/>
              </a:rPr>
              <a:t>/wiki/</a:t>
            </a:r>
            <a:r>
              <a:rPr lang="en-US" dirty="0" smtClean="0">
                <a:latin typeface="Arial"/>
                <a:ea typeface="ＭＳ Ｐゴシック"/>
                <a:cs typeface="ＭＳ Ｐゴシック"/>
                <a:hlinkClick r:id="rId7"/>
              </a:rPr>
              <a:t>i5K</a:t>
            </a:r>
            <a:endParaRPr lang="en-US" dirty="0">
              <a:latin typeface="Arial"/>
              <a:ea typeface="ＭＳ Ｐゴシック"/>
              <a:cs typeface="ＭＳ Ｐゴシック"/>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this lecture I kindly ask that you refrain from:</a:t>
            </a:r>
            <a:endParaRPr lang="en-US" dirty="0"/>
          </a:p>
        </p:txBody>
      </p:sp>
      <p:sp>
        <p:nvSpPr>
          <p:cNvPr id="3" name="Content Placeholder 2"/>
          <p:cNvSpPr>
            <a:spLocks noGrp="1"/>
          </p:cNvSpPr>
          <p:nvPr>
            <p:ph idx="1"/>
          </p:nvPr>
        </p:nvSpPr>
        <p:spPr/>
        <p:txBody>
          <a:bodyPr/>
          <a:lstStyle/>
          <a:p>
            <a:r>
              <a:rPr lang="en-US" dirty="0" smtClean="0"/>
              <a:t>Reading </a:t>
            </a:r>
            <a:r>
              <a:rPr lang="en-US" i="1" dirty="0" smtClean="0"/>
              <a:t>all that text I wrote</a:t>
            </a:r>
            <a:r>
              <a:rPr lang="en-US" dirty="0" smtClean="0"/>
              <a:t>! </a:t>
            </a:r>
            <a:br>
              <a:rPr lang="en-US" dirty="0" smtClean="0"/>
            </a:br>
            <a:r>
              <a:rPr lang="en-US" dirty="0" smtClean="0"/>
              <a:t>– Think of the text on these slides as your “class notes”. You will use them during exercises.</a:t>
            </a:r>
            <a:endParaRPr lang="en-US" dirty="0"/>
          </a:p>
          <a:p>
            <a:r>
              <a:rPr lang="en-US" dirty="0" smtClean="0"/>
              <a:t>Checking email</a:t>
            </a:r>
            <a:br>
              <a:rPr lang="en-US" dirty="0" smtClean="0"/>
            </a:br>
            <a:r>
              <a:rPr lang="en-US" dirty="0" smtClean="0"/>
              <a:t>– I’d like to kindly ask for your undivided attention.</a:t>
            </a:r>
          </a:p>
          <a:p>
            <a:endParaRPr lang="en-US" dirty="0"/>
          </a:p>
          <a:p>
            <a:endParaRPr lang="en-US" dirty="0"/>
          </a:p>
        </p:txBody>
      </p:sp>
      <p:sp>
        <p:nvSpPr>
          <p:cNvPr id="4" name="Footer Placeholder 3"/>
          <p:cNvSpPr>
            <a:spLocks noGrp="1"/>
          </p:cNvSpPr>
          <p:nvPr>
            <p:ph type="ftr" sz="quarter" idx="10"/>
          </p:nvPr>
        </p:nvSpPr>
        <p:spPr/>
        <p:txBody>
          <a:bodyPr/>
          <a:lstStyle/>
          <a:p>
            <a:pPr>
              <a:defRPr/>
            </a:pPr>
            <a:r>
              <a:rPr lang="en-US" smtClean="0"/>
              <a:t>Footer</a:t>
            </a:r>
            <a:endParaRPr lang="en-US" dirty="0"/>
          </a:p>
        </p:txBody>
      </p:sp>
      <p:sp>
        <p:nvSpPr>
          <p:cNvPr id="5" name="Slide Number Placeholder 4"/>
          <p:cNvSpPr>
            <a:spLocks noGrp="1"/>
          </p:cNvSpPr>
          <p:nvPr>
            <p:ph type="sldNum" sz="quarter" idx="11"/>
          </p:nvPr>
        </p:nvSpPr>
        <p:spPr/>
        <p:txBody>
          <a:bodyPr/>
          <a:lstStyle/>
          <a:p>
            <a:pPr>
              <a:defRPr/>
            </a:pPr>
            <a:fld id="{FE84A2BA-7E53-9E4C-9F94-3E442F04675F}" type="slidenum">
              <a:rPr lang="en-US" smtClean="0"/>
              <a:pPr>
                <a:defRPr/>
              </a:pPr>
              <a:t>7</a:t>
            </a:fld>
            <a:endParaRPr lang="en-US" dirty="0"/>
          </a:p>
        </p:txBody>
      </p:sp>
    </p:spTree>
    <p:extLst>
      <p:ext uri="{BB962C8B-B14F-4D97-AF65-F5344CB8AC3E}">
        <p14:creationId xmlns:p14="http://schemas.microsoft.com/office/powerpoint/2010/main" val="44014699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1D4980"/>
        </a:solidFill>
        <a:effectLst/>
      </p:bgPr>
    </p:bg>
    <p:spTree>
      <p:nvGrpSpPr>
        <p:cNvPr id="1" name=""/>
        <p:cNvGrpSpPr/>
        <p:nvPr/>
      </p:nvGrpSpPr>
      <p:grpSpPr>
        <a:xfrm>
          <a:off x="0" y="0"/>
          <a:ext cx="0" cy="0"/>
          <a:chOff x="0" y="0"/>
          <a:chExt cx="0" cy="0"/>
        </a:xfrm>
      </p:grpSpPr>
      <p:sp>
        <p:nvSpPr>
          <p:cNvPr id="2" name="TextBox 1"/>
          <p:cNvSpPr txBox="1"/>
          <p:nvPr/>
        </p:nvSpPr>
        <p:spPr>
          <a:xfrm>
            <a:off x="744360" y="3075057"/>
            <a:ext cx="7655280" cy="707886"/>
          </a:xfrm>
          <a:prstGeom prst="rect">
            <a:avLst/>
          </a:prstGeom>
          <a:noFill/>
        </p:spPr>
        <p:txBody>
          <a:bodyPr wrap="square" rtlCol="0">
            <a:spAutoFit/>
          </a:bodyPr>
          <a:lstStyle/>
          <a:p>
            <a:pPr algn="ctr"/>
            <a:r>
              <a:rPr lang="en-US" sz="4000" dirty="0" smtClean="0">
                <a:solidFill>
                  <a:schemeClr val="bg1"/>
                </a:solidFill>
              </a:rPr>
              <a:t>Let Us Get Started</a:t>
            </a:r>
            <a:endParaRPr lang="en-US" sz="40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itle 8"/>
          <p:cNvSpPr>
            <a:spLocks noGrp="1"/>
          </p:cNvSpPr>
          <p:nvPr>
            <p:ph type="title"/>
          </p:nvPr>
        </p:nvSpPr>
        <p:spPr/>
        <p:txBody>
          <a:bodyPr/>
          <a:lstStyle/>
          <a:p>
            <a:r>
              <a:rPr lang="en-US" dirty="0">
                <a:latin typeface="Arial" charset="0"/>
                <a:ea typeface="ＭＳ Ｐゴシック" charset="0"/>
                <a:cs typeface="ＭＳ Ｐゴシック" charset="0"/>
              </a:rPr>
              <a:t>What is Web Apollo?</a:t>
            </a:r>
          </a:p>
        </p:txBody>
      </p:sp>
      <p:sp>
        <p:nvSpPr>
          <p:cNvPr id="15363" name="Content Placeholder 9"/>
          <p:cNvSpPr>
            <a:spLocks noGrp="1"/>
          </p:cNvSpPr>
          <p:nvPr>
            <p:ph idx="1"/>
          </p:nvPr>
        </p:nvSpPr>
        <p:spPr bwMode="auto">
          <a:xfrm>
            <a:off x="570954" y="1260531"/>
            <a:ext cx="8051614" cy="28871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buFont typeface="Arial" charset="0"/>
              <a:buChar char="•"/>
            </a:pPr>
            <a:r>
              <a:rPr lang="en-US" dirty="0" smtClean="0">
                <a:latin typeface="Arial" charset="0"/>
                <a:ea typeface="ＭＳ Ｐゴシック" charset="0"/>
                <a:cs typeface="ＭＳ Ｐゴシック" charset="0"/>
              </a:rPr>
              <a:t>Web Apollo is a </a:t>
            </a:r>
            <a:r>
              <a:rPr lang="en-US" dirty="0">
                <a:latin typeface="Arial" charset="0"/>
                <a:ea typeface="ＭＳ Ｐゴシック" charset="0"/>
                <a:cs typeface="ＭＳ Ｐゴシック" charset="0"/>
              </a:rPr>
              <a:t>web-</a:t>
            </a:r>
            <a:r>
              <a:rPr lang="en-US" dirty="0" smtClean="0">
                <a:latin typeface="Arial" charset="0"/>
                <a:ea typeface="ＭＳ Ｐゴシック" charset="0"/>
                <a:cs typeface="ＭＳ Ｐゴシック" charset="0"/>
              </a:rPr>
              <a:t>based, </a:t>
            </a:r>
            <a:r>
              <a:rPr lang="en-US" b="1" dirty="0" smtClean="0">
                <a:latin typeface="Arial" charset="0"/>
                <a:ea typeface="ＭＳ Ｐゴシック" charset="0"/>
                <a:cs typeface="ＭＳ Ｐゴシック" charset="0"/>
              </a:rPr>
              <a:t>collaborative</a:t>
            </a:r>
            <a:r>
              <a:rPr lang="en-US" dirty="0" smtClean="0">
                <a:latin typeface="Arial" charset="0"/>
                <a:ea typeface="ＭＳ Ｐゴシック" charset="0"/>
                <a:cs typeface="ＭＳ Ｐゴシック" charset="0"/>
              </a:rPr>
              <a:t> </a:t>
            </a:r>
            <a:r>
              <a:rPr lang="en-US" dirty="0">
                <a:latin typeface="Arial" charset="0"/>
                <a:ea typeface="ＭＳ Ｐゴシック" charset="0"/>
                <a:cs typeface="ＭＳ Ｐゴシック" charset="0"/>
              </a:rPr>
              <a:t>genomic annotation editing platform</a:t>
            </a:r>
            <a:r>
              <a:rPr lang="en-US" dirty="0">
                <a:latin typeface="Arial" charset="0"/>
                <a:ea typeface="ＭＳ Ｐゴシック" charset="0"/>
              </a:rPr>
              <a:t>.</a:t>
            </a:r>
          </a:p>
          <a:p>
            <a:pPr marL="231775" lvl="2" indent="0">
              <a:buFont typeface="Lucida Grande" charset="0"/>
              <a:buNone/>
            </a:pPr>
            <a:r>
              <a:rPr lang="en-US" i="1" dirty="0" smtClean="0">
                <a:latin typeface="Calibri" charset="0"/>
                <a:ea typeface="ＭＳ Ｐゴシック" charset="0"/>
                <a:cs typeface="Calibri" charset="0"/>
              </a:rPr>
              <a:t>We need annotation </a:t>
            </a:r>
            <a:r>
              <a:rPr lang="en-US" i="1" dirty="0">
                <a:latin typeface="Calibri" charset="0"/>
                <a:ea typeface="ＭＳ Ｐゴシック" charset="0"/>
                <a:cs typeface="Calibri" charset="0"/>
              </a:rPr>
              <a:t>editing tools </a:t>
            </a:r>
            <a:r>
              <a:rPr lang="en-US" i="1" dirty="0" smtClean="0">
                <a:latin typeface="Calibri" charset="0"/>
                <a:ea typeface="ＭＳ Ｐゴシック" charset="0"/>
                <a:cs typeface="Calibri" charset="0"/>
              </a:rPr>
              <a:t>to </a:t>
            </a:r>
            <a:r>
              <a:rPr lang="en-US" i="1" dirty="0">
                <a:latin typeface="Calibri" charset="0"/>
                <a:ea typeface="ＭＳ Ｐゴシック" charset="0"/>
                <a:cs typeface="Calibri" charset="0"/>
              </a:rPr>
              <a:t>modify </a:t>
            </a:r>
            <a:r>
              <a:rPr lang="en-US" i="1" dirty="0" smtClean="0">
                <a:latin typeface="Calibri" charset="0"/>
                <a:ea typeface="ＭＳ Ｐゴシック" charset="0"/>
                <a:cs typeface="Calibri" charset="0"/>
              </a:rPr>
              <a:t>and refine </a:t>
            </a:r>
            <a:r>
              <a:rPr lang="en-US" i="1" dirty="0">
                <a:latin typeface="Calibri" charset="0"/>
                <a:ea typeface="ＭＳ Ｐゴシック" charset="0"/>
                <a:cs typeface="Calibri" charset="0"/>
              </a:rPr>
              <a:t>the precise location and structure of the genome elements that predictive algorithms </a:t>
            </a:r>
            <a:r>
              <a:rPr lang="en-US" i="1" dirty="0" smtClean="0">
                <a:latin typeface="Calibri" charset="0"/>
                <a:ea typeface="ＭＳ Ｐゴシック" charset="0"/>
                <a:cs typeface="Calibri" charset="0"/>
              </a:rPr>
              <a:t>cannot </a:t>
            </a:r>
            <a:r>
              <a:rPr lang="en-US" i="1" dirty="0">
                <a:latin typeface="Calibri" charset="0"/>
                <a:ea typeface="ＭＳ Ｐゴシック" charset="0"/>
                <a:cs typeface="Calibri" charset="0"/>
              </a:rPr>
              <a:t>yet resolve automatically</a:t>
            </a:r>
            <a:r>
              <a:rPr lang="en-US" dirty="0">
                <a:latin typeface="Arial" charset="0"/>
                <a:ea typeface="ＭＳ Ｐゴシック" charset="0"/>
              </a:rPr>
              <a:t>.</a:t>
            </a:r>
          </a:p>
          <a:p>
            <a:pPr marL="231775" lvl="2" indent="0">
              <a:buFont typeface="Lucida Grande" charset="0"/>
              <a:buNone/>
            </a:pPr>
            <a:endParaRPr lang="en-US" sz="2200" dirty="0">
              <a:latin typeface="Arial" charset="0"/>
              <a:ea typeface="ＭＳ Ｐゴシック" charset="0"/>
            </a:endParaRPr>
          </a:p>
        </p:txBody>
      </p:sp>
      <p:sp>
        <p:nvSpPr>
          <p:cNvPr id="1536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4DB4452-2AC7-7E4A-8020-A5936F3D9514}" type="slidenum">
              <a:rPr lang="en-US" sz="600">
                <a:solidFill>
                  <a:srgbClr val="898989"/>
                </a:solidFill>
              </a:rPr>
              <a:pPr/>
              <a:t>9</a:t>
            </a:fld>
            <a:endParaRPr lang="en-US" sz="600" dirty="0">
              <a:solidFill>
                <a:srgbClr val="898989"/>
              </a:solidFill>
            </a:endParaRPr>
          </a:p>
        </p:txBody>
      </p:sp>
      <p:sp>
        <p:nvSpPr>
          <p:cNvPr id="15365"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600" smtClean="0">
                <a:solidFill>
                  <a:srgbClr val="898989"/>
                </a:solidFill>
              </a:rPr>
              <a:t>1. What is Web Apollo?</a:t>
            </a:r>
            <a:endParaRPr lang="en-US" sz="600" dirty="0">
              <a:solidFill>
                <a:srgbClr val="898989"/>
              </a:solidFill>
            </a:endParaRPr>
          </a:p>
        </p:txBody>
      </p:sp>
      <p:pic>
        <p:nvPicPr>
          <p:cNvPr id="15367" name="Picture 1" descr="ApolloLogo-lette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53132" y="3520436"/>
            <a:ext cx="1085850"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Screen shot 2013-03-17 at 12.17.19 P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8875" y="3439976"/>
            <a:ext cx="3860252" cy="2487377"/>
          </a:xfrm>
          <a:prstGeom prst="rect">
            <a:avLst/>
          </a:prstGeom>
        </p:spPr>
      </p:pic>
      <p:sp>
        <p:nvSpPr>
          <p:cNvPr id="3" name="TextBox 2"/>
          <p:cNvSpPr txBox="1"/>
          <p:nvPr/>
        </p:nvSpPr>
        <p:spPr>
          <a:xfrm>
            <a:off x="5138585" y="4916672"/>
            <a:ext cx="2714944" cy="954107"/>
          </a:xfrm>
          <a:prstGeom prst="rect">
            <a:avLst/>
          </a:prstGeom>
          <a:noFill/>
        </p:spPr>
        <p:txBody>
          <a:bodyPr wrap="square" rtlCol="0">
            <a:spAutoFit/>
          </a:bodyPr>
          <a:lstStyle/>
          <a:p>
            <a:pPr algn="ctr" defTabSz="914400" fontAlgn="base">
              <a:spcBef>
                <a:spcPct val="0"/>
              </a:spcBef>
              <a:spcAft>
                <a:spcPct val="0"/>
              </a:spcAft>
            </a:pPr>
            <a:r>
              <a:rPr lang="en-US" sz="1400" dirty="0">
                <a:solidFill>
                  <a:srgbClr val="000000"/>
                </a:solidFill>
                <a:latin typeface="Arial" charset="0"/>
                <a:ea typeface="ＭＳ Ｐゴシック" charset="0"/>
                <a:cs typeface="ＭＳ Ｐゴシック" charset="0"/>
              </a:rPr>
              <a:t>Find more about Web Apollo at</a:t>
            </a:r>
            <a:br>
              <a:rPr lang="en-US" sz="1400" dirty="0">
                <a:solidFill>
                  <a:srgbClr val="000000"/>
                </a:solidFill>
                <a:latin typeface="Arial" charset="0"/>
                <a:ea typeface="ＭＳ Ｐゴシック" charset="0"/>
                <a:cs typeface="ＭＳ Ｐゴシック" charset="0"/>
              </a:rPr>
            </a:br>
            <a:r>
              <a:rPr lang="en-US" sz="1400" dirty="0">
                <a:solidFill>
                  <a:srgbClr val="000000"/>
                </a:solidFill>
                <a:latin typeface="Arial" charset="0"/>
                <a:ea typeface="ＭＳ Ｐゴシック" charset="0"/>
                <a:cs typeface="ＭＳ Ｐゴシック" charset="0"/>
                <a:hlinkClick r:id="rId5"/>
              </a:rPr>
              <a:t>http://GenomeArchitect.org</a:t>
            </a:r>
            <a:r>
              <a:rPr lang="en-US" sz="1400" dirty="0">
                <a:solidFill>
                  <a:srgbClr val="000000"/>
                </a:solidFill>
                <a:latin typeface="Arial" charset="0"/>
                <a:ea typeface="ＭＳ Ｐゴシック" charset="0"/>
                <a:cs typeface="ＭＳ Ｐゴシック" charset="0"/>
              </a:rPr>
              <a:t> </a:t>
            </a:r>
            <a:br>
              <a:rPr lang="en-US" sz="1400" dirty="0">
                <a:solidFill>
                  <a:srgbClr val="000000"/>
                </a:solidFill>
                <a:latin typeface="Arial" charset="0"/>
                <a:ea typeface="ＭＳ Ｐゴシック" charset="0"/>
                <a:cs typeface="ＭＳ Ｐゴシック" charset="0"/>
              </a:rPr>
            </a:br>
            <a:r>
              <a:rPr lang="en-US" sz="1400" dirty="0">
                <a:solidFill>
                  <a:srgbClr val="000000"/>
                </a:solidFill>
                <a:latin typeface="Arial" charset="0"/>
                <a:ea typeface="ＭＳ Ｐゴシック" charset="0"/>
                <a:cs typeface="ＭＳ Ｐゴシック" charset="0"/>
              </a:rPr>
              <a:t>and </a:t>
            </a:r>
            <a:br>
              <a:rPr lang="en-US" sz="1400" dirty="0">
                <a:solidFill>
                  <a:srgbClr val="000000"/>
                </a:solidFill>
                <a:latin typeface="Arial" charset="0"/>
                <a:ea typeface="ＭＳ Ｐゴシック" charset="0"/>
                <a:cs typeface="ＭＳ Ｐゴシック" charset="0"/>
              </a:rPr>
            </a:br>
            <a:r>
              <a:rPr lang="en-US" sz="1400" i="1" u="sng" dirty="0">
                <a:solidFill>
                  <a:srgbClr val="3C8C93"/>
                </a:solidFill>
                <a:latin typeface="Arial" charset="0"/>
                <a:ea typeface="ＭＳ Ｐゴシック" charset="0"/>
                <a:cs typeface="ＭＳ Ｐゴシック" charset="0"/>
              </a:rPr>
              <a:t>Genome Biol</a:t>
            </a:r>
            <a:r>
              <a:rPr lang="en-US" sz="1400" u="sng" dirty="0">
                <a:solidFill>
                  <a:srgbClr val="3C8C93"/>
                </a:solidFill>
                <a:latin typeface="Arial" charset="0"/>
                <a:ea typeface="ＭＳ Ｐゴシック" charset="0"/>
                <a:cs typeface="ＭＳ Ｐゴシック" charset="0"/>
              </a:rPr>
              <a:t> 14:R93.</a:t>
            </a:r>
            <a:r>
              <a:rPr lang="en-US" sz="1400" dirty="0">
                <a:solidFill>
                  <a:srgbClr val="3C8C93"/>
                </a:solidFill>
                <a:latin typeface="Arial" charset="0"/>
                <a:ea typeface="ＭＳ Ｐゴシック" charset="0"/>
                <a:cs typeface="ＭＳ Ｐゴシック" charset="0"/>
              </a:rPr>
              <a:t> </a:t>
            </a:r>
            <a:r>
              <a:rPr lang="en-US" sz="1400" dirty="0">
                <a:solidFill>
                  <a:srgbClr val="000000"/>
                </a:solidFill>
                <a:latin typeface="Arial" charset="0"/>
                <a:ea typeface="ＭＳ Ｐゴシック" charset="0"/>
                <a:cs typeface="ＭＳ Ｐゴシック" charset="0"/>
              </a:rPr>
              <a:t>(2013).</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Munoz-Torres_sbvIMPROVER-103113">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BNL_Template_03241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3125</TotalTime>
  <Words>5259</Words>
  <Application>Microsoft Macintosh PowerPoint</Application>
  <PresentationFormat>On-screen Show (4:3)</PresentationFormat>
  <Paragraphs>606</Paragraphs>
  <Slides>62</Slides>
  <Notes>16</Notes>
  <HiddenSlides>0</HiddenSlides>
  <MMClips>0</MMClips>
  <ScaleCrop>false</ScaleCrop>
  <HeadingPairs>
    <vt:vector size="4" baseType="variant">
      <vt:variant>
        <vt:lpstr>Theme</vt:lpstr>
      </vt:variant>
      <vt:variant>
        <vt:i4>2</vt:i4>
      </vt:variant>
      <vt:variant>
        <vt:lpstr>Slide Titles</vt:lpstr>
      </vt:variant>
      <vt:variant>
        <vt:i4>62</vt:i4>
      </vt:variant>
    </vt:vector>
  </HeadingPairs>
  <TitlesOfParts>
    <vt:vector size="64" baseType="lpstr">
      <vt:lpstr>Munoz-Torres_sbvIMPROVER-103113</vt:lpstr>
      <vt:lpstr>LBNL_Template_032411</vt:lpstr>
      <vt:lpstr>PowerPoint Presentation</vt:lpstr>
      <vt:lpstr>PowerPoint Presentation</vt:lpstr>
      <vt:lpstr>An introduction to Web Apollo. Manual Annotation Workshop at UIUC</vt:lpstr>
      <vt:lpstr>Outline</vt:lpstr>
      <vt:lpstr>During this workshop you will:</vt:lpstr>
      <vt:lpstr>During this lecture I invite you to:</vt:lpstr>
      <vt:lpstr>During this lecture I kindly ask that you refrain from:</vt:lpstr>
      <vt:lpstr>PowerPoint Presentation</vt:lpstr>
      <vt:lpstr>What is Web Apollo?</vt:lpstr>
      <vt:lpstr>Brief history of Apollo*:</vt:lpstr>
      <vt:lpstr>Web Apollo</vt:lpstr>
      <vt:lpstr>Web Apollo</vt:lpstr>
      <vt:lpstr>PowerPoint Presentation</vt:lpstr>
      <vt:lpstr>Working Concept</vt:lpstr>
      <vt:lpstr>Dispersed, community-based gene manual annotation efforts.</vt:lpstr>
      <vt:lpstr>What we have learned.</vt:lpstr>
      <vt:lpstr>Collaborative Efforts Improved Automated Annotations*</vt:lpstr>
      <vt:lpstr>It is helpful to work together.</vt:lpstr>
      <vt:lpstr>Groups of communities continue to guide our efforts. </vt:lpstr>
      <vt:lpstr>A little training goes a long way! </vt:lpstr>
      <vt:lpstr>Manual Annotation</vt:lpstr>
      <vt:lpstr>Gene Prediction</vt:lpstr>
      <vt:lpstr>Gene Annotation</vt:lpstr>
      <vt:lpstr>Manual Genome Annotation</vt:lpstr>
      <vt:lpstr>Curation Process is Necessary</vt:lpstr>
      <vt:lpstr>PowerPoint Presentation</vt:lpstr>
      <vt:lpstr>Web Apollo</vt:lpstr>
      <vt:lpstr>Web Apollo</vt:lpstr>
      <vt:lpstr>Web Apollo Functionality</vt:lpstr>
      <vt:lpstr>PowerPoint Presentation</vt:lpstr>
      <vt:lpstr>PowerPoint Presentation</vt:lpstr>
      <vt:lpstr>PowerPoint Presentation</vt:lpstr>
      <vt:lpstr>PowerPoint Presentation</vt:lpstr>
      <vt:lpstr>User Navigation</vt:lpstr>
      <vt:lpstr>User Navigation</vt:lpstr>
      <vt:lpstr>User Navigation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Editing Logic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Complex Cases: Frameshifts, single-base errors, and selenocysteines</vt:lpstr>
      <vt:lpstr>PowerPoint Presentation</vt:lpstr>
      <vt:lpstr>PowerPoint Presentation</vt:lpstr>
      <vt:lpstr>PowerPoint Presentation</vt:lpstr>
      <vt:lpstr>Exercises</vt:lpstr>
      <vt:lpstr>Exercises</vt:lpstr>
      <vt:lpstr>PowerPoint Presentation</vt:lpstr>
      <vt:lpstr>Improving Genomic Annotation and Curation</vt:lpstr>
      <vt:lpstr>Arthropodcentric Thanks!</vt:lpstr>
      <vt:lpstr>Thanks!</vt:lpstr>
    </vt:vector>
  </TitlesOfParts>
  <Company>Lawrence Berkeley National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Munoz-Torres</dc:creator>
  <cp:lastModifiedBy>Monica Munoz-Torres</cp:lastModifiedBy>
  <cp:revision>964</cp:revision>
  <cp:lastPrinted>2014-02-04T15:02:38Z</cp:lastPrinted>
  <dcterms:created xsi:type="dcterms:W3CDTF">2014-02-04T12:21:01Z</dcterms:created>
  <dcterms:modified xsi:type="dcterms:W3CDTF">2014-06-18T05:25:51Z</dcterms:modified>
</cp:coreProperties>
</file>