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70" r:id="rId2"/>
  </p:sldMasterIdLst>
  <p:notesMasterIdLst>
    <p:notesMasterId r:id="rId2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75" r:id="rId18"/>
    <p:sldId id="276" r:id="rId19"/>
    <p:sldId id="277" r:id="rId20"/>
    <p:sldId id="271" r:id="rId21"/>
    <p:sldId id="278" r:id="rId22"/>
    <p:sldId id="2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9" d="100"/>
          <a:sy n="139" d="100"/>
        </p:scale>
        <p:origin x="-1344" y="-112"/>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3C85B-9EDB-2B40-83F0-E2C4B6890294}" type="datetimeFigureOut">
              <a:rPr lang="en-US" smtClean="0"/>
              <a:pPr/>
              <a:t>6/25/14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B94BF-6573-2040-A8AD-AEB4C0B844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807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3C6051-9B5D-744A-9977-5F8B489B78C8}" type="slidenum">
              <a:rPr lang="en-US" sz="1200">
                <a:solidFill>
                  <a:srgbClr val="000000"/>
                </a:solidFill>
              </a:rPr>
              <a:pPr/>
              <a:t>3</a:t>
            </a:fld>
            <a:endParaRPr lang="en-US" sz="1200" dirty="0">
              <a:solidFill>
                <a:srgbClr val="000000"/>
              </a:solidFill>
            </a:endParaRPr>
          </a:p>
        </p:txBody>
      </p:sp>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defTabSz="4572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GFF3, BAM, </a:t>
            </a:r>
            <a:r>
              <a:rPr lang="en-US" dirty="0" err="1" smtClean="0"/>
              <a:t>BigWig</a:t>
            </a:r>
            <a:r>
              <a:rPr lang="en-US" dirty="0" smtClean="0"/>
              <a:t>, VCF (soon).</a:t>
            </a:r>
          </a:p>
          <a:p>
            <a:r>
              <a:rPr lang="en-US" dirty="0" smtClean="0"/>
              <a:t>Tools: The plug-in</a:t>
            </a:r>
            <a:r>
              <a:rPr lang="en-US" baseline="0" dirty="0" smtClean="0"/>
              <a:t> architecture of the annotation editing engine allows for sequence alignment searches using BLAT</a:t>
            </a:r>
            <a:endParaRPr lang="en-US" dirty="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057346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editing logic is on the server:</a:t>
            </a:r>
            <a:endParaRPr lang="en-US" baseline="0" dirty="0" smtClean="0"/>
          </a:p>
          <a:p>
            <a:pPr marL="171450" indent="-171450">
              <a:buFontTx/>
              <a:buChar char="-"/>
            </a:pPr>
            <a:r>
              <a:rPr lang="en-US" baseline="0" dirty="0" smtClean="0"/>
              <a:t>It selects the longest ORF as CDS</a:t>
            </a:r>
          </a:p>
          <a:p>
            <a:pPr marL="171450" indent="-171450">
              <a:buFontTx/>
              <a:buChar char="-"/>
            </a:pPr>
            <a:r>
              <a:rPr lang="en-US" baseline="0" dirty="0" smtClean="0"/>
              <a:t>And flags non-canonical splice sites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server is a Java servlet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it uses the GMOD biological object layer (</a:t>
            </a:r>
            <a:r>
              <a:rPr lang="en-US" baseline="0" dirty="0" err="1" smtClean="0"/>
              <a:t>gbol</a:t>
            </a:r>
            <a:r>
              <a:rPr lang="en-US" baseline="0" dirty="0" smtClean="0"/>
              <a:t>) data model: object model &amp; API, based on the </a:t>
            </a:r>
            <a:r>
              <a:rPr lang="en-US" baseline="0" dirty="0" err="1" smtClean="0"/>
              <a:t>Chado</a:t>
            </a:r>
            <a:r>
              <a:rPr lang="en-US" baseline="0" dirty="0" smtClean="0"/>
              <a:t> schema</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057346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057346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a:t>
            </a:r>
            <a:r>
              <a:rPr lang="en-US" baseline="0" dirty="0" err="1" smtClean="0"/>
              <a:t>BerkeleyDB</a:t>
            </a:r>
            <a:r>
              <a:rPr lang="en-US" baseline="0" dirty="0" smtClean="0"/>
              <a:t> stores annotations, annotation edits, and their History</a:t>
            </a:r>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756407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756407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756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Rectangle 7"/>
          <p:cNvSpPr>
            <a:spLocks noChangeArrowheads="1"/>
          </p:cNvSpPr>
          <p:nvPr/>
        </p:nvSpPr>
        <p:spPr bwMode="auto">
          <a:xfrm>
            <a:off x="0" y="1066800"/>
            <a:ext cx="9144000" cy="5791200"/>
          </a:xfrm>
          <a:prstGeom prst="rect">
            <a:avLst/>
          </a:prstGeom>
          <a:solidFill>
            <a:srgbClr val="376092">
              <a:alpha val="90979"/>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dirty="0">
              <a:solidFill>
                <a:srgbClr val="000000"/>
              </a:solidFill>
              <a:latin typeface="Arial" charset="0"/>
              <a:ea typeface="ＭＳ Ｐゴシック" charset="0"/>
              <a:cs typeface="ＭＳ Ｐゴシック" charset="0"/>
            </a:endParaRPr>
          </a:p>
        </p:txBody>
      </p:sp>
      <p:sp>
        <p:nvSpPr>
          <p:cNvPr id="6" name="Rectangle 1031"/>
          <p:cNvSpPr>
            <a:spLocks noChangeArrowheads="1"/>
          </p:cNvSpPr>
          <p:nvPr/>
        </p:nvSpPr>
        <p:spPr bwMode="auto">
          <a:xfrm>
            <a:off x="0" y="0"/>
            <a:ext cx="9144000" cy="1066800"/>
          </a:xfrm>
          <a:prstGeom prst="rect">
            <a:avLst/>
          </a:prstGeom>
          <a:solidFill>
            <a:srgbClr val="0033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7" name="Picture 7" descr="LBNL_Banner.psd"/>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3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16" name="Slide Number Placeholder 15"/>
          <p:cNvSpPr>
            <a:spLocks noGrp="1"/>
          </p:cNvSpPr>
          <p:nvPr>
            <p:ph type="sldNum" sz="quarter" idx="11"/>
          </p:nvPr>
        </p:nvSpPr>
        <p:spPr/>
        <p:txBody>
          <a:bodyPr/>
          <a:lstStyle/>
          <a:p>
            <a:fld id="{2D57B0AA-AC8E-4463-ADAC-E87D09B82E4F}"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latin typeface="Palatino Linotyp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15" name="Slide Number Placeholder 14"/>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latin typeface="Palatino Linotyp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13" name="Slide Number Placeholder 12"/>
          <p:cNvSpPr>
            <a:spLocks noGrp="1"/>
          </p:cNvSpPr>
          <p:nvPr>
            <p:ph type="sldNum" sz="quarter" idx="11"/>
          </p:nvPr>
        </p:nvSpPr>
        <p:spPr/>
        <p:txBody>
          <a:bodyPr/>
          <a:lstStyle/>
          <a:p>
            <a:fld id="{DF28FB93-0A08-4E7D-8E63-9EFA29F1E093}"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latin typeface="Palatino Linotype"/>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9" name="Slide Number Placeholder 8"/>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latin typeface="Palatino Linotype"/>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15" name="Slide Number Placeholder 14"/>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latin typeface="Palatino Linotyp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8" name="Slide Number Placeholder 7"/>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latin typeface="Palatino Linotyp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6" name="Slide Number Placeholder 5"/>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latin typeface="Palatino Linotyp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16" name="Slide Number Placeholder 15"/>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latin typeface="Palatino Linotype"/>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14" name="Slide Number Placeholder 13"/>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latin typeface="Palatino Linotyp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Palatino Linotype"/>
            </a:endParaRPr>
          </a:p>
        </p:txBody>
      </p:sp>
      <p:sp>
        <p:nvSpPr>
          <p:cNvPr id="6" name="Slide Number Placeholder 5"/>
          <p:cNvSpPr>
            <a:spLocks noGrp="1"/>
          </p:cNvSpPr>
          <p:nvPr>
            <p:ph type="sldNum" sz="quarter" idx="12"/>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2625" y="1573213"/>
            <a:ext cx="7781925"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pPr>
              <a:defRPr/>
            </a:pPr>
            <a:r>
              <a:rPr lang="en-US" dirty="0"/>
              <a:t>Footer</a:t>
            </a:r>
          </a:p>
        </p:txBody>
      </p:sp>
      <p:sp>
        <p:nvSpPr>
          <p:cNvPr id="5" name="Slide Number Placeholder 5"/>
          <p:cNvSpPr>
            <a:spLocks noGrp="1"/>
          </p:cNvSpPr>
          <p:nvPr>
            <p:ph type="sldNum" sz="quarter" idx="11"/>
          </p:nvPr>
        </p:nvSpPr>
        <p:spPr/>
        <p:txBody>
          <a:bodyPr/>
          <a:lstStyle>
            <a:lvl1pPr>
              <a:defRPr/>
            </a:lvl1pPr>
          </a:lstStyle>
          <a:p>
            <a:pPr>
              <a:defRPr/>
            </a:pPr>
            <a:fld id="{FE84A2BA-7E53-9E4C-9F94-3E442F04675F}"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0030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latin typeface="Palatino Linotype"/>
            </a:endParaRPr>
          </a:p>
        </p:txBody>
      </p:sp>
      <p:sp>
        <p:nvSpPr>
          <p:cNvPr id="6" name="Slide Number Placeholder 5"/>
          <p:cNvSpPr>
            <a:spLocks noGrp="1"/>
          </p:cNvSpPr>
          <p:nvPr>
            <p:ph type="sldNum" sz="quarter" idx="12"/>
          </p:nvPr>
        </p:nvSpPr>
        <p:spPr/>
        <p:txBody>
          <a:body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155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dirty="0"/>
              <a:t>Footer</a:t>
            </a:r>
          </a:p>
        </p:txBody>
      </p:sp>
      <p:sp>
        <p:nvSpPr>
          <p:cNvPr id="6" name="Slide Number Placeholder 5"/>
          <p:cNvSpPr>
            <a:spLocks noGrp="1"/>
          </p:cNvSpPr>
          <p:nvPr>
            <p:ph type="sldNum" sz="quarter" idx="11"/>
          </p:nvPr>
        </p:nvSpPr>
        <p:spPr/>
        <p:txBody>
          <a:bodyPr/>
          <a:lstStyle>
            <a:lvl1pPr>
              <a:defRPr/>
            </a:lvl1pPr>
          </a:lstStyle>
          <a:p>
            <a:pPr>
              <a:defRPr/>
            </a:pPr>
            <a:fld id="{158D2765-6AB4-5D4C-B954-73E6B9FFF3C4}"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44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pPr>
              <a:defRPr/>
            </a:pPr>
            <a:r>
              <a:rPr lang="en-US" dirty="0"/>
              <a:t>Footer</a:t>
            </a:r>
          </a:p>
        </p:txBody>
      </p:sp>
      <p:sp>
        <p:nvSpPr>
          <p:cNvPr id="8" name="Slide Number Placeholder 5"/>
          <p:cNvSpPr>
            <a:spLocks noGrp="1"/>
          </p:cNvSpPr>
          <p:nvPr>
            <p:ph type="sldNum" sz="quarter" idx="11"/>
          </p:nvPr>
        </p:nvSpPr>
        <p:spPr/>
        <p:txBody>
          <a:bodyPr/>
          <a:lstStyle>
            <a:lvl1pPr>
              <a:defRPr/>
            </a:lvl1pPr>
          </a:lstStyle>
          <a:p>
            <a:pPr>
              <a:defRPr/>
            </a:pPr>
            <a:fld id="{48FB436C-815A-BE46-9680-4F98E0449597}"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81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a:t>Footer</a:t>
            </a:r>
          </a:p>
        </p:txBody>
      </p:sp>
      <p:sp>
        <p:nvSpPr>
          <p:cNvPr id="4" name="Slide Number Placeholder 5"/>
          <p:cNvSpPr>
            <a:spLocks noGrp="1"/>
          </p:cNvSpPr>
          <p:nvPr>
            <p:ph type="sldNum" sz="quarter" idx="11"/>
          </p:nvPr>
        </p:nvSpPr>
        <p:spPr/>
        <p:txBody>
          <a:bodyPr/>
          <a:lstStyle>
            <a:lvl1pPr>
              <a:defRPr/>
            </a:lvl1pPr>
          </a:lstStyle>
          <a:p>
            <a:pPr>
              <a:defRPr/>
            </a:pPr>
            <a:fld id="{B2D88DCF-3709-DC41-AB27-B667CE7A7245}"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352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6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Footer</a:t>
            </a:r>
          </a:p>
        </p:txBody>
      </p:sp>
      <p:sp>
        <p:nvSpPr>
          <p:cNvPr id="6" name="Slide Number Placeholder 5"/>
          <p:cNvSpPr>
            <a:spLocks noGrp="1"/>
          </p:cNvSpPr>
          <p:nvPr>
            <p:ph type="sldNum" sz="quarter" idx="11"/>
          </p:nvPr>
        </p:nvSpPr>
        <p:spPr/>
        <p:txBody>
          <a:bodyPr/>
          <a:lstStyle>
            <a:lvl1pPr>
              <a:defRPr/>
            </a:lvl1pPr>
          </a:lstStyle>
          <a:p>
            <a:pPr>
              <a:defRPr/>
            </a:pPr>
            <a:fld id="{9F03278A-A097-1149-9E08-F844B1B41CF2}"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285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Footer</a:t>
            </a:r>
          </a:p>
        </p:txBody>
      </p:sp>
      <p:sp>
        <p:nvSpPr>
          <p:cNvPr id="6" name="Slide Number Placeholder 5"/>
          <p:cNvSpPr>
            <a:spLocks noGrp="1"/>
          </p:cNvSpPr>
          <p:nvPr>
            <p:ph type="sldNum" sz="quarter" idx="11"/>
          </p:nvPr>
        </p:nvSpPr>
        <p:spPr/>
        <p:txBody>
          <a:bodyPr/>
          <a:lstStyle>
            <a:lvl1pPr>
              <a:defRPr/>
            </a:lvl1pPr>
          </a:lstStyle>
          <a:p>
            <a:pPr>
              <a:defRPr/>
            </a:pPr>
            <a:fld id="{7C3B6195-DF4C-B448-ADE3-75F832F5325C}"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412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260350"/>
            <a:ext cx="7781925"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cxnSp>
        <p:nvCxnSpPr>
          <p:cNvPr id="22" name="Straight Connector 21"/>
          <p:cNvCxnSpPr/>
          <p:nvPr/>
        </p:nvCxnSpPr>
        <p:spPr>
          <a:xfrm>
            <a:off x="0" y="6043613"/>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8347075" y="6242050"/>
            <a:ext cx="568325" cy="430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Footer Placeholder 4"/>
          <p:cNvSpPr>
            <a:spLocks noGrp="1"/>
          </p:cNvSpPr>
          <p:nvPr>
            <p:ph type="ftr" sz="quarter" idx="3"/>
          </p:nvPr>
        </p:nvSpPr>
        <p:spPr>
          <a:xfrm>
            <a:off x="592138"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pPr defTabSz="914400" fontAlgn="base">
              <a:spcBef>
                <a:spcPct val="0"/>
              </a:spcBef>
              <a:spcAft>
                <a:spcPct val="0"/>
              </a:spcAft>
              <a:defRPr/>
            </a:pPr>
            <a:r>
              <a:rPr lang="en-US" dirty="0">
                <a:latin typeface="Arial" charset="0"/>
                <a:ea typeface="ＭＳ Ｐゴシック" charset="0"/>
                <a:cs typeface="ＭＳ Ｐゴシック" charset="0"/>
              </a:rPr>
              <a:t>Footer</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600">
                <a:solidFill>
                  <a:srgbClr val="898989"/>
                </a:solidFill>
              </a:defRPr>
            </a:lvl1pPr>
          </a:lstStyle>
          <a:p>
            <a:pPr defTabSz="914400" fontAlgn="base">
              <a:spcBef>
                <a:spcPct val="0"/>
              </a:spcBef>
              <a:spcAft>
                <a:spcPct val="0"/>
              </a:spcAft>
              <a:defRPr/>
            </a:pPr>
            <a:fld id="{10271352-0DDA-CE48-9FA4-7DD1C57FA3F9}"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dirty="0">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r>
              <a:rPr lang="en-US" smtClean="0">
                <a:solidFill>
                  <a:prstClr val="white">
                    <a:alpha val="60000"/>
                  </a:prstClr>
                </a:solidFill>
                <a:latin typeface="Palatino Linotype"/>
              </a:rPr>
              <a:t>7/21/13</a:t>
            </a:r>
            <a:endParaRPr lang="en-US">
              <a:solidFill>
                <a:prstClr val="white">
                  <a:alpha val="60000"/>
                </a:prstClr>
              </a:solidFill>
              <a:latin typeface="Palatino Linotype"/>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latin typeface="Palatino Linotype"/>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29F2198-332C-C14D-9D43-AA1BE21296F4}" type="slidenum">
              <a:rPr lang="en-US" smtClean="0">
                <a:solidFill>
                  <a:prstClr val="white">
                    <a:alpha val="60000"/>
                  </a:prstClr>
                </a:solidFill>
                <a:latin typeface="Palatino Linotype"/>
              </a:rPr>
              <a:pPr/>
              <a:t>‹#›</a:t>
            </a:fld>
            <a:endParaRPr lang="en-US">
              <a:solidFill>
                <a:prstClr val="white">
                  <a:alpha val="60000"/>
                </a:prstClr>
              </a:solidFill>
              <a:latin typeface="Palatino Linotype"/>
            </a:endParaRPr>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2.jpe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0.pn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9.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jpe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jpeg"/><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GeneOntology.org" TargetMode="External"/><Relationship Id="rId4" Type="http://schemas.openxmlformats.org/officeDocument/2006/relationships/hyperlink" Target="http://arthropodgenomes.org/wiki/i5K" TargetMode="External"/><Relationship Id="rId1" Type="http://schemas.openxmlformats.org/officeDocument/2006/relationships/slideLayout" Target="../slideLayouts/slideLayout8.xml"/><Relationship Id="rId2" Type="http://schemas.openxmlformats.org/officeDocument/2006/relationships/hyperlink" Target="http://GenomeArchitec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GenomeArchitect.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49325" y="2130425"/>
            <a:ext cx="7508875" cy="1470025"/>
          </a:xfrm>
        </p:spPr>
        <p:txBody>
          <a:bodyPr/>
          <a:lstStyle/>
          <a:p>
            <a:r>
              <a:rPr lang="en-US" dirty="0" smtClean="0">
                <a:latin typeface="Arial" charset="0"/>
                <a:ea typeface="ＭＳ Ｐゴシック" charset="0"/>
                <a:cs typeface="ＭＳ Ｐゴシック" charset="0"/>
              </a:rPr>
              <a:t>An introduction to Web Apollo.</a:t>
            </a:r>
            <a:br>
              <a:rPr lang="en-US" dirty="0" smtClean="0">
                <a:latin typeface="Arial" charset="0"/>
                <a:ea typeface="ＭＳ Ｐゴシック" charset="0"/>
                <a:cs typeface="ＭＳ Ｐゴシック" charset="0"/>
              </a:rPr>
            </a:br>
            <a:r>
              <a:rPr lang="en-US" sz="2400" b="0" i="1" dirty="0" smtClean="0">
                <a:latin typeface="Arial" charset="0"/>
                <a:ea typeface="ＭＳ Ｐゴシック" charset="0"/>
                <a:cs typeface="ＭＳ Ｐゴシック" charset="0"/>
              </a:rPr>
              <a:t>A webinar for the i5K Pilot Species Projects </a:t>
            </a:r>
            <a:endParaRPr lang="en-US" b="0" i="1" dirty="0">
              <a:latin typeface="Arial" charset="0"/>
              <a:ea typeface="ＭＳ Ｐゴシック" charset="0"/>
              <a:cs typeface="ＭＳ Ｐゴシック" charset="0"/>
            </a:endParaRPr>
          </a:p>
        </p:txBody>
      </p:sp>
      <p:sp>
        <p:nvSpPr>
          <p:cNvPr id="13314" name="Subtitle 2"/>
          <p:cNvSpPr>
            <a:spLocks noGrp="1"/>
          </p:cNvSpPr>
          <p:nvPr>
            <p:ph type="subTitle" idx="1"/>
          </p:nvPr>
        </p:nvSpPr>
        <p:spPr bwMode="auto">
          <a:xfrm>
            <a:off x="949325" y="3886200"/>
            <a:ext cx="7505700" cy="175260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Monica Munoz-Torres, PhD</a:t>
            </a:r>
          </a:p>
          <a:p>
            <a:r>
              <a:rPr lang="en-US" sz="1800" b="0" dirty="0">
                <a:latin typeface="Arial" charset="0"/>
                <a:ea typeface="ＭＳ Ｐゴシック" charset="0"/>
                <a:cs typeface="ＭＳ Ｐゴシック" charset="0"/>
              </a:rPr>
              <a:t>Biocurator &amp; Bioinformatics Analyst | @monimunozto</a:t>
            </a:r>
          </a:p>
          <a:p>
            <a:r>
              <a:rPr lang="en-US" sz="1800" b="0" dirty="0">
                <a:latin typeface="Arial" charset="0"/>
                <a:ea typeface="ＭＳ Ｐゴシック" charset="0"/>
                <a:cs typeface="ＭＳ Ｐゴシック" charset="0"/>
              </a:rPr>
              <a:t>Genomics Division, Lawrence Berkeley National Laboratory</a:t>
            </a:r>
            <a:endParaRPr lang="en-US"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04 February, 2014</a:t>
            </a:r>
            <a:endParaRPr lang="en-US" sz="2000" dirty="0">
              <a:latin typeface="Arial" charset="0"/>
              <a:ea typeface="ＭＳ Ｐゴシック" charset="0"/>
              <a:cs typeface="ＭＳ Ｐゴシック" charset="0"/>
            </a:endParaRPr>
          </a:p>
        </p:txBody>
      </p:sp>
      <p:sp>
        <p:nvSpPr>
          <p:cNvPr id="13315" name="Rectangle 4"/>
          <p:cNvSpPr>
            <a:spLocks noChangeArrowheads="1"/>
          </p:cNvSpPr>
          <p:nvPr/>
        </p:nvSpPr>
        <p:spPr bwMode="auto">
          <a:xfrm>
            <a:off x="1298575" y="19050"/>
            <a:ext cx="7845425" cy="1047750"/>
          </a:xfrm>
          <a:prstGeom prst="rect">
            <a:avLst/>
          </a:prstGeom>
          <a:solidFill>
            <a:srgbClr val="063663"/>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13316" name="Picture 5" descr="JGI_logo_stacked_RGB.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694113" y="282575"/>
            <a:ext cx="1035050" cy="52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13317" name="Group 6"/>
          <p:cNvGrpSpPr>
            <a:grpSpLocks/>
          </p:cNvGrpSpPr>
          <p:nvPr/>
        </p:nvGrpSpPr>
        <p:grpSpPr bwMode="auto">
          <a:xfrm>
            <a:off x="4964113" y="306388"/>
            <a:ext cx="4051300" cy="476250"/>
            <a:chOff x="2820849" y="4546493"/>
            <a:chExt cx="4050786" cy="476032"/>
          </a:xfrm>
        </p:grpSpPr>
        <p:sp>
          <p:nvSpPr>
            <p:cNvPr id="13318" name="Picture 5" descr="New_DOE_Logo_White_060208.eps"/>
            <p:cNvSpPr>
              <a:spLocks noChangeAspect="1"/>
            </p:cNvSpPr>
            <p:nvPr/>
          </p:nvSpPr>
          <p:spPr bwMode="auto">
            <a:xfrm>
              <a:off x="2820849" y="4553700"/>
              <a:ext cx="1929880" cy="46881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914400" fontAlgn="base">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grpSp>
          <p:nvGrpSpPr>
            <p:cNvPr id="13319" name="Group 5"/>
            <p:cNvGrpSpPr>
              <a:grpSpLocks/>
            </p:cNvGrpSpPr>
            <p:nvPr/>
          </p:nvGrpSpPr>
          <p:grpSpPr bwMode="auto">
            <a:xfrm>
              <a:off x="4987052" y="4546493"/>
              <a:ext cx="1884583" cy="476032"/>
              <a:chOff x="5308785" y="4275560"/>
              <a:chExt cx="1884583" cy="476032"/>
            </a:xfrm>
          </p:grpSpPr>
          <p:pic>
            <p:nvPicPr>
              <p:cNvPr id="13320" name="Picture 4" descr="UClogo_rev.eps"/>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08785" y="4275560"/>
                <a:ext cx="476033" cy="4760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321" name="TextBox 4"/>
              <p:cNvSpPr txBox="1">
                <a:spLocks noChangeArrowheads="1"/>
              </p:cNvSpPr>
              <p:nvPr/>
            </p:nvSpPr>
            <p:spPr bwMode="auto">
              <a:xfrm>
                <a:off x="5740590" y="4294311"/>
                <a:ext cx="1452778" cy="4303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100" dirty="0">
                    <a:solidFill>
                      <a:srgbClr val="FFFFFF"/>
                    </a:solidFill>
                    <a:latin typeface="Arial Black" charset="0"/>
                    <a:cs typeface="Arial Black" charset="0"/>
                  </a:rPr>
                  <a:t>UNIVERSITY OF </a:t>
                </a:r>
              </a:p>
              <a:p>
                <a:pPr eaLnBrk="1" fontAlgn="base" hangingPunct="1">
                  <a:spcBef>
                    <a:spcPct val="0"/>
                  </a:spcBef>
                  <a:spcAft>
                    <a:spcPct val="0"/>
                  </a:spcAft>
                </a:pPr>
                <a:r>
                  <a:rPr lang="en-US" sz="1100" dirty="0">
                    <a:solidFill>
                      <a:srgbClr val="FFFFFF"/>
                    </a:solidFill>
                    <a:latin typeface="Arial Black" charset="0"/>
                    <a:cs typeface="Arial Black" charset="0"/>
                  </a:rPr>
                  <a:t>CALIFORNIA</a:t>
                </a:r>
              </a:p>
            </p:txBody>
          </p:sp>
        </p:grpSp>
      </p:grpSp>
      <p:pic>
        <p:nvPicPr>
          <p:cNvPr id="11" name="Picture 5" descr="New_DOE_Logo_White_060208.eps"/>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96845" y="350228"/>
            <a:ext cx="1530630" cy="3722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2625" y="260350"/>
            <a:ext cx="7861300" cy="1143000"/>
          </a:xfrm>
        </p:spPr>
        <p:txBody>
          <a:bodyPr/>
          <a:lstStyle/>
          <a:p>
            <a:r>
              <a:rPr lang="en-US" dirty="0" smtClean="0">
                <a:latin typeface="Arial" charset="0"/>
                <a:ea typeface="ＭＳ Ｐゴシック" charset="0"/>
                <a:cs typeface="ＭＳ Ｐゴシック" charset="0"/>
              </a:rPr>
              <a:t>Improved Automated Annotations*</a:t>
            </a:r>
            <a:endParaRPr lang="en-US" sz="1400" dirty="0">
              <a:latin typeface="Arial" charset="0"/>
              <a:ea typeface="ＭＳ Ｐゴシック" charset="0"/>
              <a:cs typeface="ＭＳ Ｐゴシック" charset="0"/>
            </a:endParaRPr>
          </a:p>
        </p:txBody>
      </p:sp>
      <p:sp>
        <p:nvSpPr>
          <p:cNvPr id="22530" name="Content Placeholder 2"/>
          <p:cNvSpPr>
            <a:spLocks noGrp="1"/>
          </p:cNvSpPr>
          <p:nvPr>
            <p:ph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In many cases, automated annotations </a:t>
            </a:r>
            <a:r>
              <a:rPr lang="en-US" dirty="0" smtClean="0">
                <a:latin typeface="Arial" charset="0"/>
                <a:ea typeface="ＭＳ Ｐゴシック" charset="0"/>
                <a:cs typeface="ＭＳ Ｐゴシック" charset="0"/>
              </a:rPr>
              <a:t>have been improved</a:t>
            </a:r>
            <a:r>
              <a:rPr lang="en-US" dirty="0">
                <a:latin typeface="Arial" charset="0"/>
                <a:ea typeface="ＭＳ Ｐゴシック" charset="0"/>
                <a:cs typeface="ＭＳ Ｐゴシック" charset="0"/>
              </a:rPr>
              <a:t>.</a:t>
            </a:r>
          </a:p>
          <a:p>
            <a:r>
              <a:rPr lang="en-US" dirty="0">
                <a:latin typeface="Arial" charset="0"/>
                <a:ea typeface="ＭＳ Ｐゴシック" charset="0"/>
                <a:cs typeface="ＭＳ Ｐゴシック" charset="0"/>
              </a:rPr>
              <a:t>Also, learned of the challenges </a:t>
            </a:r>
            <a:r>
              <a:rPr lang="en-US" dirty="0" smtClean="0">
                <a:latin typeface="Arial" charset="0"/>
                <a:ea typeface="ＭＳ Ｐゴシック" charset="0"/>
                <a:cs typeface="ＭＳ Ｐゴシック" charset="0"/>
              </a:rPr>
              <a:t>of newer </a:t>
            </a:r>
            <a:r>
              <a:rPr lang="en-US" dirty="0">
                <a:latin typeface="Arial" charset="0"/>
                <a:ea typeface="ＭＳ Ｐゴシック" charset="0"/>
                <a:cs typeface="ＭＳ Ｐゴシック" charset="0"/>
              </a:rPr>
              <a:t>sequencing technologies, e.g.: </a:t>
            </a:r>
          </a:p>
          <a:p>
            <a:pPr lvl="2"/>
            <a:r>
              <a:rPr lang="en-US" dirty="0">
                <a:latin typeface="Arial" charset="0"/>
                <a:ea typeface="ＭＳ Ｐゴシック" charset="0"/>
              </a:rPr>
              <a:t>Frameshifts and indel errors</a:t>
            </a:r>
          </a:p>
          <a:p>
            <a:pPr lvl="2"/>
            <a:r>
              <a:rPr lang="en-US" dirty="0">
                <a:latin typeface="Arial" charset="0"/>
                <a:ea typeface="ＭＳ Ｐゴシック" charset="0"/>
              </a:rPr>
              <a:t>Split genes across scaffolds</a:t>
            </a:r>
          </a:p>
          <a:p>
            <a:pPr lvl="2"/>
            <a:r>
              <a:rPr lang="en-US" dirty="0">
                <a:latin typeface="Arial" charset="0"/>
                <a:ea typeface="ＭＳ Ｐゴシック" charset="0"/>
              </a:rPr>
              <a:t>Highly repetitive sequences</a:t>
            </a:r>
          </a:p>
          <a:p>
            <a:r>
              <a:rPr lang="en-US" dirty="0">
                <a:latin typeface="Arial" charset="0"/>
                <a:ea typeface="ＭＳ Ｐゴシック" charset="0"/>
                <a:cs typeface="ＭＳ Ｐゴシック" charset="0"/>
              </a:rPr>
              <a:t>To face these challenges, we </a:t>
            </a:r>
            <a:r>
              <a:rPr lang="en-US" dirty="0" smtClean="0">
                <a:latin typeface="Arial" charset="0"/>
                <a:ea typeface="ＭＳ Ｐゴシック" charset="0"/>
                <a:cs typeface="ＭＳ Ｐゴシック" charset="0"/>
              </a:rPr>
              <a:t>train </a:t>
            </a:r>
            <a:r>
              <a:rPr lang="en-US" dirty="0">
                <a:latin typeface="Arial" charset="0"/>
                <a:ea typeface="ＭＳ Ｐゴシック" charset="0"/>
                <a:cs typeface="ＭＳ Ｐゴシック" charset="0"/>
              </a:rPr>
              <a:t>annotators in recovering coding sequences in agreement with all available biological evidence.</a:t>
            </a:r>
          </a:p>
        </p:txBody>
      </p:sp>
      <p:sp>
        <p:nvSpPr>
          <p:cNvPr id="22531" name="Footer Placeholder 3"/>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Lessons Learned</a:t>
            </a:r>
          </a:p>
        </p:txBody>
      </p:sp>
      <p:sp>
        <p:nvSpPr>
          <p:cNvPr id="22532" name="Slide Number Placeholder 4"/>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43DD5C-0807-054F-B1B8-3F1F600E880C}" type="slidenum">
              <a:rPr lang="en-US" sz="600">
                <a:solidFill>
                  <a:srgbClr val="898989"/>
                </a:solidFill>
              </a:rPr>
              <a:pPr/>
              <a:t>10</a:t>
            </a:fld>
            <a:endParaRPr lang="en-US" sz="600" dirty="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10-30 at 12.27.31 AM.pn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6136" y="4147714"/>
            <a:ext cx="2778318" cy="1858022"/>
          </a:xfrm>
          <a:prstGeom prst="rect">
            <a:avLst/>
          </a:prstGeom>
        </p:spPr>
      </p:pic>
      <p:sp>
        <p:nvSpPr>
          <p:cNvPr id="25601" name="Content Placeholder 2"/>
          <p:cNvSpPr>
            <a:spLocks noGrp="1"/>
          </p:cNvSpPr>
          <p:nvPr>
            <p:ph idx="1"/>
          </p:nvPr>
        </p:nvSpPr>
        <p:spPr bwMode="auto">
          <a:xfrm>
            <a:off x="3221038" y="273050"/>
            <a:ext cx="5465762" cy="5853113"/>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a:latin typeface="Arial" charset="0"/>
                <a:ea typeface="ＭＳ Ｐゴシック" charset="0"/>
                <a:cs typeface="ＭＳ Ｐゴシック" charset="0"/>
              </a:rPr>
              <a:t>Understanding the evolution of sociality.</a:t>
            </a:r>
          </a:p>
          <a:p>
            <a:r>
              <a:rPr lang="en-US" dirty="0">
                <a:latin typeface="Arial" charset="0"/>
                <a:ea typeface="ＭＳ Ｐゴシック" charset="0"/>
                <a:cs typeface="ＭＳ Ｐゴシック" charset="0"/>
              </a:rPr>
              <a:t>Comparison of the genomes of 7 species of ants contributed to a better understanding of the evolution and organization of insect societies at the molecular level. </a:t>
            </a:r>
          </a:p>
          <a:p>
            <a:r>
              <a:rPr lang="en-US" dirty="0">
                <a:latin typeface="Arial" charset="0"/>
                <a:ea typeface="ＭＳ Ｐゴシック" charset="0"/>
                <a:cs typeface="ＭＳ Ｐゴシック" charset="0"/>
              </a:rPr>
              <a:t>Insights drawn mainly from six core aspects of ant biology: </a:t>
            </a:r>
          </a:p>
          <a:p>
            <a:pPr marL="628650" lvl="1" indent="-457200">
              <a:buFontTx/>
              <a:buAutoNum type="arabicPeriod"/>
            </a:pPr>
            <a:r>
              <a:rPr lang="en-US" dirty="0">
                <a:latin typeface="Arial" charset="0"/>
                <a:ea typeface="ＭＳ Ｐゴシック" charset="0"/>
              </a:rPr>
              <a:t>Alternative morphological castes</a:t>
            </a:r>
          </a:p>
          <a:p>
            <a:pPr marL="628650" lvl="1" indent="-457200">
              <a:buFontTx/>
              <a:buAutoNum type="arabicPeriod"/>
            </a:pPr>
            <a:r>
              <a:rPr lang="en-US" dirty="0">
                <a:latin typeface="Arial" charset="0"/>
                <a:ea typeface="ＭＳ Ｐゴシック" charset="0"/>
              </a:rPr>
              <a:t>Division of labor</a:t>
            </a:r>
          </a:p>
          <a:p>
            <a:pPr marL="628650" lvl="1" indent="-457200">
              <a:buFontTx/>
              <a:buAutoNum type="arabicPeriod"/>
            </a:pPr>
            <a:r>
              <a:rPr lang="en-US" dirty="0">
                <a:latin typeface="Arial" charset="0"/>
                <a:ea typeface="ＭＳ Ｐゴシック" charset="0"/>
              </a:rPr>
              <a:t>Chemical Communication</a:t>
            </a:r>
          </a:p>
          <a:p>
            <a:pPr marL="628650" lvl="1" indent="-457200">
              <a:buFontTx/>
              <a:buAutoNum type="arabicPeriod"/>
            </a:pPr>
            <a:r>
              <a:rPr lang="en-US" dirty="0">
                <a:latin typeface="Arial" charset="0"/>
                <a:ea typeface="ＭＳ Ｐゴシック" charset="0"/>
              </a:rPr>
              <a:t>Alternative social organization</a:t>
            </a:r>
          </a:p>
          <a:p>
            <a:pPr marL="628650" lvl="1" indent="-457200">
              <a:buFontTx/>
              <a:buAutoNum type="arabicPeriod"/>
            </a:pPr>
            <a:r>
              <a:rPr lang="en-US" dirty="0">
                <a:latin typeface="Arial" charset="0"/>
                <a:ea typeface="ＭＳ Ｐゴシック" charset="0"/>
              </a:rPr>
              <a:t>Social immunity</a:t>
            </a:r>
          </a:p>
          <a:p>
            <a:pPr marL="628650" lvl="1" indent="-457200">
              <a:buFontTx/>
              <a:buAutoNum type="arabicPeriod"/>
            </a:pPr>
            <a:r>
              <a:rPr lang="en-US" dirty="0">
                <a:latin typeface="Arial" charset="0"/>
                <a:ea typeface="ＭＳ Ｐゴシック" charset="0"/>
              </a:rPr>
              <a:t>Mutualism</a:t>
            </a:r>
          </a:p>
        </p:txBody>
      </p:sp>
      <p:sp>
        <p:nvSpPr>
          <p:cNvPr id="25602" name="Footer Placeholder 4"/>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Lessons Learned</a:t>
            </a:r>
          </a:p>
        </p:txBody>
      </p:sp>
      <p:sp>
        <p:nvSpPr>
          <p:cNvPr id="25603" name="Slide Number Placeholder 5"/>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7127A0-11C1-C541-8DD1-E5BC24AC19BB}" type="slidenum">
              <a:rPr lang="en-US" sz="600">
                <a:solidFill>
                  <a:srgbClr val="898989"/>
                </a:solidFill>
              </a:rPr>
              <a:pPr/>
              <a:t>11</a:t>
            </a:fld>
            <a:endParaRPr lang="en-US" sz="600" dirty="0">
              <a:solidFill>
                <a:srgbClr val="898989"/>
              </a:solidFill>
            </a:endParaRPr>
          </a:p>
        </p:txBody>
      </p:sp>
      <p:sp>
        <p:nvSpPr>
          <p:cNvPr id="25604" name="Title 1"/>
          <p:cNvSpPr>
            <a:spLocks noGrp="1"/>
          </p:cNvSpPr>
          <p:nvPr>
            <p:ph type="title"/>
          </p:nvPr>
        </p:nvSpPr>
        <p:spPr>
          <a:xfrm>
            <a:off x="457200" y="273050"/>
            <a:ext cx="2751138" cy="2165350"/>
          </a:xfrm>
          <a:solidFill>
            <a:srgbClr val="063663"/>
          </a:solidFill>
        </p:spPr>
        <p:txBody>
          <a:bodyPr/>
          <a:lstStyle/>
          <a:p>
            <a:r>
              <a:rPr lang="en-US" sz="2400" dirty="0">
                <a:solidFill>
                  <a:srgbClr val="FFFFFF"/>
                </a:solidFill>
                <a:latin typeface="Arial" charset="0"/>
                <a:ea typeface="ＭＳ Ｐゴシック" charset="0"/>
                <a:cs typeface="ＭＳ Ｐゴシック" charset="0"/>
              </a:rPr>
              <a:t>… </a:t>
            </a:r>
            <a:r>
              <a:rPr lang="en-US" sz="2400" dirty="0" smtClean="0">
                <a:solidFill>
                  <a:srgbClr val="FFFFFF"/>
                </a:solidFill>
                <a:latin typeface="Arial" charset="0"/>
                <a:ea typeface="ＭＳ Ｐゴシック" charset="0"/>
                <a:cs typeface="ＭＳ Ｐゴシック" charset="0"/>
              </a:rPr>
              <a:t>groups </a:t>
            </a:r>
            <a:r>
              <a:rPr lang="en-US" sz="2400" dirty="0">
                <a:solidFill>
                  <a:srgbClr val="FFFFFF"/>
                </a:solidFill>
                <a:latin typeface="Arial" charset="0"/>
                <a:ea typeface="ＭＳ Ｐゴシック" charset="0"/>
                <a:cs typeface="ＭＳ Ｐゴシック" charset="0"/>
              </a:rPr>
              <a:t>of communities </a:t>
            </a:r>
            <a:r>
              <a:rPr lang="en-US" sz="2400" dirty="0" smtClean="0">
                <a:solidFill>
                  <a:srgbClr val="FFFFFF"/>
                </a:solidFill>
                <a:latin typeface="Arial" charset="0"/>
                <a:ea typeface="ＭＳ Ｐゴシック" charset="0"/>
                <a:cs typeface="ＭＳ Ｐゴシック" charset="0"/>
              </a:rPr>
              <a:t>have taught us a lot! </a:t>
            </a:r>
            <a:endParaRPr lang="en-US" sz="2400" dirty="0">
              <a:solidFill>
                <a:srgbClr val="FFFFFF"/>
              </a:solidFill>
              <a:latin typeface="Arial" charset="0"/>
              <a:ea typeface="ＭＳ Ｐゴシック" charset="0"/>
              <a:cs typeface="ＭＳ Ｐゴシック" charset="0"/>
            </a:endParaRPr>
          </a:p>
        </p:txBody>
      </p:sp>
      <p:sp>
        <p:nvSpPr>
          <p:cNvPr id="25605" name="Text Placeholder 3"/>
          <p:cNvSpPr>
            <a:spLocks noGrp="1"/>
          </p:cNvSpPr>
          <p:nvPr>
            <p:ph type="body" sz="half" idx="2"/>
          </p:nvPr>
        </p:nvSpPr>
        <p:spPr bwMode="auto">
          <a:xfrm>
            <a:off x="457200" y="2471738"/>
            <a:ext cx="2751138" cy="3654425"/>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endParaRPr lang="en-US" dirty="0">
              <a:latin typeface="Arial" charset="0"/>
              <a:ea typeface="ＭＳ Ｐゴシック" charset="0"/>
              <a:cs typeface="ＭＳ Ｐゴシック" charset="0"/>
            </a:endParaRPr>
          </a:p>
        </p:txBody>
      </p:sp>
      <p:sp>
        <p:nvSpPr>
          <p:cNvPr id="25606" name="Picture 15" descr="Screen Shot 2013-10-30 at 12.27.31 AM.png"/>
          <p:cNvSpPr>
            <a:spLocks noChangeAspect="1"/>
          </p:cNvSpPr>
          <p:nvPr/>
        </p:nvSpPr>
        <p:spPr bwMode="auto">
          <a:xfrm>
            <a:off x="466725" y="4014788"/>
            <a:ext cx="2997200" cy="2003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defTabSz="914400" fontAlgn="base">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pic>
        <p:nvPicPr>
          <p:cNvPr id="25607" name="Picture 13" descr="Screen Shot 2013-10-27 at 1.53.07 AM.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3486" y="2737787"/>
            <a:ext cx="2108200" cy="1416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5608" name="Picture 16" descr="ant-colony-diagr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739829" y="4165600"/>
            <a:ext cx="3303587" cy="1855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609" name="TextBox 9"/>
          <p:cNvSpPr txBox="1">
            <a:spLocks noChangeArrowheads="1"/>
          </p:cNvSpPr>
          <p:nvPr/>
        </p:nvSpPr>
        <p:spPr bwMode="auto">
          <a:xfrm>
            <a:off x="5766816" y="5822950"/>
            <a:ext cx="2759075"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800" dirty="0">
                <a:solidFill>
                  <a:srgbClr val="000000"/>
                </a:solidFill>
              </a:rPr>
              <a:t>Libbrecht et al. 2012. </a:t>
            </a:r>
            <a:r>
              <a:rPr lang="en-US" sz="800" i="1" dirty="0">
                <a:solidFill>
                  <a:srgbClr val="000000"/>
                </a:solidFill>
              </a:rPr>
              <a:t>Genome Biology </a:t>
            </a:r>
            <a:r>
              <a:rPr lang="en-US" sz="800" dirty="0">
                <a:solidFill>
                  <a:srgbClr val="000000"/>
                </a:solidFill>
              </a:rPr>
              <a:t>2013, 14:212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latin typeface="Arial" charset="0"/>
                <a:ea typeface="ＭＳ Ｐゴシック" charset="0"/>
                <a:cs typeface="ＭＳ Ｐゴシック" charset="0"/>
              </a:rPr>
              <a:t>A little training goes a long way! </a:t>
            </a:r>
          </a:p>
        </p:txBody>
      </p:sp>
      <p:sp>
        <p:nvSpPr>
          <p:cNvPr id="3" name="Content Placeholder 2"/>
          <p:cNvSpPr>
            <a:spLocks noGrp="1"/>
          </p:cNvSpPr>
          <p:nvPr>
            <p:ph idx="1"/>
          </p:nvPr>
        </p:nvSpPr>
        <p:spPr bwMode="auto">
          <a:xfrm>
            <a:off x="682625" y="1165225"/>
            <a:ext cx="7781925" cy="436880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dirty="0" smtClean="0">
              <a:latin typeface="Arial" charset="0"/>
              <a:ea typeface="ＭＳ Ｐゴシック" charset="0"/>
              <a:cs typeface="ＭＳ Ｐゴシック" charset="0"/>
            </a:endParaRPr>
          </a:p>
          <a:p>
            <a:pPr marL="0" indent="0"/>
            <a:r>
              <a:rPr lang="en-US" dirty="0" smtClean="0">
                <a:latin typeface="Arial" charset="0"/>
                <a:ea typeface="ＭＳ Ｐゴシック" charset="0"/>
                <a:cs typeface="ＭＳ Ｐゴシック" charset="0"/>
              </a:rPr>
              <a:t>With the right tools, wet </a:t>
            </a:r>
            <a:r>
              <a:rPr lang="en-US" dirty="0">
                <a:latin typeface="Arial" charset="0"/>
                <a:ea typeface="ＭＳ Ｐゴシック" charset="0"/>
                <a:cs typeface="ＭＳ Ｐゴシック" charset="0"/>
              </a:rPr>
              <a:t>lab scientists make exceptional curators who can easily learn to maximize the generation of accurate, biologically supported gene models.</a:t>
            </a:r>
          </a:p>
        </p:txBody>
      </p:sp>
      <p:sp>
        <p:nvSpPr>
          <p:cNvPr id="26627" name="Footer Placeholder 3"/>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Lessons Learned</a:t>
            </a:r>
          </a:p>
        </p:txBody>
      </p:sp>
      <p:sp>
        <p:nvSpPr>
          <p:cNvPr id="26628" name="Slide Number Placeholder 4"/>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42E135-0F67-F046-A16F-E7DB1073CA14}" type="slidenum">
              <a:rPr lang="en-US" sz="600">
                <a:solidFill>
                  <a:srgbClr val="898989"/>
                </a:solidFill>
              </a:rPr>
              <a:pPr/>
              <a:t>12</a:t>
            </a:fld>
            <a:endParaRPr lang="en-US" sz="600"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WA-top-menu.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3356993"/>
            <a:ext cx="9144000" cy="1710924"/>
          </a:xfrm>
          <a:prstGeom prst="rect">
            <a:avLst/>
          </a:prstGeom>
        </p:spPr>
      </p:pic>
      <p:pic>
        <p:nvPicPr>
          <p:cNvPr id="4" name="Picture 3" descr="ApolloLogo.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01869" y="6480316"/>
            <a:ext cx="1042131" cy="377685"/>
          </a:xfrm>
          <a:prstGeom prst="rect">
            <a:avLst/>
          </a:prstGeom>
        </p:spPr>
      </p:pic>
      <p:grpSp>
        <p:nvGrpSpPr>
          <p:cNvPr id="45" name="Group 44"/>
          <p:cNvGrpSpPr/>
          <p:nvPr/>
        </p:nvGrpSpPr>
        <p:grpSpPr>
          <a:xfrm>
            <a:off x="3877739" y="2259085"/>
            <a:ext cx="2954831" cy="1526094"/>
            <a:chOff x="3533041" y="1766835"/>
            <a:chExt cx="2954831" cy="1526094"/>
          </a:xfrm>
        </p:grpSpPr>
        <p:sp>
          <p:nvSpPr>
            <p:cNvPr id="29" name="TextBox 28"/>
            <p:cNvSpPr txBox="1"/>
            <p:nvPr/>
          </p:nvSpPr>
          <p:spPr>
            <a:xfrm>
              <a:off x="3891007" y="1766835"/>
              <a:ext cx="1371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solidFill>
                  <a:latin typeface="Palatino Linotype"/>
                </a:rPr>
                <a:t>Navigation tools: pan and zoom</a:t>
              </a:r>
              <a:endParaRPr lang="en-US" sz="1200" dirty="0">
                <a:solidFill>
                  <a:prstClr val="white"/>
                </a:solidFill>
                <a:latin typeface="Palatino Linotype"/>
              </a:endParaRPr>
            </a:p>
          </p:txBody>
        </p:sp>
        <p:cxnSp>
          <p:nvCxnSpPr>
            <p:cNvPr id="33" name="Straight Arrow Connector 32"/>
            <p:cNvCxnSpPr>
              <a:stCxn id="29" idx="2"/>
            </p:cNvCxnSpPr>
            <p:nvPr/>
          </p:nvCxnSpPr>
          <p:spPr>
            <a:xfrm flipH="1">
              <a:off x="3533041" y="2228500"/>
              <a:ext cx="1043766" cy="1064429"/>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192472" y="2018178"/>
              <a:ext cx="1295400" cy="646331"/>
            </a:xfrm>
            <a:prstGeom prst="rect">
              <a:avLst/>
            </a:prstGeom>
            <a:noFill/>
          </p:spPr>
          <p:txBody>
            <a:bodyPr wrap="square" rtlCol="0">
              <a:spAutoFit/>
            </a:bodyPr>
            <a:lstStyle/>
            <a:p>
              <a:r>
                <a:rPr lang="en-US" sz="1200" dirty="0">
                  <a:solidFill>
                    <a:prstClr val="white"/>
                  </a:solidFill>
                  <a:latin typeface="Palatino Linotype"/>
                </a:rPr>
                <a:t>Search box: go to a scaffold or a gene model. </a:t>
              </a:r>
            </a:p>
          </p:txBody>
        </p:sp>
        <p:cxnSp>
          <p:nvCxnSpPr>
            <p:cNvPr id="38" name="Straight Arrow Connector 37"/>
            <p:cNvCxnSpPr>
              <a:stCxn id="37" idx="2"/>
            </p:cNvCxnSpPr>
            <p:nvPr/>
          </p:nvCxnSpPr>
          <p:spPr>
            <a:xfrm flipH="1">
              <a:off x="5552751" y="2664509"/>
              <a:ext cx="287421" cy="628420"/>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6603463" y="1722048"/>
            <a:ext cx="2133600" cy="2205970"/>
            <a:chOff x="5057417" y="1330027"/>
            <a:chExt cx="2133600" cy="2205970"/>
          </a:xfrm>
        </p:grpSpPr>
        <p:sp>
          <p:nvSpPr>
            <p:cNvPr id="41" name="TextBox 40"/>
            <p:cNvSpPr txBox="1"/>
            <p:nvPr/>
          </p:nvSpPr>
          <p:spPr>
            <a:xfrm>
              <a:off x="5057417" y="1330027"/>
              <a:ext cx="2133600" cy="830997"/>
            </a:xfrm>
            <a:prstGeom prst="rect">
              <a:avLst/>
            </a:prstGeom>
            <a:noFill/>
          </p:spPr>
          <p:txBody>
            <a:bodyPr wrap="square" rtlCol="0">
              <a:spAutoFit/>
            </a:bodyPr>
            <a:lstStyle/>
            <a:p>
              <a:r>
                <a:rPr lang="en-US" sz="1200" dirty="0">
                  <a:solidFill>
                    <a:prstClr val="white"/>
                  </a:solidFill>
                  <a:latin typeface="Palatino Linotype"/>
                </a:rPr>
                <a:t>Grey bar of coordinates indicates location. You can also select here in order to zoom to a sub-region.</a:t>
              </a:r>
            </a:p>
          </p:txBody>
        </p:sp>
        <p:cxnSp>
          <p:nvCxnSpPr>
            <p:cNvPr id="42" name="Straight Arrow Connector 41"/>
            <p:cNvCxnSpPr>
              <a:stCxn id="41" idx="2"/>
            </p:cNvCxnSpPr>
            <p:nvPr/>
          </p:nvCxnSpPr>
          <p:spPr>
            <a:xfrm flipH="1">
              <a:off x="5513172" y="2161024"/>
              <a:ext cx="611045" cy="1374973"/>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1894853" y="1761337"/>
            <a:ext cx="1282682" cy="1627423"/>
            <a:chOff x="6536701" y="1762728"/>
            <a:chExt cx="1282682" cy="1627423"/>
          </a:xfrm>
        </p:grpSpPr>
        <p:sp>
          <p:nvSpPr>
            <p:cNvPr id="53" name="TextBox 52"/>
            <p:cNvSpPr txBox="1"/>
            <p:nvPr/>
          </p:nvSpPr>
          <p:spPr>
            <a:xfrm>
              <a:off x="6536701" y="1762728"/>
              <a:ext cx="1282682" cy="830997"/>
            </a:xfrm>
            <a:prstGeom prst="rect">
              <a:avLst/>
            </a:prstGeom>
            <a:noFill/>
          </p:spPr>
          <p:txBody>
            <a:bodyPr wrap="square" rtlCol="0">
              <a:spAutoFit/>
            </a:bodyPr>
            <a:lstStyle/>
            <a:p>
              <a:r>
                <a:rPr lang="en-US" sz="1200" dirty="0">
                  <a:solidFill>
                    <a:prstClr val="white"/>
                  </a:solidFill>
                  <a:latin typeface="Palatino Linotype"/>
                </a:rPr>
                <a:t>‘View’: change color by CDS, toggle strands, set highlight.</a:t>
              </a:r>
            </a:p>
          </p:txBody>
        </p:sp>
        <p:cxnSp>
          <p:nvCxnSpPr>
            <p:cNvPr id="57" name="Straight Arrow Connector 56"/>
            <p:cNvCxnSpPr>
              <a:stCxn id="53" idx="2"/>
            </p:cNvCxnSpPr>
            <p:nvPr/>
          </p:nvCxnSpPr>
          <p:spPr>
            <a:xfrm flipH="1">
              <a:off x="6630637" y="2593725"/>
              <a:ext cx="547405" cy="796426"/>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19050" y="1268233"/>
            <a:ext cx="5068456" cy="4200997"/>
            <a:chOff x="19050" y="1306697"/>
            <a:chExt cx="5068456" cy="3670282"/>
          </a:xfrm>
        </p:grpSpPr>
        <p:sp>
          <p:nvSpPr>
            <p:cNvPr id="10" name="TextBox 9"/>
            <p:cNvSpPr txBox="1"/>
            <p:nvPr/>
          </p:nvSpPr>
          <p:spPr>
            <a:xfrm>
              <a:off x="49562" y="1365810"/>
              <a:ext cx="1590858" cy="1210028"/>
            </a:xfrm>
            <a:prstGeom prst="rect">
              <a:avLst/>
            </a:prstGeom>
            <a:noFill/>
          </p:spPr>
          <p:txBody>
            <a:bodyPr wrap="square" rtlCol="0">
              <a:spAutoFit/>
            </a:bodyPr>
            <a:lstStyle/>
            <a:p>
              <a:r>
                <a:rPr lang="en-US" sz="1200" dirty="0">
                  <a:solidFill>
                    <a:prstClr val="white"/>
                  </a:solidFill>
                  <a:latin typeface="Palatino Linotype"/>
                </a:rPr>
                <a:t>‘File’:</a:t>
              </a:r>
              <a:br>
                <a:rPr lang="en-US" sz="1200" dirty="0">
                  <a:solidFill>
                    <a:prstClr val="white"/>
                  </a:solidFill>
                  <a:latin typeface="Palatino Linotype"/>
                </a:rPr>
              </a:br>
              <a:r>
                <a:rPr lang="en-US" sz="1200" dirty="0">
                  <a:solidFill>
                    <a:prstClr val="white"/>
                  </a:solidFill>
                  <a:latin typeface="Palatino Linotype"/>
                </a:rPr>
                <a:t>Upload your own evidence: GFF3, BAM, </a:t>
              </a:r>
              <a:r>
                <a:rPr lang="en-US" sz="1200" dirty="0" err="1">
                  <a:solidFill>
                    <a:prstClr val="white"/>
                  </a:solidFill>
                  <a:latin typeface="Palatino Linotype"/>
                </a:rPr>
                <a:t>BigWig</a:t>
              </a:r>
              <a:r>
                <a:rPr lang="en-US" sz="1200" dirty="0">
                  <a:solidFill>
                    <a:prstClr val="white"/>
                  </a:solidFill>
                  <a:latin typeface="Palatino Linotype"/>
                </a:rPr>
                <a:t>, VCF*. Add combination and sequence search tracks.</a:t>
              </a:r>
            </a:p>
          </p:txBody>
        </p:sp>
        <p:cxnSp>
          <p:nvCxnSpPr>
            <p:cNvPr id="12" name="Straight Arrow Connector 11"/>
            <p:cNvCxnSpPr>
              <a:stCxn id="10" idx="2"/>
            </p:cNvCxnSpPr>
            <p:nvPr/>
          </p:nvCxnSpPr>
          <p:spPr>
            <a:xfrm>
              <a:off x="844991" y="2575838"/>
              <a:ext cx="724366" cy="583498"/>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334906" y="1306697"/>
              <a:ext cx="1752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solidFill>
                  <a:latin typeface="Palatino Linotype"/>
                </a:rPr>
                <a:t>‘Tools’: </a:t>
              </a:r>
              <a:br>
                <a:rPr lang="en-US" sz="1200" dirty="0" smtClean="0">
                  <a:solidFill>
                    <a:prstClr val="white"/>
                  </a:solidFill>
                  <a:latin typeface="Palatino Linotype"/>
                </a:rPr>
              </a:br>
              <a:r>
                <a:rPr lang="en-US" sz="1200" dirty="0" smtClean="0">
                  <a:solidFill>
                    <a:prstClr val="white"/>
                  </a:solidFill>
                  <a:latin typeface="Palatino Linotype"/>
                </a:rPr>
                <a:t>Use BLAT to query the genome with a protein or DNA sequence.</a:t>
              </a:r>
              <a:endParaRPr lang="en-US" sz="1200" dirty="0">
                <a:solidFill>
                  <a:prstClr val="white"/>
                </a:solidFill>
                <a:latin typeface="Palatino Linotype"/>
              </a:endParaRPr>
            </a:p>
          </p:txBody>
        </p:sp>
        <p:cxnSp>
          <p:nvCxnSpPr>
            <p:cNvPr id="25" name="Straight Arrow Connector 24"/>
            <p:cNvCxnSpPr>
              <a:stCxn id="24" idx="2"/>
            </p:cNvCxnSpPr>
            <p:nvPr/>
          </p:nvCxnSpPr>
          <p:spPr>
            <a:xfrm flipH="1">
              <a:off x="2412145" y="2137694"/>
              <a:ext cx="1799061" cy="1036440"/>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9050" y="4699980"/>
              <a:ext cx="1344084" cy="276999"/>
            </a:xfrm>
            <a:prstGeom prst="rect">
              <a:avLst/>
            </a:prstGeom>
            <a:noFill/>
          </p:spPr>
          <p:txBody>
            <a:bodyPr wrap="square" rtlCol="0">
              <a:spAutoFit/>
            </a:bodyPr>
            <a:lstStyle/>
            <a:p>
              <a:r>
                <a:rPr lang="en-US" sz="1200" dirty="0">
                  <a:solidFill>
                    <a:prstClr val="white"/>
                  </a:solidFill>
                  <a:latin typeface="Palatino Linotype"/>
                </a:rPr>
                <a:t>Available Tracks</a:t>
              </a:r>
            </a:p>
          </p:txBody>
        </p:sp>
        <p:cxnSp>
          <p:nvCxnSpPr>
            <p:cNvPr id="70" name="Straight Arrow Connector 69"/>
            <p:cNvCxnSpPr>
              <a:stCxn id="69" idx="0"/>
            </p:cNvCxnSpPr>
            <p:nvPr/>
          </p:nvCxnSpPr>
          <p:spPr>
            <a:xfrm flipH="1" flipV="1">
              <a:off x="590552" y="4243070"/>
              <a:ext cx="100540" cy="456910"/>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1640420" y="4618257"/>
            <a:ext cx="2237318" cy="276999"/>
          </a:xfrm>
          <a:prstGeom prst="rect">
            <a:avLst/>
          </a:prstGeom>
          <a:noFill/>
        </p:spPr>
        <p:txBody>
          <a:bodyPr wrap="square" rtlCol="0">
            <a:spAutoFit/>
          </a:bodyPr>
          <a:lstStyle/>
          <a:p>
            <a:r>
              <a:rPr lang="en-US" sz="1200" dirty="0">
                <a:solidFill>
                  <a:prstClr val="black"/>
                </a:solidFill>
                <a:latin typeface="Palatino Linotype"/>
              </a:rPr>
              <a:t>Evidence Tracks Area</a:t>
            </a:r>
          </a:p>
        </p:txBody>
      </p:sp>
      <p:sp>
        <p:nvSpPr>
          <p:cNvPr id="74" name="TextBox 73"/>
          <p:cNvSpPr txBox="1"/>
          <p:nvPr/>
        </p:nvSpPr>
        <p:spPr>
          <a:xfrm>
            <a:off x="1640420" y="4221602"/>
            <a:ext cx="3033181" cy="276999"/>
          </a:xfrm>
          <a:prstGeom prst="rect">
            <a:avLst/>
          </a:prstGeom>
          <a:noFill/>
        </p:spPr>
        <p:txBody>
          <a:bodyPr wrap="square" rtlCol="0">
            <a:spAutoFit/>
          </a:bodyPr>
          <a:lstStyle/>
          <a:p>
            <a:r>
              <a:rPr lang="en-US" sz="1200" dirty="0">
                <a:solidFill>
                  <a:prstClr val="black"/>
                </a:solidFill>
                <a:latin typeface="Palatino Linotype"/>
              </a:rPr>
              <a:t>‘User-created Annotations’ Track</a:t>
            </a:r>
          </a:p>
        </p:txBody>
      </p:sp>
      <p:grpSp>
        <p:nvGrpSpPr>
          <p:cNvPr id="48" name="Group 47"/>
          <p:cNvGrpSpPr/>
          <p:nvPr/>
        </p:nvGrpSpPr>
        <p:grpSpPr>
          <a:xfrm>
            <a:off x="8058729" y="3405697"/>
            <a:ext cx="882071" cy="1994260"/>
            <a:chOff x="8058729" y="2913447"/>
            <a:chExt cx="882071" cy="1994260"/>
          </a:xfrm>
        </p:grpSpPr>
        <p:sp>
          <p:nvSpPr>
            <p:cNvPr id="23" name="TextBox 22"/>
            <p:cNvSpPr txBox="1"/>
            <p:nvPr/>
          </p:nvSpPr>
          <p:spPr>
            <a:xfrm>
              <a:off x="8058729" y="4630708"/>
              <a:ext cx="848404" cy="276999"/>
            </a:xfrm>
            <a:prstGeom prst="rect">
              <a:avLst/>
            </a:prstGeom>
            <a:noFill/>
          </p:spPr>
          <p:txBody>
            <a:bodyPr wrap="square" rtlCol="0">
              <a:spAutoFit/>
            </a:bodyPr>
            <a:lstStyle/>
            <a:p>
              <a:r>
                <a:rPr lang="en-US" sz="1200" dirty="0">
                  <a:solidFill>
                    <a:prstClr val="white"/>
                  </a:solidFill>
                  <a:latin typeface="Palatino Linotype"/>
                </a:rPr>
                <a:t>Login</a:t>
              </a:r>
            </a:p>
          </p:txBody>
        </p:sp>
        <p:cxnSp>
          <p:nvCxnSpPr>
            <p:cNvPr id="26" name="Straight Arrow Connector 25"/>
            <p:cNvCxnSpPr>
              <a:stCxn id="23" idx="0"/>
            </p:cNvCxnSpPr>
            <p:nvPr/>
          </p:nvCxnSpPr>
          <p:spPr>
            <a:xfrm flipV="1">
              <a:off x="8482931" y="2913447"/>
              <a:ext cx="457869" cy="1717261"/>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grpSp>
      <p:sp>
        <p:nvSpPr>
          <p:cNvPr id="32" name="Title 1"/>
          <p:cNvSpPr>
            <a:spLocks noGrp="1"/>
          </p:cNvSpPr>
          <p:nvPr>
            <p:ph type="title"/>
          </p:nvPr>
        </p:nvSpPr>
        <p:spPr>
          <a:xfrm>
            <a:off x="-2050" y="20791"/>
            <a:ext cx="7543800" cy="914400"/>
          </a:xfrm>
        </p:spPr>
        <p:txBody>
          <a:bodyPr/>
          <a:lstStyle/>
          <a:p>
            <a:r>
              <a:rPr lang="en-US" dirty="0" smtClean="0"/>
              <a:t>Web Apollo</a:t>
            </a:r>
            <a:endParaRPr lang="en-US" dirty="0"/>
          </a:p>
        </p:txBody>
      </p:sp>
      <p:sp>
        <p:nvSpPr>
          <p:cNvPr id="39" name="Content Placeholder 2"/>
          <p:cNvSpPr txBox="1">
            <a:spLocks/>
          </p:cNvSpPr>
          <p:nvPr/>
        </p:nvSpPr>
        <p:spPr>
          <a:xfrm>
            <a:off x="1473738" y="5291524"/>
            <a:ext cx="6196525" cy="530178"/>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Font typeface="Wingdings" pitchFamily="2" charset="2"/>
              <a:buNone/>
            </a:pPr>
            <a:r>
              <a:rPr lang="en-US" sz="1800" dirty="0">
                <a:solidFill>
                  <a:prstClr val="white"/>
                </a:solidFill>
                <a:effectLst/>
                <a:latin typeface="Palatino Linotype"/>
              </a:rPr>
              <a:t>Graphical User Interface (GUI) for editing </a:t>
            </a:r>
            <a:r>
              <a:rPr lang="en-US" sz="1800" dirty="0" smtClean="0">
                <a:solidFill>
                  <a:prstClr val="white"/>
                </a:solidFill>
                <a:effectLst/>
                <a:latin typeface="Palatino Linotype"/>
              </a:rPr>
              <a:t>annotations</a:t>
            </a:r>
            <a:endParaRPr lang="en-US" sz="1800" dirty="0">
              <a:solidFill>
                <a:prstClr val="white"/>
              </a:solidFill>
              <a:effectLst/>
              <a:latin typeface="Palatino Linotype"/>
            </a:endParaRPr>
          </a:p>
        </p:txBody>
      </p:sp>
      <p:sp>
        <p:nvSpPr>
          <p:cNvPr id="49" name="Slide Number Placeholder 48"/>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13</a:t>
            </a:fld>
            <a:endParaRPr lang="en-US">
              <a:solidFill>
                <a:prstClr val="white">
                  <a:alpha val="60000"/>
                </a:prstClr>
              </a:solidFill>
              <a:latin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519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2093004"/>
            <a:ext cx="9132828" cy="1825248"/>
          </a:xfrm>
          <a:prstGeom prst="rect">
            <a:avLst/>
          </a:prstGeom>
        </p:spPr>
      </p:pic>
      <p:pic>
        <p:nvPicPr>
          <p:cNvPr id="4" name="Picture 3" descr="ApolloLogo.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01869" y="6480316"/>
            <a:ext cx="1042131" cy="377685"/>
          </a:xfrm>
          <a:prstGeom prst="rect">
            <a:avLst/>
          </a:prstGeom>
        </p:spPr>
      </p:pic>
      <p:grpSp>
        <p:nvGrpSpPr>
          <p:cNvPr id="14" name="Group 13"/>
          <p:cNvGrpSpPr/>
          <p:nvPr/>
        </p:nvGrpSpPr>
        <p:grpSpPr>
          <a:xfrm>
            <a:off x="1640420" y="3025107"/>
            <a:ext cx="7554376" cy="1585629"/>
            <a:chOff x="1640420" y="3191567"/>
            <a:chExt cx="7554376" cy="1585629"/>
          </a:xfrm>
        </p:grpSpPr>
        <p:sp>
          <p:nvSpPr>
            <p:cNvPr id="37" name="TextBox 36"/>
            <p:cNvSpPr txBox="1"/>
            <p:nvPr/>
          </p:nvSpPr>
          <p:spPr>
            <a:xfrm>
              <a:off x="4123078" y="4038532"/>
              <a:ext cx="1534195" cy="461665"/>
            </a:xfrm>
            <a:prstGeom prst="rect">
              <a:avLst/>
            </a:prstGeom>
            <a:noFill/>
          </p:spPr>
          <p:txBody>
            <a:bodyPr wrap="square" rtlCol="0">
              <a:spAutoFit/>
            </a:bodyPr>
            <a:lstStyle/>
            <a:p>
              <a:r>
                <a:rPr lang="en-US" sz="1200" dirty="0">
                  <a:solidFill>
                    <a:prstClr val="white"/>
                  </a:solidFill>
                  <a:latin typeface="Palatino Linotype"/>
                </a:rPr>
                <a:t>Flags non-canonical splice sites.</a:t>
              </a:r>
            </a:p>
          </p:txBody>
        </p:sp>
        <p:cxnSp>
          <p:nvCxnSpPr>
            <p:cNvPr id="38" name="Straight Arrow Connector 37"/>
            <p:cNvCxnSpPr>
              <a:stCxn id="37" idx="0"/>
            </p:cNvCxnSpPr>
            <p:nvPr/>
          </p:nvCxnSpPr>
          <p:spPr>
            <a:xfrm flipV="1">
              <a:off x="4890176" y="3376108"/>
              <a:ext cx="1656097" cy="662424"/>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061196" y="4046814"/>
              <a:ext cx="2133600" cy="461665"/>
            </a:xfrm>
            <a:prstGeom prst="rect">
              <a:avLst/>
            </a:prstGeom>
            <a:noFill/>
          </p:spPr>
          <p:txBody>
            <a:bodyPr wrap="square" rtlCol="0">
              <a:spAutoFit/>
            </a:bodyPr>
            <a:lstStyle/>
            <a:p>
              <a:r>
                <a:rPr lang="en-US" sz="1200" dirty="0">
                  <a:solidFill>
                    <a:prstClr val="white"/>
                  </a:solidFill>
                  <a:latin typeface="Palatino Linotype"/>
                </a:rPr>
                <a:t>Selection of features and sub-features</a:t>
              </a:r>
            </a:p>
          </p:txBody>
        </p:sp>
        <p:cxnSp>
          <p:nvCxnSpPr>
            <p:cNvPr id="42" name="Straight Arrow Connector 41"/>
            <p:cNvCxnSpPr>
              <a:stCxn id="41" idx="0"/>
            </p:cNvCxnSpPr>
            <p:nvPr/>
          </p:nvCxnSpPr>
          <p:spPr>
            <a:xfrm flipH="1" flipV="1">
              <a:off x="7285182" y="3376108"/>
              <a:ext cx="842814" cy="670706"/>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876636" y="4500197"/>
              <a:ext cx="1282682" cy="276999"/>
            </a:xfrm>
            <a:prstGeom prst="rect">
              <a:avLst/>
            </a:prstGeom>
            <a:noFill/>
          </p:spPr>
          <p:txBody>
            <a:bodyPr wrap="square" rtlCol="0">
              <a:spAutoFit/>
            </a:bodyPr>
            <a:lstStyle/>
            <a:p>
              <a:r>
                <a:rPr lang="en-US" sz="1200" dirty="0">
                  <a:solidFill>
                    <a:prstClr val="white"/>
                  </a:solidFill>
                  <a:latin typeface="Palatino Linotype"/>
                </a:rPr>
                <a:t>Edge-matching</a:t>
              </a:r>
            </a:p>
          </p:txBody>
        </p:sp>
        <p:cxnSp>
          <p:nvCxnSpPr>
            <p:cNvPr id="57" name="Straight Arrow Connector 56"/>
            <p:cNvCxnSpPr/>
            <p:nvPr/>
          </p:nvCxnSpPr>
          <p:spPr>
            <a:xfrm flipH="1" flipV="1">
              <a:off x="6665474" y="3757096"/>
              <a:ext cx="180983" cy="743102"/>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640420" y="3572553"/>
              <a:ext cx="2237318" cy="276999"/>
            </a:xfrm>
            <a:prstGeom prst="rect">
              <a:avLst/>
            </a:prstGeom>
            <a:noFill/>
          </p:spPr>
          <p:txBody>
            <a:bodyPr wrap="square" rtlCol="0">
              <a:spAutoFit/>
            </a:bodyPr>
            <a:lstStyle/>
            <a:p>
              <a:r>
                <a:rPr lang="en-US" sz="1200" dirty="0">
                  <a:solidFill>
                    <a:prstClr val="black"/>
                  </a:solidFill>
                  <a:latin typeface="Palatino Linotype"/>
                </a:rPr>
                <a:t>Evidence Tracks Area</a:t>
              </a:r>
            </a:p>
          </p:txBody>
        </p:sp>
        <p:sp>
          <p:nvSpPr>
            <p:cNvPr id="74" name="TextBox 73"/>
            <p:cNvSpPr txBox="1"/>
            <p:nvPr/>
          </p:nvSpPr>
          <p:spPr>
            <a:xfrm>
              <a:off x="1640420" y="3191567"/>
              <a:ext cx="3033181" cy="276999"/>
            </a:xfrm>
            <a:prstGeom prst="rect">
              <a:avLst/>
            </a:prstGeom>
            <a:noFill/>
          </p:spPr>
          <p:txBody>
            <a:bodyPr wrap="square" rtlCol="0">
              <a:spAutoFit/>
            </a:bodyPr>
            <a:lstStyle/>
            <a:p>
              <a:r>
                <a:rPr lang="en-US" sz="1200" dirty="0">
                  <a:solidFill>
                    <a:prstClr val="black"/>
                  </a:solidFill>
                  <a:latin typeface="Palatino Linotype"/>
                </a:rPr>
                <a:t>‘User-created Annotations’ Track</a:t>
              </a:r>
            </a:p>
          </p:txBody>
        </p:sp>
      </p:grpSp>
      <p:pic>
        <p:nvPicPr>
          <p:cNvPr id="30" name="Picture 29" descr="Web_Apollo_Window_detail-ncss_edge-cow.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087798" y="4751671"/>
            <a:ext cx="1577676" cy="1672717"/>
          </a:xfrm>
          <a:prstGeom prst="rect">
            <a:avLst/>
          </a:prstGeom>
          <a:ln w="57150" cmpd="sng">
            <a:solidFill>
              <a:srgbClr val="90F915"/>
            </a:solidFill>
          </a:ln>
        </p:spPr>
      </p:pic>
      <p:cxnSp>
        <p:nvCxnSpPr>
          <p:cNvPr id="54" name="Straight Arrow Connector 53"/>
          <p:cNvCxnSpPr>
            <a:stCxn id="37" idx="2"/>
          </p:cNvCxnSpPr>
          <p:nvPr/>
        </p:nvCxnSpPr>
        <p:spPr>
          <a:xfrm>
            <a:off x="4890176" y="4333737"/>
            <a:ext cx="605460" cy="707304"/>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5706243" y="4610736"/>
            <a:ext cx="1140212" cy="1496820"/>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
        <p:nvSpPr>
          <p:cNvPr id="71" name="Title 1"/>
          <p:cNvSpPr txBox="1">
            <a:spLocks/>
          </p:cNvSpPr>
          <p:nvPr/>
        </p:nvSpPr>
        <p:spPr>
          <a:xfrm>
            <a:off x="-2050" y="20791"/>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white"/>
                </a:solidFill>
                <a:latin typeface="Palatino Linotype"/>
              </a:rPr>
              <a:t>Web Apollo</a:t>
            </a:r>
            <a:endParaRPr lang="en-US" dirty="0">
              <a:solidFill>
                <a:prstClr val="white"/>
              </a:solidFill>
              <a:latin typeface="Palatino Linotype"/>
            </a:endParaRPr>
          </a:p>
        </p:txBody>
      </p:sp>
      <p:sp>
        <p:nvSpPr>
          <p:cNvPr id="72" name="Content Placeholder 2"/>
          <p:cNvSpPr txBox="1">
            <a:spLocks/>
          </p:cNvSpPr>
          <p:nvPr/>
        </p:nvSpPr>
        <p:spPr>
          <a:xfrm>
            <a:off x="4502728" y="958981"/>
            <a:ext cx="4072505" cy="1022633"/>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Wingdings" charset="2"/>
              <a:buChar char="§"/>
            </a:pPr>
            <a:r>
              <a:rPr lang="en-US" sz="1800" dirty="0" smtClean="0">
                <a:solidFill>
                  <a:prstClr val="white"/>
                </a:solidFill>
                <a:effectLst/>
                <a:latin typeface="Palatino Linotype"/>
              </a:rPr>
              <a:t>The </a:t>
            </a:r>
            <a:r>
              <a:rPr lang="en-US" sz="1800" b="1" dirty="0" smtClean="0">
                <a:solidFill>
                  <a:srgbClr val="90F915"/>
                </a:solidFill>
                <a:effectLst/>
                <a:latin typeface="Palatino Linotype"/>
              </a:rPr>
              <a:t>editing logic </a:t>
            </a:r>
            <a:r>
              <a:rPr lang="en-US" sz="1800" dirty="0" smtClean="0">
                <a:solidFill>
                  <a:prstClr val="white"/>
                </a:solidFill>
                <a:effectLst/>
                <a:latin typeface="Palatino Linotype"/>
              </a:rPr>
              <a:t>is on the server: </a:t>
            </a:r>
          </a:p>
          <a:p>
            <a:pPr lvl="1">
              <a:buFont typeface="Wingdings" charset="2"/>
              <a:buChar char="§"/>
            </a:pPr>
            <a:r>
              <a:rPr lang="en-US" sz="1600" dirty="0" smtClean="0">
                <a:solidFill>
                  <a:prstClr val="white"/>
                </a:solidFill>
                <a:effectLst/>
                <a:latin typeface="Palatino Linotype"/>
              </a:rPr>
              <a:t>selects longest ORF as CDS</a:t>
            </a:r>
          </a:p>
          <a:p>
            <a:pPr lvl="1">
              <a:buFont typeface="Wingdings" charset="2"/>
              <a:buChar char="§"/>
            </a:pPr>
            <a:r>
              <a:rPr lang="en-US" sz="1600" dirty="0" smtClean="0">
                <a:solidFill>
                  <a:prstClr val="white"/>
                </a:solidFill>
                <a:effectLst/>
                <a:latin typeface="Palatino Linotype"/>
              </a:rPr>
              <a:t>flags non-canonical splice sites</a:t>
            </a:r>
            <a:endParaRPr lang="en-US" sz="1600" dirty="0">
              <a:solidFill>
                <a:prstClr val="white"/>
              </a:solidFill>
              <a:effectLst/>
              <a:latin typeface="Palatino Linotype"/>
            </a:endParaRPr>
          </a:p>
        </p:txBody>
      </p:sp>
      <p:sp>
        <p:nvSpPr>
          <p:cNvPr id="66" name="Slide Number Placeholder 65"/>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14</a:t>
            </a:fld>
            <a:endParaRPr lang="en-US">
              <a:solidFill>
                <a:prstClr val="white">
                  <a:alpha val="60000"/>
                </a:prstClr>
              </a:solidFill>
              <a:latin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6789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Web_Apollo_Window_DNA-track_sm.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050" y="1631936"/>
            <a:ext cx="9144000" cy="3362206"/>
          </a:xfrm>
          <a:prstGeom prst="rect">
            <a:avLst/>
          </a:prstGeom>
        </p:spPr>
      </p:pic>
      <p:pic>
        <p:nvPicPr>
          <p:cNvPr id="4" name="Picture 3" descr="ApolloLogo.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01869" y="6480316"/>
            <a:ext cx="1042131" cy="377685"/>
          </a:xfrm>
          <a:prstGeom prst="rect">
            <a:avLst/>
          </a:prstGeom>
        </p:spPr>
      </p:pic>
      <p:grpSp>
        <p:nvGrpSpPr>
          <p:cNvPr id="14" name="Group 13"/>
          <p:cNvGrpSpPr/>
          <p:nvPr/>
        </p:nvGrpSpPr>
        <p:grpSpPr>
          <a:xfrm>
            <a:off x="1571151" y="2447836"/>
            <a:ext cx="2423580" cy="2184067"/>
            <a:chOff x="1571151" y="2371825"/>
            <a:chExt cx="2423580" cy="2184067"/>
          </a:xfrm>
        </p:grpSpPr>
        <p:sp>
          <p:nvSpPr>
            <p:cNvPr id="73" name="TextBox 72"/>
            <p:cNvSpPr txBox="1"/>
            <p:nvPr/>
          </p:nvSpPr>
          <p:spPr>
            <a:xfrm>
              <a:off x="2123552" y="2371825"/>
              <a:ext cx="1318779" cy="338554"/>
            </a:xfrm>
            <a:prstGeom prst="rect">
              <a:avLst/>
            </a:prstGeom>
            <a:noFill/>
            <a:ln w="57150" cmpd="sng">
              <a:solidFill>
                <a:srgbClr val="FF6600"/>
              </a:solidFill>
            </a:ln>
          </p:spPr>
          <p:txBody>
            <a:bodyPr wrap="square" rtlCol="0">
              <a:spAutoFit/>
            </a:bodyPr>
            <a:lstStyle/>
            <a:p>
              <a:pPr algn="ctr"/>
              <a:r>
                <a:rPr lang="en-US" sz="1600" b="1" dirty="0">
                  <a:solidFill>
                    <a:prstClr val="black"/>
                  </a:solidFill>
                  <a:latin typeface="Palatino Linotype"/>
                </a:rPr>
                <a:t>DNA Track</a:t>
              </a:r>
            </a:p>
          </p:txBody>
        </p:sp>
        <p:sp>
          <p:nvSpPr>
            <p:cNvPr id="74" name="TextBox 73"/>
            <p:cNvSpPr txBox="1"/>
            <p:nvPr/>
          </p:nvSpPr>
          <p:spPr>
            <a:xfrm>
              <a:off x="1571151" y="4278893"/>
              <a:ext cx="2423580" cy="276999"/>
            </a:xfrm>
            <a:prstGeom prst="rect">
              <a:avLst/>
            </a:prstGeom>
            <a:noFill/>
            <a:ln w="57150" cmpd="sng">
              <a:solidFill>
                <a:srgbClr val="FF6600"/>
              </a:solidFill>
            </a:ln>
          </p:spPr>
          <p:txBody>
            <a:bodyPr wrap="square" rtlCol="0">
              <a:spAutoFit/>
            </a:bodyPr>
            <a:lstStyle/>
            <a:p>
              <a:pPr algn="ctr"/>
              <a:r>
                <a:rPr lang="en-US" sz="1200" dirty="0">
                  <a:solidFill>
                    <a:prstClr val="black"/>
                  </a:solidFill>
                  <a:latin typeface="Palatino Linotype"/>
                </a:rPr>
                <a:t>‘User-created Annotations’ Track</a:t>
              </a:r>
            </a:p>
          </p:txBody>
        </p:sp>
      </p:grpSp>
      <p:sp>
        <p:nvSpPr>
          <p:cNvPr id="39" name="Content Placeholder 2"/>
          <p:cNvSpPr txBox="1">
            <a:spLocks/>
          </p:cNvSpPr>
          <p:nvPr/>
        </p:nvSpPr>
        <p:spPr>
          <a:xfrm>
            <a:off x="4863905" y="527783"/>
            <a:ext cx="4123785" cy="1022633"/>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Wingdings" charset="2"/>
              <a:buChar char="§"/>
            </a:pPr>
            <a:r>
              <a:rPr lang="en-US" sz="1800" dirty="0" smtClean="0">
                <a:solidFill>
                  <a:prstClr val="white"/>
                </a:solidFill>
                <a:effectLst/>
                <a:latin typeface="Palatino Linotype"/>
              </a:rPr>
              <a:t>Two </a:t>
            </a:r>
            <a:r>
              <a:rPr lang="en-US" sz="1800" b="1" dirty="0">
                <a:solidFill>
                  <a:srgbClr val="90F915"/>
                </a:solidFill>
                <a:effectLst/>
                <a:latin typeface="Palatino Linotype"/>
              </a:rPr>
              <a:t>new</a:t>
            </a:r>
            <a:r>
              <a:rPr lang="en-US" sz="1800" dirty="0">
                <a:solidFill>
                  <a:srgbClr val="90F915"/>
                </a:solidFill>
                <a:effectLst/>
                <a:latin typeface="Palatino Linotype"/>
              </a:rPr>
              <a:t> </a:t>
            </a:r>
            <a:r>
              <a:rPr lang="en-US" sz="1800" dirty="0">
                <a:solidFill>
                  <a:prstClr val="white"/>
                </a:solidFill>
                <a:effectLst/>
                <a:latin typeface="Palatino Linotype"/>
              </a:rPr>
              <a:t>kinds of </a:t>
            </a:r>
            <a:r>
              <a:rPr lang="en-US" sz="1800" b="1" dirty="0">
                <a:solidFill>
                  <a:srgbClr val="90F915"/>
                </a:solidFill>
                <a:effectLst/>
                <a:latin typeface="Palatino Linotype"/>
              </a:rPr>
              <a:t>tracks</a:t>
            </a:r>
            <a:r>
              <a:rPr lang="en-US" sz="1800" dirty="0">
                <a:solidFill>
                  <a:prstClr val="white"/>
                </a:solidFill>
                <a:effectLst/>
                <a:latin typeface="Palatino Linotype"/>
              </a:rPr>
              <a:t>: </a:t>
            </a:r>
          </a:p>
          <a:p>
            <a:pPr lvl="1">
              <a:buFont typeface="Wingdings" charset="2"/>
              <a:buChar char="§"/>
            </a:pPr>
            <a:r>
              <a:rPr lang="en-US" sz="1600" dirty="0">
                <a:solidFill>
                  <a:prstClr val="white"/>
                </a:solidFill>
                <a:effectLst/>
                <a:latin typeface="Palatino Linotype"/>
              </a:rPr>
              <a:t>annotation </a:t>
            </a:r>
            <a:r>
              <a:rPr lang="en-US" sz="1600" dirty="0" smtClean="0">
                <a:solidFill>
                  <a:prstClr val="white"/>
                </a:solidFill>
                <a:effectLst/>
                <a:latin typeface="Palatino Linotype"/>
              </a:rPr>
              <a:t>editing</a:t>
            </a:r>
            <a:endParaRPr lang="en-US" sz="1600" dirty="0">
              <a:solidFill>
                <a:prstClr val="white"/>
              </a:solidFill>
              <a:effectLst/>
              <a:latin typeface="Palatino Linotype"/>
            </a:endParaRPr>
          </a:p>
          <a:p>
            <a:pPr lvl="1">
              <a:buFont typeface="Wingdings" charset="2"/>
              <a:buChar char="§"/>
            </a:pPr>
            <a:r>
              <a:rPr lang="en-US" sz="1600" dirty="0">
                <a:solidFill>
                  <a:prstClr val="white"/>
                </a:solidFill>
                <a:effectLst/>
                <a:latin typeface="Palatino Linotype"/>
              </a:rPr>
              <a:t>sequence alteration </a:t>
            </a:r>
            <a:r>
              <a:rPr lang="en-US" sz="1600" dirty="0" smtClean="0">
                <a:solidFill>
                  <a:prstClr val="white"/>
                </a:solidFill>
                <a:effectLst/>
                <a:latin typeface="Palatino Linotype"/>
              </a:rPr>
              <a:t>editing</a:t>
            </a:r>
            <a:endParaRPr lang="en-US" sz="1600" dirty="0">
              <a:solidFill>
                <a:prstClr val="white"/>
              </a:solidFill>
              <a:effectLst/>
              <a:latin typeface="Palatino Linotype"/>
            </a:endParaRPr>
          </a:p>
        </p:txBody>
      </p:sp>
      <p:sp>
        <p:nvSpPr>
          <p:cNvPr id="23" name="Title 1"/>
          <p:cNvSpPr txBox="1">
            <a:spLocks/>
          </p:cNvSpPr>
          <p:nvPr/>
        </p:nvSpPr>
        <p:spPr>
          <a:xfrm>
            <a:off x="-2050" y="20791"/>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white"/>
                </a:solidFill>
                <a:latin typeface="Palatino Linotype"/>
              </a:rPr>
              <a:t>Web Apollo</a:t>
            </a:r>
            <a:endParaRPr lang="en-US" dirty="0">
              <a:solidFill>
                <a:prstClr val="white"/>
              </a:solidFill>
              <a:latin typeface="Palatino Linotype"/>
            </a:endParaRPr>
          </a:p>
        </p:txBody>
      </p:sp>
      <p:pic>
        <p:nvPicPr>
          <p:cNvPr id="9" name="Picture 8" descr="Web_Apollo_Window_DNA-track-insertion.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341095" y="3363187"/>
            <a:ext cx="2366818" cy="1314899"/>
          </a:xfrm>
          <a:prstGeom prst="rect">
            <a:avLst/>
          </a:prstGeom>
        </p:spPr>
      </p:pic>
      <p:pic>
        <p:nvPicPr>
          <p:cNvPr id="10" name="Picture 9" descr="Web_Apollo_Window_DNA-track-insertion2.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488546" y="4316086"/>
            <a:ext cx="2482273" cy="1356111"/>
          </a:xfrm>
          <a:prstGeom prst="rect">
            <a:avLst/>
          </a:prstGeom>
        </p:spPr>
      </p:pic>
      <p:pic>
        <p:nvPicPr>
          <p:cNvPr id="11" name="Picture 10" descr="Web_Apollo_Window_DNA-track-insertion3.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863905" y="5167324"/>
            <a:ext cx="1844008" cy="1586105"/>
          </a:xfrm>
          <a:prstGeom prst="rect">
            <a:avLst/>
          </a:prstGeom>
        </p:spPr>
      </p:pic>
      <p:sp>
        <p:nvSpPr>
          <p:cNvPr id="12" name="Slide Number Placeholder 11"/>
          <p:cNvSpPr>
            <a:spLocks noGrp="1"/>
          </p:cNvSpPr>
          <p:nvPr>
            <p:ph type="sldNum" sz="quarter" idx="11"/>
          </p:nvPr>
        </p:nvSpPr>
        <p:spPr/>
        <p:txBody>
          <a:bodyPr/>
          <a:lstStyle/>
          <a:p>
            <a:fld id="{829F2198-332C-C14D-9D43-AA1BE21296F4}" type="slidenum">
              <a:rPr lang="en-US" smtClean="0">
                <a:solidFill>
                  <a:prstClr val="white">
                    <a:alpha val="60000"/>
                  </a:prstClr>
                </a:solidFill>
                <a:latin typeface="Palatino Linotype"/>
              </a:rPr>
              <a:pPr/>
              <a:t>15</a:t>
            </a:fld>
            <a:endParaRPr lang="en-US">
              <a:solidFill>
                <a:prstClr val="white">
                  <a:alpha val="60000"/>
                </a:prstClr>
              </a:solidFill>
              <a:latin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52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polloLogo.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01869" y="6480316"/>
            <a:ext cx="1042131" cy="377685"/>
          </a:xfrm>
          <a:prstGeom prst="rect">
            <a:avLst/>
          </a:prstGeom>
        </p:spPr>
      </p:pic>
      <p:sp>
        <p:nvSpPr>
          <p:cNvPr id="7" name="Title 1"/>
          <p:cNvSpPr>
            <a:spLocks noGrp="1"/>
          </p:cNvSpPr>
          <p:nvPr>
            <p:ph type="title"/>
          </p:nvPr>
        </p:nvSpPr>
        <p:spPr>
          <a:xfrm>
            <a:off x="-2050" y="20791"/>
            <a:ext cx="7543800" cy="914400"/>
          </a:xfrm>
        </p:spPr>
        <p:txBody>
          <a:bodyPr/>
          <a:lstStyle/>
          <a:p>
            <a:r>
              <a:rPr lang="en-US" dirty="0" smtClean="0"/>
              <a:t>Web Apollo</a:t>
            </a:r>
            <a:endParaRPr lang="en-US" dirty="0"/>
          </a:p>
        </p:txBody>
      </p:sp>
      <p:pic>
        <p:nvPicPr>
          <p:cNvPr id="8" name="Picture 7" descr="Web-Apollo_Window-history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4322614"/>
            <a:ext cx="9144000" cy="1909906"/>
          </a:xfrm>
          <a:prstGeom prst="rect">
            <a:avLst/>
          </a:prstGeom>
        </p:spPr>
      </p:pic>
      <p:pic>
        <p:nvPicPr>
          <p:cNvPr id="9" name="Picture 8" descr="Web-Apollo_Window-history2.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1978886"/>
            <a:ext cx="9144000" cy="1906370"/>
          </a:xfrm>
          <a:prstGeom prst="rect">
            <a:avLst/>
          </a:prstGeom>
        </p:spPr>
      </p:pic>
      <p:sp>
        <p:nvSpPr>
          <p:cNvPr id="10" name="Content Placeholder 2"/>
          <p:cNvSpPr txBox="1">
            <a:spLocks/>
          </p:cNvSpPr>
          <p:nvPr/>
        </p:nvSpPr>
        <p:spPr>
          <a:xfrm>
            <a:off x="46180" y="1339275"/>
            <a:ext cx="9051636" cy="345672"/>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ctr">
              <a:buFont typeface="Wingdings" charset="2"/>
              <a:buChar char="§"/>
            </a:pPr>
            <a:r>
              <a:rPr lang="en-US" sz="2000" dirty="0" smtClean="0">
                <a:solidFill>
                  <a:prstClr val="white"/>
                </a:solidFill>
                <a:effectLst/>
                <a:latin typeface="Palatino Linotype"/>
              </a:rPr>
              <a:t>Annotations, annotation edits, and </a:t>
            </a:r>
            <a:r>
              <a:rPr lang="en-US" sz="2000" b="1" dirty="0" smtClean="0">
                <a:solidFill>
                  <a:srgbClr val="90F915"/>
                </a:solidFill>
                <a:effectLst/>
                <a:latin typeface="Palatino Linotype"/>
              </a:rPr>
              <a:t>History</a:t>
            </a:r>
            <a:r>
              <a:rPr lang="en-US" sz="2000" b="1" dirty="0" smtClean="0">
                <a:effectLst/>
                <a:latin typeface="Palatino Linotype"/>
              </a:rPr>
              <a:t>:</a:t>
            </a:r>
            <a:r>
              <a:rPr lang="en-US" sz="2000" dirty="0" smtClean="0">
                <a:solidFill>
                  <a:srgbClr val="90F915"/>
                </a:solidFill>
                <a:effectLst/>
                <a:latin typeface="Palatino Linotype"/>
              </a:rPr>
              <a:t> </a:t>
            </a:r>
            <a:r>
              <a:rPr lang="en-US" sz="2000" dirty="0" smtClean="0">
                <a:solidFill>
                  <a:prstClr val="white"/>
                </a:solidFill>
                <a:effectLst/>
                <a:latin typeface="Palatino Linotype"/>
              </a:rPr>
              <a:t>stored in a centralized database.</a:t>
            </a:r>
            <a:endParaRPr lang="en-US" sz="2000" dirty="0">
              <a:solidFill>
                <a:prstClr val="white"/>
              </a:solidFill>
              <a:effectLst/>
              <a:latin typeface="Palatino Linotype"/>
            </a:endParaRPr>
          </a:p>
        </p:txBody>
      </p:sp>
      <p:sp>
        <p:nvSpPr>
          <p:cNvPr id="11" name="Slide Number Placeholder 10"/>
          <p:cNvSpPr>
            <a:spLocks noGrp="1"/>
          </p:cNvSpPr>
          <p:nvPr>
            <p:ph type="sldNum" sz="quarter" idx="11"/>
          </p:nvPr>
        </p:nvSpPr>
        <p:spPr>
          <a:xfrm>
            <a:off x="8554917" y="6175516"/>
            <a:ext cx="577534" cy="304800"/>
          </a:xfrm>
        </p:spPr>
        <p:txBody>
          <a:bodyPr/>
          <a:lstStyle/>
          <a:p>
            <a:pPr algn="r"/>
            <a:fld id="{829F2198-332C-C14D-9D43-AA1BE21296F4}" type="slidenum">
              <a:rPr lang="en-US" smtClean="0">
                <a:solidFill>
                  <a:prstClr val="white">
                    <a:alpha val="60000"/>
                  </a:prstClr>
                </a:solidFill>
                <a:latin typeface="Palatino Linotype"/>
              </a:rPr>
              <a:pPr algn="r"/>
              <a:t>16</a:t>
            </a:fld>
            <a:endParaRPr lang="en-US" dirty="0">
              <a:solidFill>
                <a:prstClr val="white">
                  <a:alpha val="60000"/>
                </a:prstClr>
              </a:solidFill>
              <a:latin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99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polloLogo.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01869" y="6480316"/>
            <a:ext cx="1042131" cy="377685"/>
          </a:xfrm>
          <a:prstGeom prst="rect">
            <a:avLst/>
          </a:prstGeom>
        </p:spPr>
      </p:pic>
      <p:sp>
        <p:nvSpPr>
          <p:cNvPr id="9" name="Title 1"/>
          <p:cNvSpPr>
            <a:spLocks noGrp="1"/>
          </p:cNvSpPr>
          <p:nvPr>
            <p:ph type="title"/>
          </p:nvPr>
        </p:nvSpPr>
        <p:spPr>
          <a:xfrm>
            <a:off x="-2050" y="20791"/>
            <a:ext cx="7543800" cy="914400"/>
          </a:xfrm>
        </p:spPr>
        <p:txBody>
          <a:bodyPr/>
          <a:lstStyle/>
          <a:p>
            <a:r>
              <a:rPr lang="en-US" dirty="0" smtClean="0"/>
              <a:t>Web Apollo</a:t>
            </a:r>
            <a:endParaRPr lang="en-US" dirty="0"/>
          </a:p>
        </p:txBody>
      </p:sp>
      <p:sp>
        <p:nvSpPr>
          <p:cNvPr id="10" name="Content Placeholder 2"/>
          <p:cNvSpPr txBox="1">
            <a:spLocks/>
          </p:cNvSpPr>
          <p:nvPr/>
        </p:nvSpPr>
        <p:spPr>
          <a:xfrm>
            <a:off x="646545" y="1339275"/>
            <a:ext cx="8185729" cy="345672"/>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ctr">
              <a:buFont typeface="Wingdings" charset="2"/>
              <a:buChar char="§"/>
            </a:pPr>
            <a:r>
              <a:rPr lang="en-US" sz="2000" dirty="0" smtClean="0">
                <a:solidFill>
                  <a:prstClr val="white"/>
                </a:solidFill>
                <a:effectLst/>
                <a:latin typeface="Palatino Linotype"/>
              </a:rPr>
              <a:t>Annotation Information Editor</a:t>
            </a:r>
            <a:endParaRPr lang="en-US" sz="2000" dirty="0">
              <a:solidFill>
                <a:prstClr val="white"/>
              </a:solidFill>
              <a:effectLst/>
              <a:latin typeface="Palatino Linotype"/>
            </a:endParaRPr>
          </a:p>
        </p:txBody>
      </p:sp>
      <p:pic>
        <p:nvPicPr>
          <p:cNvPr id="12" name="Picture 1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99467" y="2135909"/>
            <a:ext cx="7945066" cy="4053385"/>
          </a:xfrm>
          <a:prstGeom prst="rect">
            <a:avLst/>
          </a:prstGeom>
        </p:spPr>
      </p:pic>
      <p:sp>
        <p:nvSpPr>
          <p:cNvPr id="13" name="Slide Number Placeholder 12"/>
          <p:cNvSpPr>
            <a:spLocks noGrp="1"/>
          </p:cNvSpPr>
          <p:nvPr>
            <p:ph type="sldNum" sz="quarter" idx="11"/>
          </p:nvPr>
        </p:nvSpPr>
        <p:spPr>
          <a:xfrm>
            <a:off x="7035069" y="6175516"/>
            <a:ext cx="1797205" cy="304800"/>
          </a:xfrm>
        </p:spPr>
        <p:txBody>
          <a:bodyPr/>
          <a:lstStyle/>
          <a:p>
            <a:pPr algn="r"/>
            <a:fld id="{829F2198-332C-C14D-9D43-AA1BE21296F4}" type="slidenum">
              <a:rPr lang="en-US" smtClean="0">
                <a:solidFill>
                  <a:prstClr val="white">
                    <a:alpha val="60000"/>
                  </a:prstClr>
                </a:solidFill>
                <a:latin typeface="Palatino Linotype"/>
              </a:rPr>
              <a:pPr algn="r"/>
              <a:t>17</a:t>
            </a:fld>
            <a:endParaRPr lang="en-US">
              <a:solidFill>
                <a:prstClr val="white">
                  <a:alpha val="60000"/>
                </a:prstClr>
              </a:solidFill>
              <a:latin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41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polloLogo.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01869" y="6480316"/>
            <a:ext cx="1042131" cy="377685"/>
          </a:xfrm>
          <a:prstGeom prst="rect">
            <a:avLst/>
          </a:prstGeom>
        </p:spPr>
      </p:pic>
      <p:sp>
        <p:nvSpPr>
          <p:cNvPr id="9" name="Title 1"/>
          <p:cNvSpPr>
            <a:spLocks noGrp="1"/>
          </p:cNvSpPr>
          <p:nvPr>
            <p:ph type="title"/>
          </p:nvPr>
        </p:nvSpPr>
        <p:spPr>
          <a:xfrm>
            <a:off x="-2050" y="20791"/>
            <a:ext cx="7543800" cy="914400"/>
          </a:xfrm>
        </p:spPr>
        <p:txBody>
          <a:bodyPr/>
          <a:lstStyle/>
          <a:p>
            <a:r>
              <a:rPr lang="en-US" dirty="0" smtClean="0"/>
              <a:t>Web Apollo</a:t>
            </a:r>
            <a:endParaRPr lang="en-US" dirty="0"/>
          </a:p>
        </p:txBody>
      </p:sp>
      <p:sp>
        <p:nvSpPr>
          <p:cNvPr id="10" name="Content Placeholder 2"/>
          <p:cNvSpPr txBox="1">
            <a:spLocks/>
          </p:cNvSpPr>
          <p:nvPr/>
        </p:nvSpPr>
        <p:spPr>
          <a:xfrm>
            <a:off x="646545" y="935191"/>
            <a:ext cx="8185729" cy="345672"/>
          </a:xfrm>
          <a:prstGeom prst="rect">
            <a:avLst/>
          </a:prstGeom>
        </p:spPr>
        <p:txBody>
          <a:bodyPr vert="horz" lIns="91440" tIns="45720" rIns="91440" bIns="45720" rtlCol="0" anchor="t">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ctr">
              <a:buFont typeface="Wingdings" charset="2"/>
              <a:buChar char="§"/>
            </a:pPr>
            <a:r>
              <a:rPr lang="en-US" sz="2000" dirty="0" smtClean="0">
                <a:solidFill>
                  <a:prstClr val="white"/>
                </a:solidFill>
                <a:effectLst/>
                <a:latin typeface="Palatino Linotype"/>
              </a:rPr>
              <a:t>Annotation Information Editor</a:t>
            </a:r>
            <a:endParaRPr lang="en-US" sz="2000" dirty="0">
              <a:solidFill>
                <a:prstClr val="white"/>
              </a:solidFill>
              <a:effectLst/>
              <a:latin typeface="Palatino Linotype"/>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24364" y="1385455"/>
            <a:ext cx="5291705" cy="5320348"/>
          </a:xfrm>
          <a:prstGeom prst="rect">
            <a:avLst/>
          </a:prstGeom>
        </p:spPr>
      </p:pic>
      <p:sp>
        <p:nvSpPr>
          <p:cNvPr id="13" name="Slide Number Placeholder 12"/>
          <p:cNvSpPr>
            <a:spLocks noGrp="1"/>
          </p:cNvSpPr>
          <p:nvPr>
            <p:ph type="sldNum" sz="quarter" idx="11"/>
          </p:nvPr>
        </p:nvSpPr>
        <p:spPr>
          <a:xfrm>
            <a:off x="7035069" y="6175516"/>
            <a:ext cx="1797205" cy="304800"/>
          </a:xfrm>
        </p:spPr>
        <p:txBody>
          <a:bodyPr/>
          <a:lstStyle/>
          <a:p>
            <a:pPr algn="r"/>
            <a:fld id="{829F2198-332C-C14D-9D43-AA1BE21296F4}" type="slidenum">
              <a:rPr lang="en-US" smtClean="0">
                <a:solidFill>
                  <a:prstClr val="white">
                    <a:alpha val="60000"/>
                  </a:prstClr>
                </a:solidFill>
                <a:latin typeface="Palatino Linotype"/>
              </a:rPr>
              <a:pPr algn="r"/>
              <a:t>18</a:t>
            </a:fld>
            <a:endParaRPr lang="en-US">
              <a:solidFill>
                <a:prstClr val="white">
                  <a:alpha val="60000"/>
                </a:prstClr>
              </a:solidFill>
              <a:latin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9547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0906" y="685802"/>
            <a:ext cx="7222392" cy="1789376"/>
          </a:xfrm>
        </p:spPr>
        <p:txBody>
          <a:bodyPr>
            <a:normAutofit/>
          </a:bodyPr>
          <a:lstStyle/>
          <a:p>
            <a:pPr>
              <a:buFont typeface="Wingdings" charset="2"/>
              <a:buChar char="§"/>
            </a:pPr>
            <a:r>
              <a:rPr lang="en-US" dirty="0" smtClean="0"/>
              <a:t>Protein-coding gene annotation </a:t>
            </a:r>
            <a:r>
              <a:rPr lang="en-US" sz="1400" dirty="0" smtClean="0"/>
              <a:t>(that you know and love)</a:t>
            </a:r>
          </a:p>
          <a:p>
            <a:pPr>
              <a:buFont typeface="Wingdings" charset="2"/>
              <a:buChar char="§"/>
            </a:pPr>
            <a:r>
              <a:rPr lang="en-US" dirty="0" smtClean="0"/>
              <a:t>Sequence alterations </a:t>
            </a:r>
            <a:r>
              <a:rPr lang="en-US" sz="1400" dirty="0" smtClean="0"/>
              <a:t>(less coverage = more fragmentation)</a:t>
            </a:r>
          </a:p>
          <a:p>
            <a:pPr>
              <a:buFont typeface="Wingdings" charset="2"/>
              <a:buChar char="§"/>
            </a:pPr>
            <a:r>
              <a:rPr lang="en-US" dirty="0" smtClean="0"/>
              <a:t>Visualization of stage and cell-type specific transcription </a:t>
            </a:r>
            <a:br>
              <a:rPr lang="en-US" dirty="0" smtClean="0"/>
            </a:br>
            <a:r>
              <a:rPr lang="en-US" dirty="0" smtClean="0"/>
              <a:t>data as coverage plots, heat maps, and alignments</a:t>
            </a:r>
            <a:endParaRPr lang="en-US" dirty="0"/>
          </a:p>
        </p:txBody>
      </p:sp>
      <p:sp>
        <p:nvSpPr>
          <p:cNvPr id="3" name="Title 2"/>
          <p:cNvSpPr>
            <a:spLocks noGrp="1"/>
          </p:cNvSpPr>
          <p:nvPr>
            <p:ph type="title"/>
          </p:nvPr>
        </p:nvSpPr>
        <p:spPr>
          <a:xfrm>
            <a:off x="338513" y="92363"/>
            <a:ext cx="7543800" cy="718127"/>
          </a:xfrm>
        </p:spPr>
        <p:txBody>
          <a:bodyPr/>
          <a:lstStyle/>
          <a:p>
            <a:r>
              <a:rPr lang="en-US" sz="4400" dirty="0" smtClean="0">
                <a:solidFill>
                  <a:schemeClr val="tx1">
                    <a:lumMod val="65000"/>
                  </a:schemeClr>
                </a:solidFill>
              </a:rPr>
              <a:t>[Some of the] </a:t>
            </a:r>
            <a:r>
              <a:rPr lang="en-US" sz="4400" dirty="0" smtClean="0"/>
              <a:t>Functionality:</a:t>
            </a:r>
            <a:endParaRPr lang="en-US" sz="4400" dirty="0"/>
          </a:p>
        </p:txBody>
      </p:sp>
      <p:sp>
        <p:nvSpPr>
          <p:cNvPr id="4" name="Slide Number Placeholder 3"/>
          <p:cNvSpPr>
            <a:spLocks noGrp="1"/>
          </p:cNvSpPr>
          <p:nvPr>
            <p:ph type="sldNum" sz="quarter" idx="11"/>
          </p:nvPr>
        </p:nvSpPr>
        <p:spPr>
          <a:xfrm>
            <a:off x="7010400" y="6093691"/>
            <a:ext cx="2133600" cy="304800"/>
          </a:xfrm>
        </p:spPr>
        <p:txBody>
          <a:bodyPr/>
          <a:lstStyle/>
          <a:p>
            <a:pPr algn="r"/>
            <a:fld id="{829F2198-332C-C14D-9D43-AA1BE21296F4}" type="slidenum">
              <a:rPr lang="en-US" smtClean="0">
                <a:solidFill>
                  <a:prstClr val="white">
                    <a:alpha val="60000"/>
                  </a:prstClr>
                </a:solidFill>
                <a:latin typeface="Palatino Linotype"/>
              </a:rPr>
              <a:pPr algn="r"/>
              <a:t>19</a:t>
            </a:fld>
            <a:endParaRPr lang="en-US" dirty="0">
              <a:solidFill>
                <a:prstClr val="white">
                  <a:alpha val="60000"/>
                </a:prstClr>
              </a:solidFill>
              <a:latin typeface="Palatino Linotype"/>
            </a:endParaRPr>
          </a:p>
        </p:txBody>
      </p:sp>
      <p:pic>
        <p:nvPicPr>
          <p:cNvPr id="5" name="Picture 4" descr="WA-screen-transc-data-types.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02919" y="2332180"/>
            <a:ext cx="6498366" cy="4449620"/>
          </a:xfrm>
          <a:prstGeom prst="rect">
            <a:avLst/>
          </a:prstGeom>
        </p:spPr>
      </p:pic>
      <p:pic>
        <p:nvPicPr>
          <p:cNvPr id="6" name="Picture 5" descr="ApolloLogo.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077200" y="6480315"/>
            <a:ext cx="1042131" cy="377685"/>
          </a:xfrm>
          <a:prstGeom prst="rect">
            <a:avLst/>
          </a:prstGeom>
        </p:spPr>
      </p:pic>
      <p:cxnSp>
        <p:nvCxnSpPr>
          <p:cNvPr id="10" name="Straight Arrow Connector 9"/>
          <p:cNvCxnSpPr/>
          <p:nvPr/>
        </p:nvCxnSpPr>
        <p:spPr>
          <a:xfrm>
            <a:off x="2413000" y="2332180"/>
            <a:ext cx="796636" cy="2274456"/>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25818" y="2332180"/>
            <a:ext cx="658091" cy="2648361"/>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500091" y="2332180"/>
            <a:ext cx="785091" cy="2955638"/>
          </a:xfrm>
          <a:prstGeom prst="straightConnector1">
            <a:avLst/>
          </a:prstGeom>
          <a:ln w="38100" cmpd="sng">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578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63663"/>
          </a:solidFill>
          <a:ln>
            <a:solidFill>
              <a:schemeClr val="accent6"/>
            </a:solidFill>
          </a:ln>
        </p:spPr>
        <p:txBody>
          <a:bodyPr/>
          <a:lstStyle/>
          <a:p>
            <a:pPr>
              <a:defRPr/>
            </a:pPr>
            <a:r>
              <a:rPr lang="en-US" sz="3200" dirty="0" smtClean="0">
                <a:solidFill>
                  <a:schemeClr val="bg1"/>
                </a:solidFill>
              </a:rPr>
              <a:t>Outline</a:t>
            </a:r>
            <a:endParaRPr lang="en-US" sz="3200" dirty="0">
              <a:solidFill>
                <a:schemeClr val="bg1"/>
              </a:solidFill>
            </a:endParaRPr>
          </a:p>
        </p:txBody>
      </p:sp>
      <p:sp>
        <p:nvSpPr>
          <p:cNvPr id="3" name="Content Placeholder 2"/>
          <p:cNvSpPr>
            <a:spLocks noGrp="1"/>
          </p:cNvSpPr>
          <p:nvPr>
            <p:ph idx="1"/>
          </p:nvPr>
        </p:nvSpPr>
        <p:spPr>
          <a:ln>
            <a:solidFill>
              <a:schemeClr val="accent6"/>
            </a:solidFill>
          </a:ln>
        </p:spPr>
        <p:txBody>
          <a:bodyPr vert="horz" wrap="square" lIns="91440" tIns="45720" rIns="91440" bIns="45720" numCol="1" anchor="t" anchorCtr="0" compatLnSpc="1">
            <a:prstTxWarp prst="textNoShape">
              <a:avLst/>
            </a:prstTxWarp>
          </a:bodyPr>
          <a:lstStyle/>
          <a:p>
            <a:pPr>
              <a:buFontTx/>
              <a:buChar char="•"/>
              <a:defRPr/>
            </a:pPr>
            <a:endParaRPr lang="en-US" dirty="0">
              <a:latin typeface="Arial" charset="0"/>
              <a:ea typeface="ＭＳ Ｐゴシック" charset="0"/>
              <a:cs typeface="ＭＳ Ｐゴシック" charset="0"/>
            </a:endParaRPr>
          </a:p>
          <a:p>
            <a:pPr>
              <a:buFontTx/>
              <a:buAutoNum type="arabicPeriod"/>
              <a:defRPr/>
            </a:pPr>
            <a:r>
              <a:rPr lang="en-US" b="1" dirty="0">
                <a:latin typeface="Arial" charset="0"/>
                <a:ea typeface="ＭＳ Ｐゴシック" charset="0"/>
                <a:cs typeface="ＭＳ Ｐゴシック" charset="0"/>
              </a:rPr>
              <a:t>What is Web Apollo?:</a:t>
            </a:r>
          </a:p>
          <a:p>
            <a:pPr lvl="2">
              <a:buFont typeface="Arial" charset="0"/>
              <a:buChar char="•"/>
              <a:defRPr/>
            </a:pPr>
            <a:r>
              <a:rPr lang="en-US" dirty="0">
                <a:latin typeface="Arial" charset="0"/>
                <a:ea typeface="ＭＳ Ｐゴシック" charset="0"/>
              </a:rPr>
              <a:t>Definition &amp; working concept.</a:t>
            </a:r>
          </a:p>
          <a:p>
            <a:pPr lvl="2">
              <a:buFont typeface="Arial" charset="0"/>
              <a:buChar char="•"/>
              <a:defRPr/>
            </a:pPr>
            <a:endParaRPr lang="en-US" dirty="0">
              <a:latin typeface="Arial" charset="0"/>
              <a:ea typeface="ＭＳ Ｐゴシック" charset="0"/>
            </a:endParaRPr>
          </a:p>
          <a:p>
            <a:pPr>
              <a:buFontTx/>
              <a:buAutoNum type="arabicPeriod"/>
              <a:defRPr/>
            </a:pPr>
            <a:r>
              <a:rPr lang="en-US" b="1" dirty="0">
                <a:latin typeface="Arial" charset="0"/>
                <a:ea typeface="ＭＳ Ｐゴシック" charset="0"/>
                <a:cs typeface="ＭＳ Ｐゴシック" charset="0"/>
              </a:rPr>
              <a:t>Community based curation from our experience</a:t>
            </a:r>
            <a:r>
              <a:rPr lang="en-US" b="1" dirty="0" smtClean="0">
                <a:latin typeface="Arial" charset="0"/>
                <a:ea typeface="ＭＳ Ｐゴシック" charset="0"/>
                <a:cs typeface="ＭＳ Ｐゴシック" charset="0"/>
              </a:rPr>
              <a:t>:</a:t>
            </a:r>
          </a:p>
          <a:p>
            <a:pPr>
              <a:buFontTx/>
              <a:buAutoNum type="arabicPeriod"/>
              <a:defRPr/>
            </a:pPr>
            <a:endParaRPr lang="en-US" dirty="0">
              <a:latin typeface="Arial" charset="0"/>
              <a:ea typeface="ＭＳ Ｐゴシック" charset="0"/>
            </a:endParaRPr>
          </a:p>
          <a:p>
            <a:pPr>
              <a:buFontTx/>
              <a:buAutoNum type="arabicPeriod"/>
              <a:defRPr/>
            </a:pPr>
            <a:r>
              <a:rPr lang="en-US" b="1" dirty="0" smtClean="0">
                <a:latin typeface="Arial" charset="0"/>
                <a:ea typeface="ＭＳ Ｐゴシック" charset="0"/>
                <a:cs typeface="ＭＳ Ｐゴシック" charset="0"/>
              </a:rPr>
              <a:t>Lessons Learned.</a:t>
            </a:r>
            <a:endParaRPr lang="en-US" dirty="0">
              <a:latin typeface="Arial" charset="0"/>
              <a:ea typeface="ＭＳ Ｐゴシック" charset="0"/>
              <a:cs typeface="ＭＳ Ｐゴシック" charset="0"/>
            </a:endParaRPr>
          </a:p>
          <a:p>
            <a:pPr>
              <a:buFontTx/>
              <a:buAutoNum type="arabicPeriod"/>
              <a:defRPr/>
            </a:pPr>
            <a:endParaRPr lang="en-US" b="1" dirty="0" smtClean="0">
              <a:latin typeface="Arial" charset="0"/>
              <a:ea typeface="ＭＳ Ｐゴシック" charset="0"/>
              <a:cs typeface="ＭＳ Ｐゴシック" charset="0"/>
            </a:endParaRPr>
          </a:p>
          <a:p>
            <a:pPr>
              <a:buFontTx/>
              <a:buAutoNum type="arabicPeriod"/>
              <a:defRPr/>
            </a:pPr>
            <a:r>
              <a:rPr lang="en-US" b="1" dirty="0" smtClean="0">
                <a:latin typeface="Arial" charset="0"/>
                <a:ea typeface="ＭＳ Ｐゴシック" charset="0"/>
                <a:cs typeface="ＭＳ Ｐゴシック" charset="0"/>
              </a:rPr>
              <a:t>Becoming acquainted with Web Apollo.</a:t>
            </a:r>
            <a:endParaRPr lang="en-US" b="1" dirty="0">
              <a:latin typeface="Arial" charset="0"/>
              <a:ea typeface="ＭＳ Ｐゴシック" charset="0"/>
              <a:cs typeface="ＭＳ Ｐゴシック" charset="0"/>
            </a:endParaRPr>
          </a:p>
        </p:txBody>
      </p:sp>
      <p:sp>
        <p:nvSpPr>
          <p:cNvPr id="4" name="Text Placeholder 3"/>
          <p:cNvSpPr>
            <a:spLocks noGrp="1"/>
          </p:cNvSpPr>
          <p:nvPr>
            <p:ph type="body" sz="half" idx="2"/>
          </p:nvPr>
        </p:nvSpPr>
        <p:spPr>
          <a:ln>
            <a:solidFill>
              <a:schemeClr val="accent6"/>
            </a:solidFill>
          </a:ln>
        </p:spPr>
        <p:txBody>
          <a:bodyPr/>
          <a:lstStyle/>
          <a:p>
            <a:pPr>
              <a:defRPr/>
            </a:pPr>
            <a:r>
              <a:rPr lang="en-US" sz="2400" dirty="0"/>
              <a:t>An introduction to Web Apollo.</a:t>
            </a:r>
            <a:br>
              <a:rPr lang="en-US" sz="2400" dirty="0"/>
            </a:br>
            <a:r>
              <a:rPr lang="en-US" sz="2000" i="1" dirty="0"/>
              <a:t>A webinar for the i5K Pilot Species </a:t>
            </a:r>
            <a:r>
              <a:rPr lang="en-US" sz="2000" i="1" dirty="0" smtClean="0"/>
              <a:t>Projects.</a:t>
            </a:r>
            <a:endParaRPr lang="en-US" sz="2000" i="1" dirty="0"/>
          </a:p>
        </p:txBody>
      </p:sp>
      <p:sp>
        <p:nvSpPr>
          <p:cNvPr id="14340" name="Footer Placeholder 4"/>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Outline</a:t>
            </a:r>
          </a:p>
        </p:txBody>
      </p:sp>
      <p:sp>
        <p:nvSpPr>
          <p:cNvPr id="14341" name="Slide Number Placeholder 5"/>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8462A2-3C1A-EF47-8E8C-ECD34730D454}" type="slidenum">
              <a:rPr lang="en-US" sz="600">
                <a:solidFill>
                  <a:srgbClr val="898989"/>
                </a:solidFill>
              </a:rPr>
              <a:pPr/>
              <a:t>2</a:t>
            </a:fld>
            <a:endParaRPr lang="en-US" sz="600" dirty="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8347" y="0"/>
            <a:ext cx="8232197" cy="914400"/>
          </a:xfrm>
        </p:spPr>
        <p:txBody>
          <a:bodyPr/>
          <a:lstStyle/>
          <a:p>
            <a:r>
              <a:rPr lang="en-US" sz="4800" i="1" dirty="0" err="1" smtClean="0"/>
              <a:t>Arthropodcentric</a:t>
            </a:r>
            <a:r>
              <a:rPr lang="en-US" sz="4800" dirty="0" smtClean="0"/>
              <a:t> Thanks!</a:t>
            </a:r>
            <a:endParaRPr lang="en-US" sz="4800" dirty="0"/>
          </a:p>
        </p:txBody>
      </p:sp>
      <p:pic>
        <p:nvPicPr>
          <p:cNvPr id="5" name="Picture 4" descr="ApolloLogo.pn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101869" y="6480316"/>
            <a:ext cx="1042131" cy="377685"/>
          </a:xfrm>
          <a:prstGeom prst="rect">
            <a:avLst/>
          </a:prstGeom>
        </p:spPr>
      </p:pic>
      <p:sp>
        <p:nvSpPr>
          <p:cNvPr id="7" name="Content Placeholder 2"/>
          <p:cNvSpPr>
            <a:spLocks noGrp="1"/>
          </p:cNvSpPr>
          <p:nvPr>
            <p:ph idx="1"/>
          </p:nvPr>
        </p:nvSpPr>
        <p:spPr>
          <a:xfrm>
            <a:off x="288348" y="870548"/>
            <a:ext cx="4064288" cy="5883539"/>
          </a:xfrm>
        </p:spPr>
        <p:txBody>
          <a:bodyPr anchor="t">
            <a:noAutofit/>
          </a:bodyPr>
          <a:lstStyle/>
          <a:p>
            <a:pPr>
              <a:lnSpc>
                <a:spcPct val="90000"/>
              </a:lnSpc>
            </a:pPr>
            <a:r>
              <a:rPr lang="en-US" sz="1900" b="1" dirty="0" err="1" smtClean="0">
                <a:effectLst/>
              </a:rPr>
              <a:t>AgriPest</a:t>
            </a:r>
            <a:r>
              <a:rPr lang="en-US" sz="1900" b="1" dirty="0" smtClean="0">
                <a:effectLst/>
              </a:rPr>
              <a:t> Base</a:t>
            </a:r>
          </a:p>
          <a:p>
            <a:pPr>
              <a:lnSpc>
                <a:spcPct val="90000"/>
              </a:lnSpc>
            </a:pPr>
            <a:r>
              <a:rPr lang="en-US" sz="1900" b="1" dirty="0" err="1" smtClean="0">
                <a:effectLst/>
              </a:rPr>
              <a:t>FlyBase</a:t>
            </a:r>
            <a:endParaRPr lang="en-US" sz="1900" b="1" dirty="0" smtClean="0">
              <a:effectLst/>
            </a:endParaRPr>
          </a:p>
          <a:p>
            <a:pPr>
              <a:lnSpc>
                <a:spcPct val="90000"/>
              </a:lnSpc>
            </a:pPr>
            <a:r>
              <a:rPr lang="en-US" sz="1900" b="1" dirty="0" smtClean="0">
                <a:effectLst/>
              </a:rPr>
              <a:t>Hymenoptera Genome Database</a:t>
            </a:r>
          </a:p>
          <a:p>
            <a:pPr>
              <a:lnSpc>
                <a:spcPct val="90000"/>
              </a:lnSpc>
            </a:pPr>
            <a:r>
              <a:rPr lang="en-US" sz="1900" b="1" dirty="0" err="1" smtClean="0">
                <a:effectLst/>
              </a:rPr>
              <a:t>VectorBase</a:t>
            </a:r>
            <a:endParaRPr lang="en-US" sz="1900" b="1" dirty="0">
              <a:effectLst/>
            </a:endParaRPr>
          </a:p>
          <a:p>
            <a:pPr>
              <a:lnSpc>
                <a:spcPct val="90000"/>
              </a:lnSpc>
            </a:pPr>
            <a:r>
              <a:rPr lang="en-US" sz="1900" b="1" i="1" dirty="0" err="1" smtClean="0">
                <a:solidFill>
                  <a:srgbClr val="90F915"/>
                </a:solidFill>
                <a:effectLst/>
              </a:rPr>
              <a:t>Apis</a:t>
            </a:r>
            <a:r>
              <a:rPr lang="en-US" sz="1900" b="1" i="1" dirty="0" smtClean="0">
                <a:solidFill>
                  <a:srgbClr val="90F915"/>
                </a:solidFill>
                <a:effectLst/>
              </a:rPr>
              <a:t> </a:t>
            </a:r>
            <a:r>
              <a:rPr lang="en-US" sz="1900" b="1" i="1" dirty="0" err="1" smtClean="0">
                <a:solidFill>
                  <a:srgbClr val="90F915"/>
                </a:solidFill>
                <a:effectLst/>
              </a:rPr>
              <a:t>mellifera</a:t>
            </a:r>
            <a:endParaRPr lang="en-US" sz="1900" b="1" i="1" dirty="0" smtClean="0">
              <a:solidFill>
                <a:srgbClr val="90F915"/>
              </a:solidFill>
              <a:effectLst/>
            </a:endParaRPr>
          </a:p>
          <a:p>
            <a:pPr>
              <a:lnSpc>
                <a:spcPct val="90000"/>
              </a:lnSpc>
            </a:pPr>
            <a:r>
              <a:rPr lang="en-US" sz="1900" b="1" i="1" dirty="0" err="1" smtClean="0">
                <a:solidFill>
                  <a:srgbClr val="90F915"/>
                </a:solidFill>
                <a:effectLst/>
              </a:rPr>
              <a:t>Tribolium</a:t>
            </a:r>
            <a:r>
              <a:rPr lang="en-US" sz="1900" b="1" i="1" dirty="0" smtClean="0">
                <a:solidFill>
                  <a:srgbClr val="90F915"/>
                </a:solidFill>
                <a:effectLst/>
              </a:rPr>
              <a:t> </a:t>
            </a:r>
            <a:r>
              <a:rPr lang="en-US" sz="1900" b="1" i="1" dirty="0" err="1" smtClean="0">
                <a:solidFill>
                  <a:srgbClr val="90F915"/>
                </a:solidFill>
                <a:effectLst/>
              </a:rPr>
              <a:t>castaneum</a:t>
            </a:r>
            <a:endParaRPr lang="en-US" sz="1900" b="1" i="1" dirty="0" smtClean="0">
              <a:solidFill>
                <a:srgbClr val="90F915"/>
              </a:solidFill>
              <a:effectLst/>
            </a:endParaRPr>
          </a:p>
          <a:p>
            <a:pPr>
              <a:lnSpc>
                <a:spcPct val="90000"/>
              </a:lnSpc>
            </a:pPr>
            <a:r>
              <a:rPr lang="en-US" sz="1900" b="1" i="1" dirty="0" err="1" smtClean="0">
                <a:solidFill>
                  <a:srgbClr val="90F915"/>
                </a:solidFill>
                <a:effectLst/>
              </a:rPr>
              <a:t>Pogonomyrmex</a:t>
            </a:r>
            <a:r>
              <a:rPr lang="en-US" sz="1900" b="1" i="1" dirty="0" smtClean="0">
                <a:solidFill>
                  <a:srgbClr val="90F915"/>
                </a:solidFill>
                <a:effectLst/>
              </a:rPr>
              <a:t> </a:t>
            </a:r>
            <a:r>
              <a:rPr lang="en-US" sz="1900" b="1" i="1" dirty="0" err="1" smtClean="0">
                <a:solidFill>
                  <a:srgbClr val="90F915"/>
                </a:solidFill>
                <a:effectLst/>
              </a:rPr>
              <a:t>barbatus</a:t>
            </a:r>
            <a:endParaRPr lang="en-US" sz="1900" b="1" i="1" dirty="0" smtClean="0">
              <a:solidFill>
                <a:srgbClr val="90F915"/>
              </a:solidFill>
              <a:effectLst/>
            </a:endParaRPr>
          </a:p>
          <a:p>
            <a:pPr>
              <a:lnSpc>
                <a:spcPct val="90000"/>
              </a:lnSpc>
            </a:pPr>
            <a:r>
              <a:rPr lang="en-US" sz="1900" b="1" i="1" dirty="0" err="1" smtClean="0">
                <a:solidFill>
                  <a:srgbClr val="90F915"/>
                </a:solidFill>
                <a:effectLst/>
              </a:rPr>
              <a:t>Manduca</a:t>
            </a:r>
            <a:r>
              <a:rPr lang="en-US" sz="1900" b="1" i="1" dirty="0" smtClean="0">
                <a:solidFill>
                  <a:srgbClr val="90F915"/>
                </a:solidFill>
                <a:effectLst/>
              </a:rPr>
              <a:t> </a:t>
            </a:r>
            <a:r>
              <a:rPr lang="en-US" sz="1900" b="1" i="1" dirty="0" err="1" smtClean="0">
                <a:solidFill>
                  <a:srgbClr val="90F915"/>
                </a:solidFill>
                <a:effectLst/>
              </a:rPr>
              <a:t>sexta</a:t>
            </a:r>
            <a:endParaRPr lang="en-US" sz="1900" b="1" i="1" dirty="0" smtClean="0">
              <a:solidFill>
                <a:srgbClr val="90F915"/>
              </a:solidFill>
              <a:effectLst/>
            </a:endParaRPr>
          </a:p>
          <a:p>
            <a:pPr>
              <a:lnSpc>
                <a:spcPct val="90000"/>
              </a:lnSpc>
            </a:pPr>
            <a:r>
              <a:rPr lang="en-US" sz="1900" b="1" i="1" dirty="0" err="1" smtClean="0">
                <a:solidFill>
                  <a:srgbClr val="90F915"/>
                </a:solidFill>
                <a:effectLst/>
              </a:rPr>
              <a:t>Bombus</a:t>
            </a:r>
            <a:r>
              <a:rPr lang="en-US" sz="1900" b="1" i="1" dirty="0" smtClean="0">
                <a:solidFill>
                  <a:srgbClr val="90F915"/>
                </a:solidFill>
                <a:effectLst/>
              </a:rPr>
              <a:t> </a:t>
            </a:r>
            <a:r>
              <a:rPr lang="en-US" sz="1900" b="1" i="1" dirty="0" err="1" smtClean="0">
                <a:solidFill>
                  <a:srgbClr val="90F915"/>
                </a:solidFill>
                <a:effectLst/>
              </a:rPr>
              <a:t>terrestris</a:t>
            </a:r>
            <a:endParaRPr lang="en-US" sz="1900" b="1" i="1" dirty="0" smtClean="0">
              <a:solidFill>
                <a:srgbClr val="90F915"/>
              </a:solidFill>
              <a:effectLst/>
            </a:endParaRPr>
          </a:p>
          <a:p>
            <a:pPr>
              <a:lnSpc>
                <a:spcPct val="90000"/>
              </a:lnSpc>
            </a:pPr>
            <a:r>
              <a:rPr lang="en-US" sz="1900" b="1" i="1" dirty="0" err="1" smtClean="0">
                <a:solidFill>
                  <a:srgbClr val="90F915"/>
                </a:solidFill>
                <a:effectLst/>
              </a:rPr>
              <a:t>Helicoverpa</a:t>
            </a:r>
            <a:r>
              <a:rPr lang="en-US" sz="1900" b="1" i="1" dirty="0" smtClean="0">
                <a:solidFill>
                  <a:srgbClr val="90F915"/>
                </a:solidFill>
                <a:effectLst/>
              </a:rPr>
              <a:t> </a:t>
            </a:r>
            <a:r>
              <a:rPr lang="en-US" sz="1900" b="1" i="1" dirty="0" err="1" smtClean="0">
                <a:solidFill>
                  <a:srgbClr val="90F915"/>
                </a:solidFill>
                <a:effectLst/>
              </a:rPr>
              <a:t>armigera</a:t>
            </a:r>
            <a:endParaRPr lang="en-US" sz="1900" b="1" i="1" dirty="0" smtClean="0">
              <a:solidFill>
                <a:srgbClr val="90F915"/>
              </a:solidFill>
              <a:effectLst/>
            </a:endParaRPr>
          </a:p>
          <a:p>
            <a:pPr>
              <a:lnSpc>
                <a:spcPct val="90000"/>
              </a:lnSpc>
            </a:pPr>
            <a:r>
              <a:rPr lang="en-US" sz="1900" b="1" i="1" dirty="0" err="1" smtClean="0">
                <a:solidFill>
                  <a:srgbClr val="FF6600"/>
                </a:solidFill>
                <a:effectLst/>
              </a:rPr>
              <a:t>Nasonia</a:t>
            </a:r>
            <a:r>
              <a:rPr lang="en-US" sz="1900" b="1" i="1" dirty="0" smtClean="0">
                <a:solidFill>
                  <a:srgbClr val="FF6600"/>
                </a:solidFill>
                <a:effectLst/>
              </a:rPr>
              <a:t> </a:t>
            </a:r>
            <a:r>
              <a:rPr lang="en-US" sz="1900" b="1" i="1" dirty="0" err="1" smtClean="0">
                <a:solidFill>
                  <a:srgbClr val="FF6600"/>
                </a:solidFill>
                <a:effectLst/>
              </a:rPr>
              <a:t>vitripennis</a:t>
            </a:r>
            <a:endParaRPr lang="en-US" sz="1900" b="1" i="1" dirty="0" smtClean="0">
              <a:solidFill>
                <a:srgbClr val="FF6600"/>
              </a:solidFill>
              <a:effectLst/>
            </a:endParaRPr>
          </a:p>
          <a:p>
            <a:pPr>
              <a:lnSpc>
                <a:spcPct val="90000"/>
              </a:lnSpc>
            </a:pPr>
            <a:r>
              <a:rPr lang="en-US" sz="1900" b="1" i="1" dirty="0" err="1" smtClean="0">
                <a:solidFill>
                  <a:srgbClr val="FF6600"/>
                </a:solidFill>
                <a:effectLst/>
              </a:rPr>
              <a:t>Acyrthosiphon</a:t>
            </a:r>
            <a:r>
              <a:rPr lang="en-US" sz="1900" b="1" i="1" dirty="0" smtClean="0">
                <a:solidFill>
                  <a:srgbClr val="FF6600"/>
                </a:solidFill>
                <a:effectLst/>
              </a:rPr>
              <a:t> </a:t>
            </a:r>
            <a:r>
              <a:rPr lang="en-US" sz="1900" b="1" i="1" dirty="0" err="1" smtClean="0">
                <a:solidFill>
                  <a:srgbClr val="FF6600"/>
                </a:solidFill>
                <a:effectLst/>
              </a:rPr>
              <a:t>pisum</a:t>
            </a:r>
            <a:endParaRPr lang="en-US" sz="1900" b="1" i="1" dirty="0" smtClean="0">
              <a:solidFill>
                <a:srgbClr val="FF6600"/>
              </a:solidFill>
              <a:effectLst/>
            </a:endParaRPr>
          </a:p>
          <a:p>
            <a:pPr>
              <a:lnSpc>
                <a:spcPct val="90000"/>
              </a:lnSpc>
            </a:pPr>
            <a:r>
              <a:rPr lang="en-US" sz="1900" b="1" i="1" dirty="0" err="1" smtClean="0">
                <a:solidFill>
                  <a:srgbClr val="FF6600"/>
                </a:solidFill>
                <a:effectLst/>
              </a:rPr>
              <a:t>Mayetiola</a:t>
            </a:r>
            <a:r>
              <a:rPr lang="en-US" sz="1900" b="1" i="1" dirty="0" smtClean="0">
                <a:solidFill>
                  <a:srgbClr val="FF6600"/>
                </a:solidFill>
                <a:effectLst/>
              </a:rPr>
              <a:t> destructor</a:t>
            </a:r>
          </a:p>
          <a:p>
            <a:pPr>
              <a:lnSpc>
                <a:spcPct val="90000"/>
              </a:lnSpc>
            </a:pPr>
            <a:r>
              <a:rPr lang="en-US" sz="1900" b="1" i="1" dirty="0" smtClean="0">
                <a:solidFill>
                  <a:srgbClr val="FF6600"/>
                </a:solidFill>
                <a:effectLst/>
              </a:rPr>
              <a:t>Atta </a:t>
            </a:r>
            <a:r>
              <a:rPr lang="en-US" sz="1900" b="1" i="1" dirty="0" err="1" smtClean="0">
                <a:solidFill>
                  <a:srgbClr val="FF6600"/>
                </a:solidFill>
                <a:effectLst/>
              </a:rPr>
              <a:t>cephalotes</a:t>
            </a:r>
            <a:endParaRPr lang="en-US" sz="1900" b="1" i="1" dirty="0" smtClean="0">
              <a:solidFill>
                <a:srgbClr val="FF6600"/>
              </a:solidFill>
              <a:effectLst/>
            </a:endParaRPr>
          </a:p>
          <a:p>
            <a:pPr>
              <a:lnSpc>
                <a:spcPct val="90000"/>
              </a:lnSpc>
            </a:pPr>
            <a:r>
              <a:rPr lang="en-US" sz="1900" b="1" i="1" dirty="0" err="1" smtClean="0">
                <a:solidFill>
                  <a:srgbClr val="FF6600"/>
                </a:solidFill>
                <a:effectLst/>
              </a:rPr>
              <a:t>Linepithema</a:t>
            </a:r>
            <a:r>
              <a:rPr lang="en-US" sz="1900" b="1" i="1" dirty="0" smtClean="0">
                <a:solidFill>
                  <a:srgbClr val="FF6600"/>
                </a:solidFill>
                <a:effectLst/>
              </a:rPr>
              <a:t> </a:t>
            </a:r>
            <a:r>
              <a:rPr lang="en-US" sz="1900" b="1" i="1" dirty="0" err="1" smtClean="0">
                <a:solidFill>
                  <a:srgbClr val="FF6600"/>
                </a:solidFill>
                <a:effectLst/>
              </a:rPr>
              <a:t>humile</a:t>
            </a:r>
            <a:endParaRPr lang="en-US" sz="1900" b="1" i="1" dirty="0" smtClean="0">
              <a:solidFill>
                <a:srgbClr val="FF6600"/>
              </a:solidFill>
              <a:effectLst/>
            </a:endParaRPr>
          </a:p>
          <a:p>
            <a:pPr>
              <a:lnSpc>
                <a:spcPct val="90000"/>
              </a:lnSpc>
            </a:pPr>
            <a:r>
              <a:rPr lang="en-US" sz="1900" b="1" i="1" dirty="0" err="1" smtClean="0">
                <a:solidFill>
                  <a:srgbClr val="FF6600"/>
                </a:solidFill>
                <a:effectLst/>
              </a:rPr>
              <a:t>Camponotus</a:t>
            </a:r>
            <a:r>
              <a:rPr lang="en-US" sz="1900" b="1" i="1" dirty="0" smtClean="0">
                <a:solidFill>
                  <a:srgbClr val="FF6600"/>
                </a:solidFill>
                <a:effectLst/>
              </a:rPr>
              <a:t> </a:t>
            </a:r>
            <a:r>
              <a:rPr lang="en-US" sz="1900" b="1" i="1" dirty="0" err="1" smtClean="0">
                <a:solidFill>
                  <a:srgbClr val="FF6600"/>
                </a:solidFill>
                <a:effectLst/>
              </a:rPr>
              <a:t>floridanus</a:t>
            </a:r>
            <a:endParaRPr lang="en-US" sz="1900" b="1" i="1" dirty="0" smtClean="0">
              <a:solidFill>
                <a:srgbClr val="FF6600"/>
              </a:solidFill>
              <a:effectLst/>
            </a:endParaRPr>
          </a:p>
          <a:p>
            <a:pPr>
              <a:lnSpc>
                <a:spcPct val="90000"/>
              </a:lnSpc>
            </a:pPr>
            <a:r>
              <a:rPr lang="en-US" sz="1900" b="1" i="1" dirty="0" err="1" smtClean="0">
                <a:solidFill>
                  <a:srgbClr val="FF6600"/>
                </a:solidFill>
                <a:effectLst/>
              </a:rPr>
              <a:t>Solenopsis</a:t>
            </a:r>
            <a:r>
              <a:rPr lang="en-US" sz="1900" b="1" i="1" dirty="0" smtClean="0">
                <a:solidFill>
                  <a:srgbClr val="FF6600"/>
                </a:solidFill>
                <a:effectLst/>
              </a:rPr>
              <a:t> </a:t>
            </a:r>
            <a:r>
              <a:rPr lang="en-US" sz="1900" b="1" i="1" dirty="0" err="1" smtClean="0">
                <a:solidFill>
                  <a:srgbClr val="FF6600"/>
                </a:solidFill>
                <a:effectLst/>
              </a:rPr>
              <a:t>invicta</a:t>
            </a:r>
            <a:endParaRPr lang="en-US" sz="1900" b="1" i="1" dirty="0" smtClean="0">
              <a:solidFill>
                <a:srgbClr val="FF6600"/>
              </a:solidFill>
              <a:effectLst/>
            </a:endParaRPr>
          </a:p>
          <a:p>
            <a:pPr>
              <a:lnSpc>
                <a:spcPct val="90000"/>
              </a:lnSpc>
            </a:pPr>
            <a:r>
              <a:rPr lang="en-US" sz="1900" b="1" i="1" dirty="0" err="1" smtClean="0">
                <a:solidFill>
                  <a:srgbClr val="FF6600"/>
                </a:solidFill>
                <a:effectLst/>
              </a:rPr>
              <a:t>Acromyrmex</a:t>
            </a:r>
            <a:r>
              <a:rPr lang="en-US" sz="1900" b="1" i="1" dirty="0" smtClean="0">
                <a:solidFill>
                  <a:srgbClr val="FF6600"/>
                </a:solidFill>
                <a:effectLst/>
              </a:rPr>
              <a:t> </a:t>
            </a:r>
            <a:r>
              <a:rPr lang="en-US" sz="1900" b="1" i="1" dirty="0" err="1" smtClean="0">
                <a:solidFill>
                  <a:srgbClr val="FF6600"/>
                </a:solidFill>
                <a:effectLst/>
              </a:rPr>
              <a:t>echinatior</a:t>
            </a:r>
            <a:endParaRPr lang="en-US" sz="1900" b="1" i="1" dirty="0" smtClean="0">
              <a:solidFill>
                <a:srgbClr val="FF6600"/>
              </a:solidFill>
              <a:effectLst/>
            </a:endParaRPr>
          </a:p>
        </p:txBody>
      </p:sp>
      <p:pic>
        <p:nvPicPr>
          <p:cNvPr id="9" name="Picture 8" descr="Apis-mellifera-AWild.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602570" y="2782420"/>
            <a:ext cx="1619643" cy="2182091"/>
          </a:xfrm>
          <a:prstGeom prst="rect">
            <a:avLst/>
          </a:prstGeom>
        </p:spPr>
      </p:pic>
      <p:pic>
        <p:nvPicPr>
          <p:cNvPr id="10" name="Picture 9" descr="Tcastaneum-AWild.JP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210668" y="2782420"/>
            <a:ext cx="1828800" cy="1338072"/>
          </a:xfrm>
          <a:prstGeom prst="rect">
            <a:avLst/>
          </a:prstGeom>
        </p:spPr>
      </p:pic>
      <p:pic>
        <p:nvPicPr>
          <p:cNvPr id="11" name="Picture 10" descr="manducasexta.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237062" y="4120492"/>
            <a:ext cx="1810386" cy="1357789"/>
          </a:xfrm>
          <a:prstGeom prst="rect">
            <a:avLst/>
          </a:prstGeom>
        </p:spPr>
      </p:pic>
      <p:pic>
        <p:nvPicPr>
          <p:cNvPr id="12" name="Picture 11" descr="acyrthosiphon-pisum-1068-391-en.jp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614115" y="4964511"/>
            <a:ext cx="1608098" cy="1608098"/>
          </a:xfrm>
          <a:prstGeom prst="rect">
            <a:avLst/>
          </a:prstGeom>
        </p:spPr>
      </p:pic>
      <p:pic>
        <p:nvPicPr>
          <p:cNvPr id="13" name="Picture 12" descr="naso-niehuis.jpg"/>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210668" y="5360333"/>
            <a:ext cx="1793754" cy="1199573"/>
          </a:xfrm>
          <a:prstGeom prst="rect">
            <a:avLst/>
          </a:prstGeom>
        </p:spPr>
      </p:pic>
      <p:cxnSp>
        <p:nvCxnSpPr>
          <p:cNvPr id="15" name="Straight Connector 14"/>
          <p:cNvCxnSpPr/>
          <p:nvPr/>
        </p:nvCxnSpPr>
        <p:spPr>
          <a:xfrm>
            <a:off x="4602570" y="2782420"/>
            <a:ext cx="3430029" cy="0"/>
          </a:xfrm>
          <a:prstGeom prst="line">
            <a:avLst/>
          </a:prstGeom>
          <a:ln w="57150" cmpd="sng">
            <a:solidFill>
              <a:srgbClr val="90F91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09509" y="2782420"/>
            <a:ext cx="0" cy="3790189"/>
          </a:xfrm>
          <a:prstGeom prst="line">
            <a:avLst/>
          </a:prstGeom>
          <a:ln w="57150" cmpd="sng">
            <a:solidFill>
              <a:srgbClr val="90F91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625660" y="2782420"/>
            <a:ext cx="11545" cy="3790189"/>
          </a:xfrm>
          <a:prstGeom prst="line">
            <a:avLst/>
          </a:prstGeom>
          <a:ln w="57150" cmpd="sng">
            <a:solidFill>
              <a:srgbClr val="90F91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02570" y="6559906"/>
            <a:ext cx="3430029" cy="0"/>
          </a:xfrm>
          <a:prstGeom prst="line">
            <a:avLst/>
          </a:prstGeom>
          <a:ln w="57150" cmpd="sng">
            <a:solidFill>
              <a:srgbClr val="90F915"/>
            </a:solidFill>
          </a:ln>
        </p:spPr>
        <p:style>
          <a:lnRef idx="2">
            <a:schemeClr val="accent1"/>
          </a:lnRef>
          <a:fillRef idx="0">
            <a:schemeClr val="accent1"/>
          </a:fillRef>
          <a:effectRef idx="1">
            <a:schemeClr val="accent1"/>
          </a:effectRef>
          <a:fontRef idx="minor">
            <a:schemeClr val="tx1"/>
          </a:fontRef>
        </p:style>
      </p:cxnSp>
      <p:pic>
        <p:nvPicPr>
          <p:cNvPr id="23" name="Picture 22" descr="zeropoint_logo.jp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5816550" y="995263"/>
            <a:ext cx="1315391" cy="811625"/>
          </a:xfrm>
          <a:prstGeom prst="rect">
            <a:avLst/>
          </a:prstGeom>
        </p:spPr>
      </p:pic>
      <p:pic>
        <p:nvPicPr>
          <p:cNvPr id="22" name="Picture 21" descr="dot_ked_100_trans.png"/>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999181" y="820880"/>
            <a:ext cx="1096818" cy="1096818"/>
          </a:xfrm>
          <a:prstGeom prst="rect">
            <a:avLst/>
          </a:prstGeom>
        </p:spPr>
      </p:pic>
      <p:pic>
        <p:nvPicPr>
          <p:cNvPr id="24" name="Picture 23" descr="zeropoint_logo2.png"/>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160691" y="1795343"/>
            <a:ext cx="1285091" cy="813893"/>
          </a:xfrm>
          <a:prstGeom prst="rect">
            <a:avLst/>
          </a:prstGeom>
        </p:spPr>
      </p:pic>
      <p:pic>
        <p:nvPicPr>
          <p:cNvPr id="27" name="Picture 26" descr="flybase-logo-fly.jpg"/>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445782" y="1674088"/>
            <a:ext cx="1054100" cy="901700"/>
          </a:xfrm>
          <a:prstGeom prst="rect">
            <a:avLst/>
          </a:prstGeom>
        </p:spPr>
      </p:pic>
      <p:sp>
        <p:nvSpPr>
          <p:cNvPr id="28" name="Slide Number Placeholder 27"/>
          <p:cNvSpPr>
            <a:spLocks noGrp="1"/>
          </p:cNvSpPr>
          <p:nvPr>
            <p:ph type="sldNum" sz="quarter" idx="11"/>
          </p:nvPr>
        </p:nvSpPr>
        <p:spPr>
          <a:xfrm>
            <a:off x="8748414" y="6175516"/>
            <a:ext cx="395586" cy="304800"/>
          </a:xfrm>
        </p:spPr>
        <p:txBody>
          <a:bodyPr/>
          <a:lstStyle/>
          <a:p>
            <a:fld id="{829F2198-332C-C14D-9D43-AA1BE21296F4}" type="slidenum">
              <a:rPr lang="en-US" smtClean="0">
                <a:solidFill>
                  <a:prstClr val="white">
                    <a:alpha val="60000"/>
                  </a:prstClr>
                </a:solidFill>
                <a:latin typeface="Palatino Linotype"/>
              </a:rPr>
              <a:pPr/>
              <a:t>20</a:t>
            </a:fld>
            <a:endParaRPr lang="en-US" dirty="0">
              <a:solidFill>
                <a:prstClr val="white">
                  <a:alpha val="60000"/>
                </a:prstClr>
              </a:solidFill>
              <a:latin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082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solidFill>
            <a:srgbClr val="063663"/>
          </a:solidFill>
        </p:spPr>
        <p:txBody>
          <a:bodyPr/>
          <a:lstStyle/>
          <a:p>
            <a:r>
              <a:rPr lang="en-US" sz="3600" dirty="0">
                <a:solidFill>
                  <a:schemeClr val="bg1"/>
                </a:solidFill>
                <a:latin typeface="Arial" charset="0"/>
                <a:ea typeface="ＭＳ Ｐゴシック" charset="0"/>
                <a:cs typeface="ＭＳ Ｐゴシック" charset="0"/>
              </a:rPr>
              <a:t>Thanks!</a:t>
            </a:r>
          </a:p>
        </p:txBody>
      </p:sp>
      <p:sp>
        <p:nvSpPr>
          <p:cNvPr id="48130" name="Content Placeholder 2"/>
          <p:cNvSpPr>
            <a:spLocks noGrp="1"/>
          </p:cNvSpPr>
          <p:nvPr>
            <p:ph idx="1"/>
          </p:nvPr>
        </p:nvSpPr>
        <p:spPr bwMode="auto">
          <a:xfrm>
            <a:off x="3612768" y="273050"/>
            <a:ext cx="5352060" cy="5853113"/>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US" sz="1700" b="1" dirty="0" smtClean="0">
                <a:latin typeface="Arial" charset="0"/>
                <a:ea typeface="ＭＳ Ｐゴシック" charset="0"/>
                <a:cs typeface="ＭＳ Ｐゴシック" charset="0"/>
              </a:rPr>
              <a:t>Berkeley </a:t>
            </a:r>
            <a:r>
              <a:rPr lang="en-US" sz="1700" b="1" dirty="0">
                <a:latin typeface="Arial" charset="0"/>
                <a:ea typeface="ＭＳ Ｐゴシック" charset="0"/>
                <a:cs typeface="ＭＳ Ｐゴシック" charset="0"/>
              </a:rPr>
              <a:t>Bioinformatics Open-source </a:t>
            </a:r>
            <a:r>
              <a:rPr lang="en-US" sz="1700" b="1" dirty="0" smtClean="0">
                <a:latin typeface="Arial" charset="0"/>
                <a:ea typeface="ＭＳ Ｐゴシック" charset="0"/>
                <a:cs typeface="ＭＳ Ｐゴシック" charset="0"/>
              </a:rPr>
              <a:t>Projects (BBOP), Berkeley Lab: Web </a:t>
            </a:r>
            <a:r>
              <a:rPr lang="en-US" sz="1700" b="1" dirty="0">
                <a:latin typeface="Arial" charset="0"/>
                <a:ea typeface="ＭＳ Ｐゴシック" charset="0"/>
                <a:cs typeface="ＭＳ Ｐゴシック" charset="0"/>
              </a:rPr>
              <a:t>Apollo and Gene Ontology teams. Suzanna Lewis (PI</a:t>
            </a:r>
            <a:r>
              <a:rPr lang="en-US" sz="1700" b="1" dirty="0" smtClean="0">
                <a:latin typeface="Arial" charset="0"/>
                <a:ea typeface="ＭＳ Ｐゴシック" charset="0"/>
                <a:cs typeface="ＭＳ Ｐゴシック" charset="0"/>
              </a:rPr>
              <a:t>)</a:t>
            </a:r>
            <a:r>
              <a:rPr lang="en-US" sz="1700" b="1" dirty="0">
                <a:latin typeface="Arial" charset="0"/>
                <a:ea typeface="ＭＳ Ｐゴシック" charset="0"/>
                <a:cs typeface="ＭＳ Ｐゴシック" charset="0"/>
              </a:rPr>
              <a:t>.</a:t>
            </a:r>
            <a:endParaRPr lang="en-US" sz="1700" b="1" dirty="0" smtClean="0">
              <a:latin typeface="Arial" charset="0"/>
              <a:ea typeface="ＭＳ Ｐゴシック" charset="0"/>
              <a:cs typeface="ＭＳ Ｐゴシック" charset="0"/>
            </a:endParaRPr>
          </a:p>
          <a:p>
            <a:pPr>
              <a:buFontTx/>
              <a:buChar char="•"/>
            </a:pPr>
            <a:r>
              <a:rPr lang="en-US" sz="1700" b="1" dirty="0">
                <a:latin typeface="Arial" charset="0"/>
                <a:ea typeface="ＭＳ Ｐゴシック" charset="0"/>
                <a:cs typeface="ＭＳ Ｐゴシック" charset="0"/>
              </a:rPr>
              <a:t>Ian Holmes Lab (PI).</a:t>
            </a:r>
            <a:r>
              <a:rPr lang="en-US" sz="1700" dirty="0">
                <a:latin typeface="Arial" charset="0"/>
                <a:ea typeface="ＭＳ Ｐゴシック" charset="0"/>
                <a:cs typeface="ＭＳ Ｐゴシック" charset="0"/>
              </a:rPr>
              <a:t> *U. of California Berkeley.</a:t>
            </a:r>
          </a:p>
          <a:p>
            <a:pPr>
              <a:buFontTx/>
              <a:buChar char="•"/>
            </a:pPr>
            <a:r>
              <a:rPr lang="en-US" sz="1700" dirty="0" smtClean="0">
                <a:latin typeface="Arial" charset="0"/>
                <a:ea typeface="ＭＳ Ｐゴシック" charset="0"/>
                <a:cs typeface="ＭＳ Ｐゴシック" charset="0"/>
              </a:rPr>
              <a:t>The </a:t>
            </a:r>
            <a:r>
              <a:rPr lang="en-US" sz="1700" dirty="0">
                <a:latin typeface="Arial" charset="0"/>
                <a:ea typeface="ＭＳ Ｐゴシック" charset="0"/>
                <a:cs typeface="ＭＳ Ｐゴシック" charset="0"/>
              </a:rPr>
              <a:t>team at Hymenoptera Genome Database. </a:t>
            </a:r>
            <a:r>
              <a:rPr lang="en-US" sz="1700" dirty="0" smtClean="0">
                <a:latin typeface="Arial" charset="0"/>
                <a:ea typeface="ＭＳ Ｐゴシック" charset="0"/>
                <a:cs typeface="ＭＳ Ｐゴシック" charset="0"/>
              </a:rPr>
              <a:t/>
            </a:r>
            <a:br>
              <a:rPr lang="en-US" sz="1700" dirty="0" smtClean="0">
                <a:latin typeface="Arial" charset="0"/>
                <a:ea typeface="ＭＳ Ｐゴシック" charset="0"/>
                <a:cs typeface="ＭＳ Ｐゴシック" charset="0"/>
              </a:rPr>
            </a:br>
            <a:r>
              <a:rPr lang="en-US" sz="1600" dirty="0" smtClean="0"/>
              <a:t>§</a:t>
            </a:r>
            <a:r>
              <a:rPr lang="en-US" sz="1700" dirty="0" smtClean="0">
                <a:latin typeface="Arial" charset="0"/>
                <a:ea typeface="ＭＳ Ｐゴシック" charset="0"/>
                <a:cs typeface="ＭＳ Ｐゴシック" charset="0"/>
              </a:rPr>
              <a:t>U. </a:t>
            </a:r>
            <a:r>
              <a:rPr lang="en-US" sz="1700" dirty="0">
                <a:latin typeface="Arial" charset="0"/>
                <a:ea typeface="ＭＳ Ｐゴシック" charset="0"/>
                <a:cs typeface="ＭＳ Ｐゴシック" charset="0"/>
              </a:rPr>
              <a:t>of Missouri. </a:t>
            </a:r>
            <a:r>
              <a:rPr lang="en-US" sz="1700" b="1" dirty="0">
                <a:latin typeface="Arial" charset="0"/>
                <a:ea typeface="ＭＳ Ｐゴシック" charset="0"/>
                <a:cs typeface="ＭＳ Ｐゴシック" charset="0"/>
              </a:rPr>
              <a:t>Christine G. Elsik (PI)</a:t>
            </a:r>
            <a:r>
              <a:rPr lang="en-US" sz="1700" b="1" dirty="0" smtClean="0">
                <a:latin typeface="Arial" charset="0"/>
                <a:ea typeface="ＭＳ Ｐゴシック" charset="0"/>
                <a:cs typeface="ＭＳ Ｐゴシック" charset="0"/>
              </a:rPr>
              <a:t>.</a:t>
            </a:r>
            <a:r>
              <a:rPr lang="en-US" sz="1700" dirty="0" smtClean="0">
                <a:latin typeface="Arial" charset="0"/>
                <a:ea typeface="ＭＳ Ｐゴシック" charset="0"/>
                <a:cs typeface="ＭＳ Ｐゴシック" charset="0"/>
              </a:rPr>
              <a:t> </a:t>
            </a:r>
          </a:p>
          <a:p>
            <a:pPr>
              <a:buFontTx/>
              <a:buChar char="•"/>
            </a:pPr>
            <a:r>
              <a:rPr lang="en-US" sz="1700" dirty="0" smtClean="0">
                <a:latin typeface="Arial" charset="0"/>
                <a:ea typeface="ＭＳ Ｐゴシック" charset="0"/>
                <a:cs typeface="ＭＳ Ｐゴシック" charset="0"/>
              </a:rPr>
              <a:t>Arthropod genomics community (fringy Richards, Monica </a:t>
            </a:r>
            <a:r>
              <a:rPr lang="en-US" sz="1700" dirty="0" err="1" smtClean="0">
                <a:latin typeface="Arial" charset="0"/>
                <a:ea typeface="ＭＳ Ｐゴシック" charset="0"/>
                <a:cs typeface="ＭＳ Ｐゴシック" charset="0"/>
              </a:rPr>
              <a:t>Poelchau</a:t>
            </a:r>
            <a:r>
              <a:rPr lang="en-US" sz="1700" dirty="0" smtClean="0">
                <a:latin typeface="Arial" charset="0"/>
                <a:ea typeface="ＭＳ Ｐゴシック" charset="0"/>
                <a:cs typeface="ＭＳ Ｐゴシック" charset="0"/>
              </a:rPr>
              <a:t>, </a:t>
            </a:r>
            <a:r>
              <a:rPr lang="en-US" sz="1700" dirty="0" err="1" smtClean="0">
                <a:latin typeface="Arial" charset="0"/>
                <a:ea typeface="ＭＳ Ｐゴシック" charset="0"/>
                <a:cs typeface="ＭＳ Ｐゴシック" charset="0"/>
              </a:rPr>
              <a:t>Alexie</a:t>
            </a:r>
            <a:r>
              <a:rPr lang="en-US" sz="1700" dirty="0" smtClean="0">
                <a:latin typeface="Arial" charset="0"/>
                <a:ea typeface="ＭＳ Ｐゴシック" charset="0"/>
                <a:cs typeface="ＭＳ Ｐゴシック" charset="0"/>
              </a:rPr>
              <a:t> </a:t>
            </a:r>
            <a:r>
              <a:rPr lang="en-US" sz="1700" dirty="0" err="1" smtClean="0">
                <a:latin typeface="Arial" charset="0"/>
                <a:ea typeface="ＭＳ Ｐゴシック" charset="0"/>
                <a:cs typeface="ＭＳ Ｐゴシック" charset="0"/>
              </a:rPr>
              <a:t>Papanicolaou</a:t>
            </a:r>
            <a:r>
              <a:rPr lang="en-US" sz="1700" dirty="0" smtClean="0">
                <a:latin typeface="Arial" charset="0"/>
                <a:ea typeface="ＭＳ Ｐゴシック" charset="0"/>
                <a:cs typeface="ＭＳ Ｐゴシック" charset="0"/>
              </a:rPr>
              <a:t>, Gene Robinson, Juergen Gadau, Chris R Smith, Owen McMillan, </a:t>
            </a:r>
            <a:r>
              <a:rPr lang="en-US" sz="1700" dirty="0" err="1" smtClean="0">
                <a:latin typeface="Arial" charset="0"/>
                <a:ea typeface="ＭＳ Ｐゴシック" charset="0"/>
                <a:cs typeface="ＭＳ Ｐゴシック" charset="0"/>
              </a:rPr>
              <a:t>Owain</a:t>
            </a:r>
            <a:r>
              <a:rPr lang="en-US" sz="1700" dirty="0" smtClean="0">
                <a:latin typeface="Arial" charset="0"/>
                <a:ea typeface="ＭＳ Ｐゴシック" charset="0"/>
                <a:cs typeface="ＭＳ Ｐゴシック" charset="0"/>
              </a:rPr>
              <a:t> Edwards, Kevin Hackett, and a few hundred more).</a:t>
            </a:r>
          </a:p>
          <a:p>
            <a:pPr>
              <a:buFontTx/>
              <a:buChar char="•"/>
            </a:pPr>
            <a:r>
              <a:rPr lang="en-US" sz="1700" dirty="0" smtClean="0">
                <a:latin typeface="Arial" charset="0"/>
                <a:ea typeface="ＭＳ Ｐゴシック" charset="0"/>
                <a:cs typeface="ＭＳ Ｐゴシック" charset="0"/>
              </a:rPr>
              <a:t>i5K Steering Committee, NAL (USDA), HGSC-BCM, BGI, 1KITE.</a:t>
            </a:r>
          </a:p>
          <a:p>
            <a:pPr>
              <a:buFontTx/>
              <a:buChar char="•"/>
            </a:pPr>
            <a:r>
              <a:rPr lang="en-US" sz="1500" dirty="0" smtClean="0">
                <a:latin typeface="Arial" charset="0"/>
                <a:ea typeface="ＭＳ Ｐゴシック" charset="0"/>
                <a:cs typeface="ＭＳ Ｐゴシック" charset="0"/>
              </a:rPr>
              <a:t>Web Apollo is supported </a:t>
            </a:r>
            <a:r>
              <a:rPr lang="en-US" sz="1500" dirty="0">
                <a:latin typeface="Arial" charset="0"/>
                <a:ea typeface="ＭＳ Ｐゴシック" charset="0"/>
                <a:cs typeface="ＭＳ Ｐゴシック" charset="0"/>
              </a:rPr>
              <a:t>by NIH grants 5R01GM080203 from NIGMS, and 5R01HG004483 from NHGRI, and by the Director, Office of Science, Office of Basic Energy Sciences, of the U.S. Department of Energy under Contract No. DE-AC02-05CH11231</a:t>
            </a:r>
            <a:r>
              <a:rPr lang="en-US" sz="1500" dirty="0" smtClean="0">
                <a:latin typeface="Arial" charset="0"/>
                <a:ea typeface="ＭＳ Ｐゴシック" charset="0"/>
                <a:cs typeface="ＭＳ Ｐゴシック" charset="0"/>
              </a:rPr>
              <a:t>.</a:t>
            </a:r>
          </a:p>
          <a:p>
            <a:pPr>
              <a:buFontTx/>
              <a:buChar char="•"/>
            </a:pPr>
            <a:r>
              <a:rPr lang="en-US" sz="1700" dirty="0">
                <a:latin typeface="Arial" charset="0"/>
                <a:ea typeface="ＭＳ Ｐゴシック" charset="0"/>
                <a:cs typeface="ＭＳ Ｐゴシック" charset="0"/>
              </a:rPr>
              <a:t>Images used with permission: </a:t>
            </a:r>
            <a:r>
              <a:rPr lang="en-US" sz="1700" dirty="0" err="1" smtClean="0">
                <a:latin typeface="Arial" charset="0"/>
                <a:ea typeface="ＭＳ Ｐゴシック" charset="0"/>
                <a:cs typeface="ＭＳ Ｐゴシック" charset="0"/>
              </a:rPr>
              <a:t>AlexanderWild.com</a:t>
            </a:r>
            <a:endParaRPr lang="en-US" sz="1700" dirty="0" smtClean="0">
              <a:latin typeface="Arial" charset="0"/>
              <a:ea typeface="ＭＳ Ｐゴシック" charset="0"/>
              <a:cs typeface="ＭＳ Ｐゴシック" charset="0"/>
            </a:endParaRPr>
          </a:p>
          <a:p>
            <a:pPr>
              <a:buFontTx/>
              <a:buChar char="•"/>
            </a:pPr>
            <a:r>
              <a:rPr lang="en-US" sz="2200" b="1" dirty="0">
                <a:latin typeface="Arial" charset="0"/>
                <a:ea typeface="ＭＳ Ｐゴシック" charset="0"/>
                <a:cs typeface="ＭＳ Ｐゴシック" charset="0"/>
              </a:rPr>
              <a:t>For your attention, thank </a:t>
            </a:r>
            <a:r>
              <a:rPr lang="en-US" sz="2200" b="1" dirty="0" smtClean="0">
                <a:latin typeface="Arial" charset="0"/>
                <a:ea typeface="ＭＳ Ｐゴシック" charset="0"/>
                <a:cs typeface="ＭＳ Ｐゴシック" charset="0"/>
              </a:rPr>
              <a:t>you!</a:t>
            </a:r>
            <a:endParaRPr lang="en-US" sz="2200" b="1" dirty="0">
              <a:latin typeface="Arial" charset="0"/>
              <a:ea typeface="ＭＳ Ｐゴシック" charset="0"/>
              <a:cs typeface="ＭＳ Ｐゴシック" charset="0"/>
            </a:endParaRPr>
          </a:p>
          <a:p>
            <a:pPr>
              <a:buFontTx/>
              <a:buChar char="•"/>
            </a:pPr>
            <a:endParaRPr lang="en-US" sz="1800" dirty="0">
              <a:latin typeface="Arial" charset="0"/>
              <a:ea typeface="ＭＳ Ｐゴシック" charset="0"/>
              <a:cs typeface="ＭＳ Ｐゴシック" charset="0"/>
            </a:endParaRPr>
          </a:p>
        </p:txBody>
      </p:sp>
      <p:sp>
        <p:nvSpPr>
          <p:cNvPr id="48132" name="Footer Placeholder 4"/>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smtClean="0">
                <a:solidFill>
                  <a:srgbClr val="898989"/>
                </a:solidFill>
              </a:rPr>
              <a:t>Thank you.</a:t>
            </a:r>
            <a:endParaRPr lang="en-US" sz="600" dirty="0">
              <a:solidFill>
                <a:srgbClr val="898989"/>
              </a:solidFill>
            </a:endParaRPr>
          </a:p>
        </p:txBody>
      </p:sp>
      <p:sp>
        <p:nvSpPr>
          <p:cNvPr id="48133" name="Slide Number Placeholder 5"/>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306534-C328-BC43-8DD8-6AA46662D172}" type="slidenum">
              <a:rPr lang="en-US" sz="600">
                <a:solidFill>
                  <a:srgbClr val="898989"/>
                </a:solidFill>
              </a:rPr>
              <a:pPr/>
              <a:t>21</a:t>
            </a:fld>
            <a:endParaRPr lang="en-US" sz="600" dirty="0">
              <a:solidFill>
                <a:srgbClr val="898989"/>
              </a:solidFill>
            </a:endParaRPr>
          </a:p>
        </p:txBody>
      </p:sp>
      <p:sp>
        <p:nvSpPr>
          <p:cNvPr id="2" name="Text Placeholder 1"/>
          <p:cNvSpPr>
            <a:spLocks noGrp="1"/>
          </p:cNvSpPr>
          <p:nvPr>
            <p:ph type="body" sz="half" idx="2"/>
          </p:nvPr>
        </p:nvSpPr>
        <p:spPr>
          <a:xfrm>
            <a:off x="457200" y="2037123"/>
            <a:ext cx="1491676" cy="2333884"/>
          </a:xfrm>
          <a:ln w="57150" cmpd="sng">
            <a:solidFill>
              <a:schemeClr val="accent6"/>
            </a:solidFill>
          </a:ln>
        </p:spPr>
        <p:txBody>
          <a:bodyPr/>
          <a:lstStyle/>
          <a:p>
            <a:r>
              <a:rPr lang="en-US" b="1" dirty="0" smtClean="0"/>
              <a:t>Web Apollo</a:t>
            </a:r>
          </a:p>
          <a:p>
            <a:r>
              <a:rPr lang="en-US" dirty="0" smtClean="0"/>
              <a:t>Gregg Helt</a:t>
            </a:r>
          </a:p>
          <a:p>
            <a:r>
              <a:rPr lang="en-US" dirty="0" smtClean="0"/>
              <a:t>Ed Lee</a:t>
            </a:r>
          </a:p>
          <a:p>
            <a:r>
              <a:rPr lang="en-US" dirty="0"/>
              <a:t>Rob Buels *</a:t>
            </a:r>
          </a:p>
          <a:p>
            <a:r>
              <a:rPr lang="en-US" dirty="0"/>
              <a:t>Mitch Skinner *</a:t>
            </a:r>
          </a:p>
          <a:p>
            <a:r>
              <a:rPr lang="en-US" dirty="0" smtClean="0"/>
              <a:t>Justin Reese §</a:t>
            </a:r>
          </a:p>
          <a:p>
            <a:r>
              <a:rPr lang="en-US" dirty="0" smtClean="0"/>
              <a:t>Chris </a:t>
            </a:r>
            <a:r>
              <a:rPr lang="en-US" dirty="0"/>
              <a:t>Childers </a:t>
            </a:r>
            <a:r>
              <a:rPr lang="en-US" dirty="0" smtClean="0"/>
              <a:t>§</a:t>
            </a:r>
          </a:p>
        </p:txBody>
      </p:sp>
      <p:sp>
        <p:nvSpPr>
          <p:cNvPr id="7" name="Text Placeholder 1"/>
          <p:cNvSpPr txBox="1">
            <a:spLocks/>
          </p:cNvSpPr>
          <p:nvPr/>
        </p:nvSpPr>
        <p:spPr>
          <a:xfrm>
            <a:off x="1980098" y="2037122"/>
            <a:ext cx="1515303" cy="2691016"/>
          </a:xfrm>
          <a:prstGeom prst="rect">
            <a:avLst/>
          </a:prstGeom>
        </p:spPr>
        <p:txBody>
          <a:bodyPr/>
          <a:lstStyle>
            <a:lvl1pPr marL="0" indent="0" algn="l" rtl="0" eaLnBrk="1" fontAlgn="base" hangingPunct="1">
              <a:spcBef>
                <a:spcPts val="900"/>
              </a:spcBef>
              <a:spcAft>
                <a:spcPct val="0"/>
              </a:spcAft>
              <a:buNone/>
              <a:defRPr sz="1400">
                <a:solidFill>
                  <a:srgbClr val="003366"/>
                </a:solidFill>
                <a:latin typeface="+mn-lt"/>
                <a:ea typeface="+mn-ea"/>
                <a:cs typeface="+mn-cs"/>
              </a:defRPr>
            </a:lvl1pPr>
            <a:lvl2pPr marL="457200" indent="0" algn="l" rtl="0" eaLnBrk="1" fontAlgn="base" hangingPunct="1">
              <a:spcBef>
                <a:spcPts val="500"/>
              </a:spcBef>
              <a:spcAft>
                <a:spcPct val="0"/>
              </a:spcAft>
              <a:buSzPct val="85000"/>
              <a:buNone/>
              <a:defRPr sz="1200">
                <a:solidFill>
                  <a:srgbClr val="003366"/>
                </a:solidFill>
                <a:latin typeface="+mn-lt"/>
                <a:ea typeface="+mn-ea"/>
              </a:defRPr>
            </a:lvl2pPr>
            <a:lvl3pPr marL="914400" indent="0" algn="l" rtl="0" eaLnBrk="1" fontAlgn="base" hangingPunct="1">
              <a:spcBef>
                <a:spcPts val="400"/>
              </a:spcBef>
              <a:spcAft>
                <a:spcPct val="0"/>
              </a:spcAft>
              <a:buSzPct val="75000"/>
              <a:buFont typeface="Lucida Grande" charset="0"/>
              <a:buNone/>
              <a:defRPr sz="1000">
                <a:solidFill>
                  <a:srgbClr val="003366"/>
                </a:solidFill>
                <a:latin typeface="+mn-lt"/>
                <a:ea typeface="+mn-ea"/>
              </a:defRPr>
            </a:lvl3pPr>
            <a:lvl4pPr marL="1371600" indent="0" algn="l" rtl="0" eaLnBrk="1" fontAlgn="base" hangingPunct="1">
              <a:spcBef>
                <a:spcPct val="20000"/>
              </a:spcBef>
              <a:spcAft>
                <a:spcPct val="0"/>
              </a:spcAft>
              <a:buSzPct val="75000"/>
              <a:buFont typeface="Lucida Grande" charset="0"/>
              <a:buNone/>
              <a:defRPr sz="900">
                <a:solidFill>
                  <a:srgbClr val="003366"/>
                </a:solidFill>
                <a:latin typeface="+mn-lt"/>
                <a:ea typeface="+mn-ea"/>
              </a:defRPr>
            </a:lvl4pPr>
            <a:lvl5pPr marL="1828800" indent="0" algn="l" rtl="0" eaLnBrk="1" fontAlgn="base" hangingPunct="1">
              <a:spcBef>
                <a:spcPct val="20000"/>
              </a:spcBef>
              <a:spcAft>
                <a:spcPct val="0"/>
              </a:spcAft>
              <a:buNone/>
              <a:defRPr sz="900">
                <a:solidFill>
                  <a:srgbClr val="003366"/>
                </a:solidFill>
                <a:latin typeface="+mn-lt"/>
                <a:ea typeface="+mn-ea"/>
              </a:defRPr>
            </a:lvl5pPr>
            <a:lvl6pPr marL="2286000" indent="0" algn="l" rtl="0" eaLnBrk="1" fontAlgn="base" hangingPunct="1">
              <a:spcBef>
                <a:spcPct val="20000"/>
              </a:spcBef>
              <a:spcAft>
                <a:spcPct val="0"/>
              </a:spcAft>
              <a:buNone/>
              <a:defRPr sz="900">
                <a:solidFill>
                  <a:srgbClr val="2C5993"/>
                </a:solidFill>
                <a:latin typeface="+mn-lt"/>
                <a:ea typeface="+mn-ea"/>
              </a:defRPr>
            </a:lvl6pPr>
            <a:lvl7pPr marL="2743200" indent="0" algn="l" rtl="0" eaLnBrk="1" fontAlgn="base" hangingPunct="1">
              <a:spcBef>
                <a:spcPct val="20000"/>
              </a:spcBef>
              <a:spcAft>
                <a:spcPct val="0"/>
              </a:spcAft>
              <a:buNone/>
              <a:defRPr sz="900">
                <a:solidFill>
                  <a:srgbClr val="2C5993"/>
                </a:solidFill>
                <a:latin typeface="+mn-lt"/>
                <a:ea typeface="+mn-ea"/>
              </a:defRPr>
            </a:lvl7pPr>
            <a:lvl8pPr marL="3200400" indent="0" algn="l" rtl="0" eaLnBrk="1" fontAlgn="base" hangingPunct="1">
              <a:spcBef>
                <a:spcPct val="20000"/>
              </a:spcBef>
              <a:spcAft>
                <a:spcPct val="0"/>
              </a:spcAft>
              <a:buNone/>
              <a:defRPr sz="900">
                <a:solidFill>
                  <a:srgbClr val="2C5993"/>
                </a:solidFill>
                <a:latin typeface="+mn-lt"/>
                <a:ea typeface="+mn-ea"/>
              </a:defRPr>
            </a:lvl8pPr>
            <a:lvl9pPr marL="3657600" indent="0" algn="l" rtl="0" eaLnBrk="1" fontAlgn="base" hangingPunct="1">
              <a:spcBef>
                <a:spcPct val="20000"/>
              </a:spcBef>
              <a:spcAft>
                <a:spcPct val="0"/>
              </a:spcAft>
              <a:buNone/>
              <a:defRPr sz="900">
                <a:solidFill>
                  <a:srgbClr val="2C5993"/>
                </a:solidFill>
                <a:latin typeface="+mn-lt"/>
                <a:ea typeface="+mn-ea"/>
              </a:defRPr>
            </a:lvl9pPr>
          </a:lstStyle>
          <a:p>
            <a:pPr defTabSz="914400"/>
            <a:r>
              <a:rPr lang="en-US" b="1" dirty="0" smtClean="0">
                <a:latin typeface="Arial"/>
                <a:ea typeface="ＭＳ Ｐゴシック"/>
                <a:cs typeface="ＭＳ Ｐゴシック"/>
              </a:rPr>
              <a:t>Gene Ontology</a:t>
            </a:r>
          </a:p>
          <a:p>
            <a:pPr defTabSz="914400"/>
            <a:r>
              <a:rPr lang="en-US" dirty="0" smtClean="0">
                <a:latin typeface="Arial"/>
                <a:ea typeface="ＭＳ Ｐゴシック"/>
                <a:cs typeface="ＭＳ Ｐゴシック"/>
              </a:rPr>
              <a:t>Chris Mungall</a:t>
            </a:r>
          </a:p>
          <a:p>
            <a:pPr defTabSz="914400"/>
            <a:r>
              <a:rPr lang="en-US" dirty="0" smtClean="0">
                <a:latin typeface="Arial"/>
                <a:ea typeface="ＭＳ Ｐゴシック"/>
                <a:cs typeface="ＭＳ Ｐゴシック"/>
              </a:rPr>
              <a:t>Seth Carbon</a:t>
            </a:r>
          </a:p>
          <a:p>
            <a:pPr defTabSz="914400"/>
            <a:r>
              <a:rPr lang="en-US" dirty="0" smtClean="0">
                <a:latin typeface="Arial"/>
                <a:ea typeface="ＭＳ Ｐゴシック"/>
                <a:cs typeface="ＭＳ Ｐゴシック"/>
              </a:rPr>
              <a:t>Heiko Dietze</a:t>
            </a:r>
          </a:p>
          <a:p>
            <a:pPr defTabSz="914400"/>
            <a:endParaRPr lang="en-US" b="1" dirty="0">
              <a:latin typeface="Arial"/>
              <a:ea typeface="ＭＳ Ｐゴシック"/>
              <a:cs typeface="ＭＳ Ｐゴシック"/>
            </a:endParaRPr>
          </a:p>
        </p:txBody>
      </p:sp>
      <p:sp>
        <p:nvSpPr>
          <p:cNvPr id="3" name="TextBox 2"/>
          <p:cNvSpPr txBox="1"/>
          <p:nvPr/>
        </p:nvSpPr>
        <p:spPr>
          <a:xfrm>
            <a:off x="465216" y="1634727"/>
            <a:ext cx="3017614" cy="338554"/>
          </a:xfrm>
          <a:prstGeom prst="rect">
            <a:avLst/>
          </a:prstGeom>
          <a:noFill/>
        </p:spPr>
        <p:txBody>
          <a:bodyPr wrap="square" rtlCol="0">
            <a:spAutoFit/>
          </a:bodyPr>
          <a:lstStyle/>
          <a:p>
            <a:pPr algn="ctr" defTabSz="914400" fontAlgn="base">
              <a:spcBef>
                <a:spcPct val="0"/>
              </a:spcBef>
              <a:spcAft>
                <a:spcPct val="0"/>
              </a:spcAft>
            </a:pPr>
            <a:r>
              <a:rPr lang="en-US" sz="1600" b="1" dirty="0">
                <a:solidFill>
                  <a:srgbClr val="003366"/>
                </a:solidFill>
                <a:latin typeface="Arial" charset="0"/>
                <a:ea typeface="ＭＳ Ｐゴシック" charset="0"/>
                <a:cs typeface="ＭＳ Ｐゴシック" charset="0"/>
              </a:rPr>
              <a:t>BBOP</a:t>
            </a:r>
            <a:endParaRPr lang="en-US" sz="1600" dirty="0">
              <a:solidFill>
                <a:srgbClr val="003366"/>
              </a:solidFill>
              <a:latin typeface="Arial" charset="0"/>
              <a:ea typeface="ＭＳ Ｐゴシック" charset="0"/>
              <a:cs typeface="ＭＳ Ｐゴシック" charset="0"/>
            </a:endParaRPr>
          </a:p>
        </p:txBody>
      </p:sp>
      <p:sp>
        <p:nvSpPr>
          <p:cNvPr id="9" name="Text Placeholder 1"/>
          <p:cNvSpPr txBox="1">
            <a:spLocks/>
          </p:cNvSpPr>
          <p:nvPr/>
        </p:nvSpPr>
        <p:spPr>
          <a:xfrm>
            <a:off x="290715" y="4469559"/>
            <a:ext cx="3547001" cy="1558443"/>
          </a:xfrm>
          <a:prstGeom prst="rect">
            <a:avLst/>
          </a:prstGeom>
        </p:spPr>
        <p:txBody>
          <a:bodyPr/>
          <a:lstStyle>
            <a:lvl1pPr marL="0" indent="0" algn="l" rtl="0" eaLnBrk="1" fontAlgn="base" hangingPunct="1">
              <a:spcBef>
                <a:spcPts val="900"/>
              </a:spcBef>
              <a:spcAft>
                <a:spcPct val="0"/>
              </a:spcAft>
              <a:buNone/>
              <a:defRPr sz="1400">
                <a:solidFill>
                  <a:srgbClr val="003366"/>
                </a:solidFill>
                <a:latin typeface="+mn-lt"/>
                <a:ea typeface="+mn-ea"/>
                <a:cs typeface="+mn-cs"/>
              </a:defRPr>
            </a:lvl1pPr>
            <a:lvl2pPr marL="457200" indent="0" algn="l" rtl="0" eaLnBrk="1" fontAlgn="base" hangingPunct="1">
              <a:spcBef>
                <a:spcPts val="500"/>
              </a:spcBef>
              <a:spcAft>
                <a:spcPct val="0"/>
              </a:spcAft>
              <a:buSzPct val="85000"/>
              <a:buNone/>
              <a:defRPr sz="1200">
                <a:solidFill>
                  <a:srgbClr val="003366"/>
                </a:solidFill>
                <a:latin typeface="+mn-lt"/>
                <a:ea typeface="+mn-ea"/>
              </a:defRPr>
            </a:lvl2pPr>
            <a:lvl3pPr marL="914400" indent="0" algn="l" rtl="0" eaLnBrk="1" fontAlgn="base" hangingPunct="1">
              <a:spcBef>
                <a:spcPts val="400"/>
              </a:spcBef>
              <a:spcAft>
                <a:spcPct val="0"/>
              </a:spcAft>
              <a:buSzPct val="75000"/>
              <a:buFont typeface="Lucida Grande" charset="0"/>
              <a:buNone/>
              <a:defRPr sz="1000">
                <a:solidFill>
                  <a:srgbClr val="003366"/>
                </a:solidFill>
                <a:latin typeface="+mn-lt"/>
                <a:ea typeface="+mn-ea"/>
              </a:defRPr>
            </a:lvl3pPr>
            <a:lvl4pPr marL="1371600" indent="0" algn="l" rtl="0" eaLnBrk="1" fontAlgn="base" hangingPunct="1">
              <a:spcBef>
                <a:spcPct val="20000"/>
              </a:spcBef>
              <a:spcAft>
                <a:spcPct val="0"/>
              </a:spcAft>
              <a:buSzPct val="75000"/>
              <a:buFont typeface="Lucida Grande" charset="0"/>
              <a:buNone/>
              <a:defRPr sz="900">
                <a:solidFill>
                  <a:srgbClr val="003366"/>
                </a:solidFill>
                <a:latin typeface="+mn-lt"/>
                <a:ea typeface="+mn-ea"/>
              </a:defRPr>
            </a:lvl4pPr>
            <a:lvl5pPr marL="1828800" indent="0" algn="l" rtl="0" eaLnBrk="1" fontAlgn="base" hangingPunct="1">
              <a:spcBef>
                <a:spcPct val="20000"/>
              </a:spcBef>
              <a:spcAft>
                <a:spcPct val="0"/>
              </a:spcAft>
              <a:buNone/>
              <a:defRPr sz="900">
                <a:solidFill>
                  <a:srgbClr val="003366"/>
                </a:solidFill>
                <a:latin typeface="+mn-lt"/>
                <a:ea typeface="+mn-ea"/>
              </a:defRPr>
            </a:lvl5pPr>
            <a:lvl6pPr marL="2286000" indent="0" algn="l" rtl="0" eaLnBrk="1" fontAlgn="base" hangingPunct="1">
              <a:spcBef>
                <a:spcPct val="20000"/>
              </a:spcBef>
              <a:spcAft>
                <a:spcPct val="0"/>
              </a:spcAft>
              <a:buNone/>
              <a:defRPr sz="900">
                <a:solidFill>
                  <a:srgbClr val="2C5993"/>
                </a:solidFill>
                <a:latin typeface="+mn-lt"/>
                <a:ea typeface="+mn-ea"/>
              </a:defRPr>
            </a:lvl6pPr>
            <a:lvl7pPr marL="2743200" indent="0" algn="l" rtl="0" eaLnBrk="1" fontAlgn="base" hangingPunct="1">
              <a:spcBef>
                <a:spcPct val="20000"/>
              </a:spcBef>
              <a:spcAft>
                <a:spcPct val="0"/>
              </a:spcAft>
              <a:buNone/>
              <a:defRPr sz="900">
                <a:solidFill>
                  <a:srgbClr val="2C5993"/>
                </a:solidFill>
                <a:latin typeface="+mn-lt"/>
                <a:ea typeface="+mn-ea"/>
              </a:defRPr>
            </a:lvl7pPr>
            <a:lvl8pPr marL="3200400" indent="0" algn="l" rtl="0" eaLnBrk="1" fontAlgn="base" hangingPunct="1">
              <a:spcBef>
                <a:spcPct val="20000"/>
              </a:spcBef>
              <a:spcAft>
                <a:spcPct val="0"/>
              </a:spcAft>
              <a:buNone/>
              <a:defRPr sz="900">
                <a:solidFill>
                  <a:srgbClr val="2C5993"/>
                </a:solidFill>
                <a:latin typeface="+mn-lt"/>
                <a:ea typeface="+mn-ea"/>
              </a:defRPr>
            </a:lvl8pPr>
            <a:lvl9pPr marL="3657600" indent="0" algn="l" rtl="0" eaLnBrk="1" fontAlgn="base" hangingPunct="1">
              <a:spcBef>
                <a:spcPct val="20000"/>
              </a:spcBef>
              <a:spcAft>
                <a:spcPct val="0"/>
              </a:spcAft>
              <a:buNone/>
              <a:defRPr sz="900">
                <a:solidFill>
                  <a:srgbClr val="2C5993"/>
                </a:solidFill>
                <a:latin typeface="+mn-lt"/>
                <a:ea typeface="+mn-ea"/>
              </a:defRPr>
            </a:lvl9pPr>
          </a:lstStyle>
          <a:p>
            <a:pPr defTabSz="914400"/>
            <a:r>
              <a:rPr lang="en-US" dirty="0" smtClean="0">
                <a:latin typeface="Arial"/>
                <a:ea typeface="ＭＳ Ｐゴシック"/>
                <a:cs typeface="ＭＳ Ｐゴシック"/>
              </a:rPr>
              <a:t>Web Apollo: </a:t>
            </a:r>
            <a:r>
              <a:rPr lang="en-US" dirty="0" smtClean="0">
                <a:latin typeface="Arial"/>
                <a:ea typeface="ＭＳ Ｐゴシック"/>
                <a:cs typeface="ＭＳ Ｐゴシック"/>
                <a:hlinkClick r:id="rId2"/>
              </a:rPr>
              <a:t>http://GenomeArchitect.org</a:t>
            </a:r>
            <a:endParaRPr lang="en-US" dirty="0" smtClean="0">
              <a:latin typeface="Arial"/>
              <a:ea typeface="ＭＳ Ｐゴシック"/>
              <a:cs typeface="ＭＳ Ｐゴシック"/>
            </a:endParaRPr>
          </a:p>
          <a:p>
            <a:pPr defTabSz="914400"/>
            <a:r>
              <a:rPr lang="en-US" dirty="0" smtClean="0">
                <a:latin typeface="Arial"/>
                <a:ea typeface="ＭＳ Ｐゴシック"/>
                <a:cs typeface="ＭＳ Ｐゴシック"/>
              </a:rPr>
              <a:t>GO: </a:t>
            </a:r>
            <a:r>
              <a:rPr lang="en-US" dirty="0" smtClean="0">
                <a:latin typeface="Arial"/>
                <a:ea typeface="ＭＳ Ｐゴシック"/>
                <a:cs typeface="ＭＳ Ｐゴシック"/>
                <a:hlinkClick r:id="rId3"/>
              </a:rPr>
              <a:t>http://GeneOntology.org</a:t>
            </a:r>
            <a:endParaRPr lang="en-US" dirty="0" smtClean="0">
              <a:latin typeface="Arial"/>
              <a:ea typeface="ＭＳ Ｐゴシック"/>
              <a:cs typeface="ＭＳ Ｐゴシック"/>
            </a:endParaRPr>
          </a:p>
          <a:p>
            <a:pPr defTabSz="914400"/>
            <a:r>
              <a:rPr lang="en-US" dirty="0">
                <a:latin typeface="Arial"/>
                <a:ea typeface="ＭＳ Ｐゴシック"/>
                <a:cs typeface="ＭＳ Ｐゴシック"/>
              </a:rPr>
              <a:t>i5K: </a:t>
            </a:r>
            <a:r>
              <a:rPr lang="en-US" dirty="0" smtClean="0">
                <a:latin typeface="Arial"/>
                <a:ea typeface="ＭＳ Ｐゴシック"/>
                <a:cs typeface="ＭＳ Ｐゴシック"/>
                <a:hlinkClick r:id="rId4"/>
              </a:rPr>
              <a:t>http://arthropodgenomes.org</a:t>
            </a:r>
            <a:r>
              <a:rPr lang="en-US" dirty="0">
                <a:latin typeface="Arial"/>
                <a:ea typeface="ＭＳ Ｐゴシック"/>
                <a:cs typeface="ＭＳ Ｐゴシック"/>
                <a:hlinkClick r:id="rId4"/>
              </a:rPr>
              <a:t>/wiki/</a:t>
            </a:r>
            <a:r>
              <a:rPr lang="en-US" dirty="0" smtClean="0">
                <a:latin typeface="Arial"/>
                <a:ea typeface="ＭＳ Ｐゴシック"/>
                <a:cs typeface="ＭＳ Ｐゴシック"/>
                <a:hlinkClick r:id="rId4"/>
              </a:rPr>
              <a:t>i5K</a:t>
            </a:r>
            <a:endParaRPr lang="en-US" dirty="0">
              <a:latin typeface="Arial"/>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Title 8"/>
          <p:cNvSpPr>
            <a:spLocks noGrp="1"/>
          </p:cNvSpPr>
          <p:nvPr>
            <p:ph type="title"/>
          </p:nvPr>
        </p:nvSpPr>
        <p:spPr/>
        <p:txBody>
          <a:bodyPr/>
          <a:lstStyle/>
          <a:p>
            <a:r>
              <a:rPr lang="en-US" dirty="0">
                <a:latin typeface="Arial" charset="0"/>
                <a:ea typeface="ＭＳ Ｐゴシック" charset="0"/>
                <a:cs typeface="ＭＳ Ｐゴシック" charset="0"/>
              </a:rPr>
              <a:t>What is Web Apollo?</a:t>
            </a:r>
          </a:p>
        </p:txBody>
      </p:sp>
      <p:sp>
        <p:nvSpPr>
          <p:cNvPr id="15363" name="Content Placeholder 9"/>
          <p:cNvSpPr>
            <a:spLocks noGrp="1"/>
          </p:cNvSpPr>
          <p:nvPr>
            <p:ph idx="1"/>
          </p:nvPr>
        </p:nvSpPr>
        <p:spPr bwMode="auto">
          <a:xfrm>
            <a:off x="570954" y="1260531"/>
            <a:ext cx="8051614" cy="2887183"/>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pPr>
            <a:r>
              <a:rPr lang="en-US" dirty="0" smtClean="0">
                <a:latin typeface="Arial" charset="0"/>
                <a:ea typeface="ＭＳ Ｐゴシック" charset="0"/>
                <a:cs typeface="ＭＳ Ｐゴシック" charset="0"/>
              </a:rPr>
              <a:t>Web Apollo is a </a:t>
            </a:r>
            <a:r>
              <a:rPr lang="en-US" dirty="0">
                <a:latin typeface="Arial" charset="0"/>
                <a:ea typeface="ＭＳ Ｐゴシック" charset="0"/>
                <a:cs typeface="ＭＳ Ｐゴシック" charset="0"/>
              </a:rPr>
              <a:t>web-based genomic annotation editing platform</a:t>
            </a:r>
            <a:r>
              <a:rPr lang="en-US" dirty="0">
                <a:latin typeface="Arial" charset="0"/>
                <a:ea typeface="ＭＳ Ｐゴシック" charset="0"/>
              </a:rPr>
              <a:t>.</a:t>
            </a:r>
          </a:p>
          <a:p>
            <a:pPr marL="231775" lvl="2" indent="0">
              <a:buFont typeface="Lucida Grande" charset="0"/>
              <a:buNone/>
            </a:pPr>
            <a:r>
              <a:rPr lang="en-US" i="1" dirty="0" smtClean="0">
                <a:latin typeface="Calibri" charset="0"/>
                <a:ea typeface="ＭＳ Ｐゴシック" charset="0"/>
                <a:cs typeface="Calibri" charset="0"/>
              </a:rPr>
              <a:t>We need annotation </a:t>
            </a:r>
            <a:r>
              <a:rPr lang="en-US" i="1" dirty="0">
                <a:latin typeface="Calibri" charset="0"/>
                <a:ea typeface="ＭＳ Ｐゴシック" charset="0"/>
                <a:cs typeface="Calibri" charset="0"/>
              </a:rPr>
              <a:t>editing tools </a:t>
            </a:r>
            <a:r>
              <a:rPr lang="en-US" i="1" dirty="0" smtClean="0">
                <a:latin typeface="Calibri" charset="0"/>
                <a:ea typeface="ＭＳ Ｐゴシック" charset="0"/>
                <a:cs typeface="Calibri" charset="0"/>
              </a:rPr>
              <a:t>to </a:t>
            </a:r>
            <a:r>
              <a:rPr lang="en-US" i="1" dirty="0">
                <a:latin typeface="Calibri" charset="0"/>
                <a:ea typeface="ＭＳ Ｐゴシック" charset="0"/>
                <a:cs typeface="Calibri" charset="0"/>
              </a:rPr>
              <a:t>modify </a:t>
            </a:r>
            <a:r>
              <a:rPr lang="en-US" i="1" dirty="0" smtClean="0">
                <a:latin typeface="Calibri" charset="0"/>
                <a:ea typeface="ＭＳ Ｐゴシック" charset="0"/>
                <a:cs typeface="Calibri" charset="0"/>
              </a:rPr>
              <a:t>and refine </a:t>
            </a:r>
            <a:r>
              <a:rPr lang="en-US" i="1" dirty="0">
                <a:latin typeface="Calibri" charset="0"/>
                <a:ea typeface="ＭＳ Ｐゴシック" charset="0"/>
                <a:cs typeface="Calibri" charset="0"/>
              </a:rPr>
              <a:t>the precise location and structure of the genome elements that predictive algorithms </a:t>
            </a:r>
            <a:r>
              <a:rPr lang="en-US" i="1" dirty="0" smtClean="0">
                <a:latin typeface="Calibri" charset="0"/>
                <a:ea typeface="ＭＳ Ｐゴシック" charset="0"/>
                <a:cs typeface="Calibri" charset="0"/>
              </a:rPr>
              <a:t>cannot </a:t>
            </a:r>
            <a:r>
              <a:rPr lang="en-US" i="1" dirty="0">
                <a:latin typeface="Calibri" charset="0"/>
                <a:ea typeface="ＭＳ Ｐゴシック" charset="0"/>
                <a:cs typeface="Calibri" charset="0"/>
              </a:rPr>
              <a:t>yet resolve automatically</a:t>
            </a:r>
            <a:r>
              <a:rPr lang="en-US" dirty="0">
                <a:latin typeface="Arial" charset="0"/>
                <a:ea typeface="ＭＳ Ｐゴシック" charset="0"/>
              </a:rPr>
              <a:t>.</a:t>
            </a:r>
          </a:p>
          <a:p>
            <a:pPr marL="231775" lvl="2" indent="0">
              <a:buFont typeface="Lucida Grande" charset="0"/>
              <a:buNone/>
            </a:pPr>
            <a:endParaRPr lang="en-US" sz="2200" dirty="0">
              <a:latin typeface="Arial" charset="0"/>
              <a:ea typeface="ＭＳ Ｐゴシック" charset="0"/>
            </a:endParaRP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DB4452-2AC7-7E4A-8020-A5936F3D9514}" type="slidenum">
              <a:rPr lang="en-US" sz="600">
                <a:solidFill>
                  <a:srgbClr val="898989"/>
                </a:solidFill>
              </a:rPr>
              <a:pPr/>
              <a:t>3</a:t>
            </a:fld>
            <a:endParaRPr lang="en-US" sz="600" dirty="0">
              <a:solidFill>
                <a:srgbClr val="898989"/>
              </a:solidFill>
            </a:endParaRPr>
          </a:p>
        </p:txBody>
      </p:sp>
      <p:sp>
        <p:nvSpPr>
          <p:cNvPr id="15365" name="Footer Placeholder 4"/>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1. What is Web Apollo?</a:t>
            </a:r>
          </a:p>
        </p:txBody>
      </p:sp>
      <p:pic>
        <p:nvPicPr>
          <p:cNvPr id="15367" name="Picture 1" descr="ApolloLogo-letter.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53132" y="3520436"/>
            <a:ext cx="1085850" cy="1347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 name="Picture 9" descr="Screen shot 2013-03-17 at 12.17.19 PM.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060343" y="3439976"/>
            <a:ext cx="3860252" cy="2487377"/>
          </a:xfrm>
          <a:prstGeom prst="rect">
            <a:avLst/>
          </a:prstGeom>
        </p:spPr>
      </p:pic>
      <p:sp>
        <p:nvSpPr>
          <p:cNvPr id="3" name="TextBox 2"/>
          <p:cNvSpPr txBox="1"/>
          <p:nvPr/>
        </p:nvSpPr>
        <p:spPr>
          <a:xfrm>
            <a:off x="5138585" y="4916672"/>
            <a:ext cx="2714944" cy="954107"/>
          </a:xfrm>
          <a:prstGeom prst="rect">
            <a:avLst/>
          </a:prstGeom>
          <a:noFill/>
        </p:spPr>
        <p:txBody>
          <a:bodyPr wrap="square" rtlCol="0">
            <a:spAutoFit/>
          </a:bodyPr>
          <a:lstStyle/>
          <a:p>
            <a:pPr algn="ctr" defTabSz="914400" fontAlgn="base">
              <a:spcBef>
                <a:spcPct val="0"/>
              </a:spcBef>
              <a:spcAft>
                <a:spcPct val="0"/>
              </a:spcAft>
            </a:pPr>
            <a:r>
              <a:rPr lang="en-US" sz="1400" dirty="0">
                <a:solidFill>
                  <a:srgbClr val="000000"/>
                </a:solidFill>
                <a:latin typeface="Arial" charset="0"/>
                <a:ea typeface="ＭＳ Ｐゴシック" charset="0"/>
                <a:cs typeface="ＭＳ Ｐゴシック" charset="0"/>
              </a:rPr>
              <a:t>Find more about Web Apollo at</a:t>
            </a:r>
            <a:br>
              <a:rPr lang="en-US" sz="1400" dirty="0">
                <a:solidFill>
                  <a:srgbClr val="000000"/>
                </a:solidFill>
                <a:latin typeface="Arial" charset="0"/>
                <a:ea typeface="ＭＳ Ｐゴシック" charset="0"/>
                <a:cs typeface="ＭＳ Ｐゴシック" charset="0"/>
              </a:rPr>
            </a:br>
            <a:r>
              <a:rPr lang="en-US" sz="1400" dirty="0">
                <a:solidFill>
                  <a:srgbClr val="000000"/>
                </a:solidFill>
                <a:latin typeface="Arial" charset="0"/>
                <a:ea typeface="ＭＳ Ｐゴシック" charset="0"/>
                <a:cs typeface="ＭＳ Ｐゴシック" charset="0"/>
                <a:hlinkClick r:id="rId5"/>
              </a:rPr>
              <a:t>http://GenomeArchitect.org</a:t>
            </a:r>
            <a:r>
              <a:rPr lang="en-US" sz="1400" dirty="0">
                <a:solidFill>
                  <a:srgbClr val="000000"/>
                </a:solidFill>
                <a:latin typeface="Arial" charset="0"/>
                <a:ea typeface="ＭＳ Ｐゴシック" charset="0"/>
                <a:cs typeface="ＭＳ Ｐゴシック" charset="0"/>
              </a:rPr>
              <a:t> </a:t>
            </a:r>
            <a:br>
              <a:rPr lang="en-US" sz="1400" dirty="0">
                <a:solidFill>
                  <a:srgbClr val="000000"/>
                </a:solidFill>
                <a:latin typeface="Arial" charset="0"/>
                <a:ea typeface="ＭＳ Ｐゴシック" charset="0"/>
                <a:cs typeface="ＭＳ Ｐゴシック" charset="0"/>
              </a:rPr>
            </a:br>
            <a:r>
              <a:rPr lang="en-US" sz="1400" dirty="0">
                <a:solidFill>
                  <a:srgbClr val="000000"/>
                </a:solidFill>
                <a:latin typeface="Arial" charset="0"/>
                <a:ea typeface="ＭＳ Ｐゴシック" charset="0"/>
                <a:cs typeface="ＭＳ Ｐゴシック" charset="0"/>
              </a:rPr>
              <a:t>and </a:t>
            </a:r>
            <a:br>
              <a:rPr lang="en-US" sz="1400" dirty="0">
                <a:solidFill>
                  <a:srgbClr val="000000"/>
                </a:solidFill>
                <a:latin typeface="Arial" charset="0"/>
                <a:ea typeface="ＭＳ Ｐゴシック" charset="0"/>
                <a:cs typeface="ＭＳ Ｐゴシック" charset="0"/>
              </a:rPr>
            </a:br>
            <a:r>
              <a:rPr lang="en-US" sz="1400" i="1" u="sng" dirty="0">
                <a:solidFill>
                  <a:srgbClr val="3C8C93"/>
                </a:solidFill>
                <a:latin typeface="Arial" charset="0"/>
                <a:ea typeface="ＭＳ Ｐゴシック" charset="0"/>
                <a:cs typeface="ＭＳ Ｐゴシック" charset="0"/>
              </a:rPr>
              <a:t>Genome Biol</a:t>
            </a:r>
            <a:r>
              <a:rPr lang="en-US" sz="1400" u="sng" dirty="0">
                <a:solidFill>
                  <a:srgbClr val="3C8C93"/>
                </a:solidFill>
                <a:latin typeface="Arial" charset="0"/>
                <a:ea typeface="ＭＳ Ｐゴシック" charset="0"/>
                <a:cs typeface="ＭＳ Ｐゴシック" charset="0"/>
              </a:rPr>
              <a:t> 14:R93.</a:t>
            </a:r>
            <a:r>
              <a:rPr lang="en-US" sz="1400" dirty="0">
                <a:solidFill>
                  <a:srgbClr val="3C8C93"/>
                </a:solidFill>
                <a:latin typeface="Arial" charset="0"/>
                <a:ea typeface="ＭＳ Ｐゴシック" charset="0"/>
                <a:cs typeface="ＭＳ Ｐゴシック" charset="0"/>
              </a:rPr>
              <a:t> </a:t>
            </a:r>
            <a:r>
              <a:rPr lang="en-US" sz="1400" dirty="0">
                <a:solidFill>
                  <a:srgbClr val="000000"/>
                </a:solidFill>
                <a:latin typeface="Arial" charset="0"/>
                <a:ea typeface="ＭＳ Ｐゴシック" charset="0"/>
                <a:cs typeface="ＭＳ Ｐゴシック" charset="0"/>
              </a:rPr>
              <a:t>(2013).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2625" y="260350"/>
            <a:ext cx="7781925" cy="919163"/>
          </a:xfrm>
        </p:spPr>
        <p:txBody>
          <a:bodyPr/>
          <a:lstStyle/>
          <a:p>
            <a:r>
              <a:rPr lang="en-US" dirty="0" smtClean="0">
                <a:latin typeface="Arial" charset="0"/>
                <a:ea typeface="ＭＳ Ｐゴシック" charset="0"/>
                <a:cs typeface="ＭＳ Ｐゴシック" charset="0"/>
              </a:rPr>
              <a:t>Brief history of Apollo</a:t>
            </a:r>
            <a:r>
              <a:rPr lang="en-US" dirty="0">
                <a:latin typeface="Arial" charset="0"/>
                <a:ea typeface="ＭＳ Ｐゴシック" charset="0"/>
                <a:cs typeface="ＭＳ Ｐゴシック" charset="0"/>
              </a:rPr>
              <a:t>*:</a:t>
            </a:r>
          </a:p>
        </p:txBody>
      </p:sp>
      <p:sp>
        <p:nvSpPr>
          <p:cNvPr id="17410" name="Content Placeholder 2"/>
          <p:cNvSpPr>
            <a:spLocks noGrp="1"/>
          </p:cNvSpPr>
          <p:nvPr>
            <p:ph sz="half" idx="1"/>
          </p:nvPr>
        </p:nvSpPr>
        <p:spPr bwMode="auto">
          <a:xfrm>
            <a:off x="687474" y="2680351"/>
            <a:ext cx="3962313" cy="3354807"/>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b="1" dirty="0">
                <a:latin typeface="Arial" charset="0"/>
                <a:ea typeface="ＭＳ Ｐゴシック" charset="0"/>
                <a:cs typeface="ＭＳ Ｐゴシック" charset="0"/>
              </a:rPr>
              <a:t>a. Desktop:</a:t>
            </a:r>
            <a:r>
              <a:rPr lang="en-US" dirty="0">
                <a:latin typeface="Arial" charset="0"/>
                <a:ea typeface="ＭＳ Ｐゴシック" charset="0"/>
                <a:cs typeface="ＭＳ Ｐゴシック" charset="0"/>
              </a:rPr>
              <a:t>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one person at a time editing a specific </a:t>
            </a:r>
            <a:r>
              <a:rPr lang="en-US" dirty="0" smtClean="0">
                <a:latin typeface="Arial" charset="0"/>
                <a:ea typeface="ＭＳ Ｐゴシック" charset="0"/>
                <a:cs typeface="ＭＳ Ｐゴシック" charset="0"/>
              </a:rPr>
              <a:t>region, </a:t>
            </a:r>
            <a:r>
              <a:rPr lang="en-US" dirty="0">
                <a:latin typeface="Arial" charset="0"/>
                <a:ea typeface="ＭＳ Ｐゴシック" charset="0"/>
                <a:cs typeface="ＭＳ Ｐゴシック" charset="0"/>
              </a:rPr>
              <a:t>annotations saved in local files; slowed down collaboration.</a:t>
            </a:r>
          </a:p>
          <a:p>
            <a:pPr marL="0" indent="0"/>
            <a:r>
              <a:rPr lang="en-US" b="1" dirty="0">
                <a:latin typeface="Arial" charset="0"/>
                <a:ea typeface="ＭＳ Ｐゴシック" charset="0"/>
                <a:cs typeface="ＭＳ Ｐゴシック" charset="0"/>
              </a:rPr>
              <a:t>b. Java Web Start: </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users saved annotations directly to a centralized database; potential issues with stale annotation data remained.</a:t>
            </a:r>
          </a:p>
          <a:p>
            <a:pPr marL="0" indent="0"/>
            <a:endParaRPr lang="en-US" dirty="0">
              <a:latin typeface="Arial" charset="0"/>
              <a:ea typeface="ＭＳ Ｐゴシック" charset="0"/>
              <a:cs typeface="ＭＳ Ｐゴシック" charset="0"/>
            </a:endParaRPr>
          </a:p>
        </p:txBody>
      </p:sp>
      <p:sp>
        <p:nvSpPr>
          <p:cNvPr id="17411" name="Footer Placeholder 4"/>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1. What is Web Apollo?</a:t>
            </a:r>
          </a:p>
        </p:txBody>
      </p:sp>
      <p:sp>
        <p:nvSpPr>
          <p:cNvPr id="17412" name="Slide Number Placeholder 5"/>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4D45F0-BAD6-BB47-898C-A5EA52CDD97C}" type="slidenum">
              <a:rPr lang="en-US" sz="600">
                <a:solidFill>
                  <a:srgbClr val="898989"/>
                </a:solidFill>
              </a:rPr>
              <a:pPr/>
              <a:t>4</a:t>
            </a:fld>
            <a:endParaRPr lang="en-US" sz="600" dirty="0">
              <a:solidFill>
                <a:srgbClr val="898989"/>
              </a:solidFill>
            </a:endParaRPr>
          </a:p>
        </p:txBody>
      </p:sp>
      <p:sp>
        <p:nvSpPr>
          <p:cNvPr id="17413" name="Content Placeholder 3"/>
          <p:cNvSpPr txBox="1">
            <a:spLocks/>
          </p:cNvSpPr>
          <p:nvPr/>
        </p:nvSpPr>
        <p:spPr bwMode="auto">
          <a:xfrm>
            <a:off x="687474" y="1065213"/>
            <a:ext cx="8121528" cy="1509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ts val="900"/>
              </a:spcBef>
              <a:spcAft>
                <a:spcPct val="0"/>
              </a:spcAft>
            </a:pPr>
            <a:r>
              <a:rPr lang="en-US" sz="2000" dirty="0" smtClean="0">
                <a:solidFill>
                  <a:srgbClr val="003366"/>
                </a:solidFill>
              </a:rPr>
              <a:t>Biologists </a:t>
            </a:r>
            <a:r>
              <a:rPr lang="en-US" sz="2000" dirty="0">
                <a:solidFill>
                  <a:srgbClr val="003366"/>
                </a:solidFill>
              </a:rPr>
              <a:t>could finally visualize computational </a:t>
            </a:r>
            <a:r>
              <a:rPr lang="en-US" sz="2000" dirty="0" smtClean="0">
                <a:solidFill>
                  <a:srgbClr val="003366"/>
                </a:solidFill>
              </a:rPr>
              <a:t>analyses </a:t>
            </a:r>
            <a:r>
              <a:rPr lang="en-US" sz="2000" dirty="0">
                <a:solidFill>
                  <a:srgbClr val="003366"/>
                </a:solidFill>
              </a:rPr>
              <a:t>and experimental evidence from genomic features and </a:t>
            </a:r>
            <a:r>
              <a:rPr lang="en-US" sz="2000" dirty="0" smtClean="0">
                <a:solidFill>
                  <a:srgbClr val="003366"/>
                </a:solidFill>
              </a:rPr>
              <a:t>build</a:t>
            </a:r>
            <a:br>
              <a:rPr lang="en-US" sz="2000" dirty="0" smtClean="0">
                <a:solidFill>
                  <a:srgbClr val="003366"/>
                </a:solidFill>
              </a:rPr>
            </a:br>
            <a:r>
              <a:rPr lang="en-US" sz="2000" dirty="0" smtClean="0">
                <a:solidFill>
                  <a:srgbClr val="003366"/>
                </a:solidFill>
              </a:rPr>
              <a:t>manually</a:t>
            </a:r>
            <a:r>
              <a:rPr lang="en-US" sz="2000" dirty="0">
                <a:solidFill>
                  <a:srgbClr val="003366"/>
                </a:solidFill>
              </a:rPr>
              <a:t>-curated consensus gene structures</a:t>
            </a:r>
            <a:r>
              <a:rPr lang="en-US" sz="2000" dirty="0" smtClean="0">
                <a:solidFill>
                  <a:srgbClr val="003366"/>
                </a:solidFill>
              </a:rPr>
              <a:t>. Apollo became a very popular, </a:t>
            </a:r>
            <a:r>
              <a:rPr lang="en-US" sz="2000" dirty="0">
                <a:solidFill>
                  <a:srgbClr val="003366"/>
                </a:solidFill>
              </a:rPr>
              <a:t>open source </a:t>
            </a:r>
            <a:r>
              <a:rPr lang="en-US" sz="2000" dirty="0" smtClean="0">
                <a:solidFill>
                  <a:srgbClr val="003366"/>
                </a:solidFill>
              </a:rPr>
              <a:t>tool (insects, fish, mammals, birds, etc.). </a:t>
            </a:r>
            <a:endParaRPr lang="en-US" sz="2000" dirty="0">
              <a:solidFill>
                <a:srgbClr val="003366"/>
              </a:solidFill>
            </a:endParaRPr>
          </a:p>
        </p:txBody>
      </p:sp>
      <p:pic>
        <p:nvPicPr>
          <p:cNvPr id="17414" name="Picture 7" descr="Desktop-Apollo.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19650" y="2936875"/>
            <a:ext cx="4044950" cy="2841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415" name="Picture 1" descr="400px-Belvedere_Apollo_Pio-Clementino_Inv1015_n5.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24413" y="3865563"/>
            <a:ext cx="1171575" cy="1755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6" name="TextBox 2"/>
          <p:cNvSpPr txBox="1">
            <a:spLocks noChangeArrowheads="1"/>
          </p:cNvSpPr>
          <p:nvPr/>
        </p:nvSpPr>
        <p:spPr bwMode="auto">
          <a:xfrm>
            <a:off x="4854575" y="3578225"/>
            <a:ext cx="31115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dirty="0">
                <a:solidFill>
                  <a:srgbClr val="062A44"/>
                </a:solidFill>
              </a:rPr>
              <a:t>*</a:t>
            </a:r>
          </a:p>
        </p:txBody>
      </p:sp>
      <p:pic>
        <p:nvPicPr>
          <p:cNvPr id="17417" name="Picture 10" descr="ApolloLogo-letter.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793038" y="466725"/>
            <a:ext cx="828675" cy="1028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1" descr="Web-Apollo-home-image5.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82236" y="2833679"/>
            <a:ext cx="4046371" cy="32238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Web Apollo</a:t>
            </a:r>
            <a:endParaRPr lang="en-US" dirty="0"/>
          </a:p>
        </p:txBody>
      </p:sp>
      <p:sp>
        <p:nvSpPr>
          <p:cNvPr id="3" name="Content Placeholder 2"/>
          <p:cNvSpPr>
            <a:spLocks noGrp="1"/>
          </p:cNvSpPr>
          <p:nvPr>
            <p:ph idx="1"/>
          </p:nvPr>
        </p:nvSpPr>
        <p:spPr>
          <a:xfrm>
            <a:off x="682625" y="1153437"/>
            <a:ext cx="7508813" cy="4788576"/>
          </a:xfrm>
        </p:spPr>
        <p:txBody>
          <a:bodyPr/>
          <a:lstStyle/>
          <a:p>
            <a:pPr marL="342900" lvl="1" indent="-342900">
              <a:spcBef>
                <a:spcPts val="1200"/>
              </a:spcBef>
              <a:buSzTx/>
            </a:pPr>
            <a:r>
              <a:rPr lang="en-US" dirty="0" smtClean="0">
                <a:latin typeface="Arial" charset="0"/>
                <a:ea typeface="ＭＳ Ｐゴシック" charset="0"/>
              </a:rPr>
              <a:t>Browser-based; plugin for JBrowse.</a:t>
            </a:r>
          </a:p>
          <a:p>
            <a:pPr marL="342900" lvl="1" indent="-342900">
              <a:spcBef>
                <a:spcPts val="1200"/>
              </a:spcBef>
              <a:buSzTx/>
            </a:pPr>
            <a:r>
              <a:rPr lang="en-US" dirty="0" smtClean="0">
                <a:latin typeface="Arial" charset="0"/>
                <a:ea typeface="ＭＳ Ｐゴシック" charset="0"/>
              </a:rPr>
              <a:t>Allows for intuitive </a:t>
            </a:r>
            <a:r>
              <a:rPr lang="en-US" dirty="0">
                <a:latin typeface="Arial" charset="0"/>
                <a:ea typeface="ＭＳ Ｐゴシック" charset="0"/>
              </a:rPr>
              <a:t>annotation creation and </a:t>
            </a:r>
            <a:r>
              <a:rPr lang="en-US" dirty="0" smtClean="0">
                <a:latin typeface="Arial" charset="0"/>
                <a:ea typeface="ＭＳ Ｐゴシック" charset="0"/>
              </a:rPr>
              <a:t>editing</a:t>
            </a:r>
            <a:r>
              <a:rPr lang="en-US" dirty="0">
                <a:latin typeface="Arial" charset="0"/>
                <a:ea typeface="ＭＳ Ｐゴシック" charset="0"/>
              </a:rPr>
              <a:t>, with gestures and </a:t>
            </a:r>
            <a:r>
              <a:rPr lang="en-US" dirty="0" smtClean="0">
                <a:latin typeface="Arial" charset="0"/>
                <a:ea typeface="ＭＳ Ｐゴシック" charset="0"/>
              </a:rPr>
              <a:t>pull</a:t>
            </a:r>
            <a:r>
              <a:rPr lang="en-US" dirty="0">
                <a:latin typeface="Arial" charset="0"/>
                <a:ea typeface="ＭＳ Ｐゴシック" charset="0"/>
              </a:rPr>
              <a:t>-down menus to create </a:t>
            </a:r>
            <a:r>
              <a:rPr lang="en-US" dirty="0" smtClean="0">
                <a:latin typeface="Arial" charset="0"/>
                <a:ea typeface="ＭＳ Ｐゴシック" charset="0"/>
              </a:rPr>
              <a:t>transcripts</a:t>
            </a:r>
            <a:r>
              <a:rPr lang="en-US" dirty="0">
                <a:latin typeface="Arial" charset="0"/>
                <a:ea typeface="ＭＳ Ｐゴシック" charset="0"/>
              </a:rPr>
              <a:t>, add/delete/resize </a:t>
            </a:r>
            <a:r>
              <a:rPr lang="en-US" dirty="0" smtClean="0">
                <a:latin typeface="Arial" charset="0"/>
                <a:ea typeface="ＭＳ Ｐゴシック" charset="0"/>
              </a:rPr>
              <a:t>exons</a:t>
            </a:r>
            <a:r>
              <a:rPr lang="en-US" dirty="0">
                <a:latin typeface="Arial" charset="0"/>
                <a:ea typeface="ＭＳ Ｐゴシック" charset="0"/>
              </a:rPr>
              <a:t>, merge/split exons </a:t>
            </a:r>
            <a:r>
              <a:rPr lang="en-US" dirty="0" smtClean="0">
                <a:latin typeface="Arial" charset="0"/>
                <a:ea typeface="ＭＳ Ｐゴシック" charset="0"/>
              </a:rPr>
              <a:t>or transcripts</a:t>
            </a:r>
            <a:r>
              <a:rPr lang="en-US" dirty="0">
                <a:latin typeface="Arial" charset="0"/>
                <a:ea typeface="ＭＳ Ｐゴシック" charset="0"/>
              </a:rPr>
              <a:t>, </a:t>
            </a:r>
            <a:r>
              <a:rPr lang="en-US" dirty="0" smtClean="0">
                <a:latin typeface="Arial" charset="0"/>
                <a:ea typeface="ＭＳ Ｐゴシック" charset="0"/>
              </a:rPr>
              <a:t>insert comments</a:t>
            </a:r>
            <a:br>
              <a:rPr lang="en-US" dirty="0" smtClean="0">
                <a:latin typeface="Arial" charset="0"/>
                <a:ea typeface="ＭＳ Ｐゴシック" charset="0"/>
              </a:rPr>
            </a:br>
            <a:r>
              <a:rPr lang="en-US" dirty="0" smtClean="0">
                <a:latin typeface="Arial" charset="0"/>
                <a:ea typeface="ＭＳ Ｐゴシック" charset="0"/>
              </a:rPr>
              <a:t>(CV, freeform text), etc.</a:t>
            </a:r>
          </a:p>
          <a:p>
            <a:pPr marL="342900" lvl="1" indent="-342900">
              <a:spcBef>
                <a:spcPts val="1200"/>
              </a:spcBef>
              <a:buSzTx/>
            </a:pPr>
            <a:r>
              <a:rPr lang="en-US" dirty="0">
                <a:latin typeface="Arial" charset="0"/>
                <a:ea typeface="ＭＳ Ｐゴシック" charset="0"/>
              </a:rPr>
              <a:t>Customizable rules and </a:t>
            </a:r>
            <a:r>
              <a:rPr lang="en-US" dirty="0" smtClean="0">
                <a:latin typeface="Arial" charset="0"/>
                <a:ea typeface="ＭＳ Ｐゴシック" charset="0"/>
              </a:rPr>
              <a:t/>
            </a:r>
            <a:br>
              <a:rPr lang="en-US" dirty="0" smtClean="0">
                <a:latin typeface="Arial" charset="0"/>
                <a:ea typeface="ＭＳ Ｐゴシック" charset="0"/>
              </a:rPr>
            </a:br>
            <a:r>
              <a:rPr lang="en-US" dirty="0" smtClean="0">
                <a:latin typeface="Arial" charset="0"/>
                <a:ea typeface="ＭＳ Ｐゴシック" charset="0"/>
              </a:rPr>
              <a:t>appearance</a:t>
            </a:r>
            <a:r>
              <a:rPr lang="en-US" dirty="0">
                <a:latin typeface="Arial" charset="0"/>
                <a:ea typeface="ＭＳ Ｐゴシック" charset="0"/>
              </a:rPr>
              <a:t>.</a:t>
            </a:r>
          </a:p>
          <a:p>
            <a:pPr marL="342900" lvl="1" indent="-342900">
              <a:spcBef>
                <a:spcPts val="1200"/>
              </a:spcBef>
              <a:buSzTx/>
            </a:pPr>
            <a:r>
              <a:rPr lang="en-US" dirty="0" smtClean="0">
                <a:latin typeface="Arial" charset="0"/>
                <a:ea typeface="ＭＳ Ｐゴシック" charset="0"/>
              </a:rPr>
              <a:t>Edits </a:t>
            </a:r>
            <a:r>
              <a:rPr lang="en-US" dirty="0">
                <a:latin typeface="Arial" charset="0"/>
                <a:ea typeface="ＭＳ Ｐゴシック" charset="0"/>
              </a:rPr>
              <a:t>in one </a:t>
            </a:r>
            <a:r>
              <a:rPr lang="en-US" dirty="0" smtClean="0">
                <a:latin typeface="Arial" charset="0"/>
                <a:ea typeface="ＭＳ Ｐゴシック" charset="0"/>
              </a:rPr>
              <a:t>client </a:t>
            </a:r>
            <a:r>
              <a:rPr lang="en-US" dirty="0">
                <a:latin typeface="Arial" charset="0"/>
                <a:ea typeface="ＭＳ Ｐゴシック" charset="0"/>
              </a:rPr>
              <a:t>are </a:t>
            </a:r>
            <a:r>
              <a:rPr lang="en-US" dirty="0" smtClean="0">
                <a:latin typeface="Arial" charset="0"/>
                <a:ea typeface="ＭＳ Ｐゴシック" charset="0"/>
              </a:rPr>
              <a:t/>
            </a:r>
            <a:br>
              <a:rPr lang="en-US" dirty="0" smtClean="0">
                <a:latin typeface="Arial" charset="0"/>
                <a:ea typeface="ＭＳ Ｐゴシック" charset="0"/>
              </a:rPr>
            </a:br>
            <a:r>
              <a:rPr lang="en-US" dirty="0" smtClean="0">
                <a:latin typeface="Arial" charset="0"/>
                <a:ea typeface="ＭＳ Ｐゴシック" charset="0"/>
              </a:rPr>
              <a:t>instantly pushed </a:t>
            </a:r>
            <a:r>
              <a:rPr lang="en-US" dirty="0">
                <a:latin typeface="Arial" charset="0"/>
                <a:ea typeface="ＭＳ Ｐゴシック" charset="0"/>
              </a:rPr>
              <a:t>to </a:t>
            </a:r>
            <a:r>
              <a:rPr lang="en-US" dirty="0" smtClean="0">
                <a:latin typeface="Arial" charset="0"/>
                <a:ea typeface="ＭＳ Ｐゴシック" charset="0"/>
              </a:rPr>
              <a:t>all other </a:t>
            </a:r>
            <a:br>
              <a:rPr lang="en-US" dirty="0" smtClean="0">
                <a:latin typeface="Arial" charset="0"/>
                <a:ea typeface="ＭＳ Ｐゴシック" charset="0"/>
              </a:rPr>
            </a:br>
            <a:r>
              <a:rPr lang="en-US" dirty="0" smtClean="0">
                <a:latin typeface="Arial" charset="0"/>
                <a:ea typeface="ＭＳ Ｐゴシック" charset="0"/>
              </a:rPr>
              <a:t>clients.</a:t>
            </a:r>
          </a:p>
          <a:p>
            <a:pPr>
              <a:buFont typeface="Arial"/>
              <a:buChar char="•"/>
            </a:pPr>
            <a:endParaRPr lang="en-US" dirty="0"/>
          </a:p>
        </p:txBody>
      </p:sp>
      <p:sp>
        <p:nvSpPr>
          <p:cNvPr id="4" name="Footer Placeholder 3"/>
          <p:cNvSpPr>
            <a:spLocks noGrp="1"/>
          </p:cNvSpPr>
          <p:nvPr>
            <p:ph type="ftr" sz="quarter" idx="10"/>
          </p:nvPr>
        </p:nvSpPr>
        <p:spPr/>
        <p:txBody>
          <a:bodyPr/>
          <a:lstStyle/>
          <a:p>
            <a:pPr>
              <a:defRPr/>
            </a:pPr>
            <a:r>
              <a:rPr lang="en-US" dirty="0"/>
              <a:t>1. What is Web Apollo</a:t>
            </a:r>
            <a:r>
              <a:rPr lang="en-US" dirty="0" smtClean="0"/>
              <a:t>?</a:t>
            </a:r>
            <a:endParaRPr lang="en-US" dirty="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432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a:solidFill>
            <a:srgbClr val="063663"/>
          </a:solidFill>
          <a:ln>
            <a:solidFill>
              <a:srgbClr val="2D2D8A"/>
            </a:solidFill>
            <a:miter lim="800000"/>
            <a:headEnd/>
            <a:tailEnd/>
          </a:ln>
        </p:spPr>
        <p:txBody>
          <a:bodyPr/>
          <a:lstStyle/>
          <a:p>
            <a:r>
              <a:rPr lang="en-US" sz="3200" dirty="0">
                <a:solidFill>
                  <a:srgbClr val="FFFFFF"/>
                </a:solidFill>
                <a:latin typeface="Arial" charset="0"/>
                <a:ea typeface="ＭＳ Ｐゴシック" charset="0"/>
                <a:cs typeface="ＭＳ Ｐゴシック" charset="0"/>
              </a:rPr>
              <a:t>Our Working Concept</a:t>
            </a:r>
          </a:p>
        </p:txBody>
      </p:sp>
      <p:sp>
        <p:nvSpPr>
          <p:cNvPr id="18434" name="Content Placeholder 2"/>
          <p:cNvSpPr>
            <a:spLocks noGrp="1"/>
          </p:cNvSpPr>
          <p:nvPr>
            <p:ph idx="1"/>
          </p:nvPr>
        </p:nvSpPr>
        <p:spPr bwMode="auto">
          <a:noFill/>
          <a:ln>
            <a:solidFill>
              <a:srgbClr val="2D2D8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r>
              <a:rPr lang="en-US" i="1" dirty="0">
                <a:latin typeface="Arial" charset="0"/>
                <a:ea typeface="ＭＳ Ｐゴシック" charset="0"/>
                <a:cs typeface="ＭＳ Ｐゴシック" charset="0"/>
              </a:rPr>
              <a:t>In the context of gene manual annotation, curation tries to find the best examples and/or eliminate (most) errors.</a:t>
            </a:r>
          </a:p>
          <a:p>
            <a:endParaRPr lang="en-US" dirty="0">
              <a:latin typeface="Arial" charset="0"/>
              <a:ea typeface="ＭＳ Ｐゴシック" charset="0"/>
              <a:cs typeface="ＭＳ Ｐゴシック" charset="0"/>
            </a:endParaRPr>
          </a:p>
          <a:p>
            <a:r>
              <a:rPr lang="en-US" b="1" dirty="0">
                <a:latin typeface="Arial" charset="0"/>
                <a:ea typeface="ＭＳ Ｐゴシック" charset="0"/>
                <a:cs typeface="ＭＳ Ｐゴシック" charset="0"/>
              </a:rPr>
              <a:t>To conduct manual annotation efforts: </a:t>
            </a:r>
          </a:p>
          <a:p>
            <a:r>
              <a:rPr lang="en-US" dirty="0">
                <a:latin typeface="Arial" charset="0"/>
                <a:ea typeface="ＭＳ Ｐゴシック" charset="0"/>
                <a:cs typeface="ＭＳ Ｐゴシック" charset="0"/>
              </a:rPr>
              <a:t>Gather and evaluate all available evidence using quality-control metrics to corroborate or modify automated annotation predictions.</a:t>
            </a:r>
          </a:p>
          <a:p>
            <a:r>
              <a:rPr lang="en-US" dirty="0" smtClean="0">
                <a:latin typeface="Arial" charset="0"/>
                <a:ea typeface="ＭＳ Ｐゴシック" charset="0"/>
                <a:cs typeface="ＭＳ Ｐゴシック" charset="0"/>
              </a:rPr>
              <a:t>Perform sequence </a:t>
            </a:r>
            <a:r>
              <a:rPr lang="en-US" dirty="0">
                <a:latin typeface="Arial" charset="0"/>
                <a:ea typeface="ＭＳ Ｐゴシック" charset="0"/>
                <a:cs typeface="ＭＳ Ｐゴシック" charset="0"/>
              </a:rPr>
              <a:t>similarity searches (phylogenetic framework) and use </a:t>
            </a:r>
            <a:r>
              <a:rPr lang="en-US" dirty="0" smtClean="0">
                <a:latin typeface="Arial" charset="0"/>
                <a:ea typeface="ＭＳ Ｐゴシック" charset="0"/>
                <a:cs typeface="ＭＳ Ｐゴシック" charset="0"/>
              </a:rPr>
              <a:t>literature </a:t>
            </a:r>
            <a:r>
              <a:rPr lang="en-US" dirty="0">
                <a:latin typeface="Arial" charset="0"/>
                <a:ea typeface="ＭＳ Ｐゴシック" charset="0"/>
                <a:cs typeface="ＭＳ Ｐゴシック" charset="0"/>
              </a:rPr>
              <a:t>and public databases to: </a:t>
            </a:r>
          </a:p>
          <a:p>
            <a:pPr lvl="2">
              <a:buFont typeface="Arial" charset="0"/>
              <a:buChar char="•"/>
            </a:pPr>
            <a:r>
              <a:rPr lang="en-US" dirty="0">
                <a:latin typeface="Arial" charset="0"/>
                <a:ea typeface="ＭＳ Ｐゴシック" charset="0"/>
              </a:rPr>
              <a:t>Predict functional assignments from experimental data.</a:t>
            </a:r>
          </a:p>
          <a:p>
            <a:pPr lvl="2">
              <a:buFont typeface="Arial" charset="0"/>
              <a:buChar char="•"/>
            </a:pPr>
            <a:r>
              <a:rPr lang="en-US" dirty="0">
                <a:latin typeface="Arial" charset="0"/>
                <a:ea typeface="ＭＳ Ｐゴシック" charset="0"/>
              </a:rPr>
              <a:t>Distinguish orthologs from paralogs, </a:t>
            </a:r>
            <a:r>
              <a:rPr lang="en-US" dirty="0" smtClean="0">
                <a:latin typeface="Arial" charset="0"/>
                <a:ea typeface="ＭＳ Ｐゴシック" charset="0"/>
              </a:rPr>
              <a:t>and classify </a:t>
            </a:r>
            <a:r>
              <a:rPr lang="en-US" dirty="0">
                <a:latin typeface="Arial" charset="0"/>
                <a:ea typeface="ＭＳ Ｐゴシック" charset="0"/>
              </a:rPr>
              <a:t>gene membership in families and networks.</a:t>
            </a:r>
          </a:p>
        </p:txBody>
      </p:sp>
      <p:sp>
        <p:nvSpPr>
          <p:cNvPr id="18435" name="Text Placeholder 3"/>
          <p:cNvSpPr>
            <a:spLocks noGrp="1"/>
          </p:cNvSpPr>
          <p:nvPr>
            <p:ph type="body" sz="half" idx="2"/>
          </p:nvPr>
        </p:nvSpPr>
        <p:spPr bwMode="auto">
          <a:noFill/>
          <a:ln>
            <a:solidFill>
              <a:srgbClr val="2D2D8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endParaRPr lang="en-US" dirty="0">
              <a:latin typeface="Arial" charset="0"/>
              <a:ea typeface="ＭＳ Ｐゴシック" charset="0"/>
              <a:cs typeface="ＭＳ Ｐゴシック" charset="0"/>
            </a:endParaRPr>
          </a:p>
        </p:txBody>
      </p:sp>
      <p:sp>
        <p:nvSpPr>
          <p:cNvPr id="18436" name="Footer Placeholder 4"/>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2. In our experience.</a:t>
            </a:r>
          </a:p>
        </p:txBody>
      </p:sp>
      <p:sp>
        <p:nvSpPr>
          <p:cNvPr id="18437" name="Slide Number Placeholder 5"/>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D188DA-B9B7-B749-8579-F4966E189714}" type="slidenum">
              <a:rPr lang="en-US" sz="600">
                <a:solidFill>
                  <a:srgbClr val="898989"/>
                </a:solidFill>
              </a:rPr>
              <a:pPr/>
              <a:t>6</a:t>
            </a:fld>
            <a:endParaRPr lang="en-US" sz="600" dirty="0">
              <a:solidFill>
                <a:srgbClr val="898989"/>
              </a:solidFill>
            </a:endParaRPr>
          </a:p>
        </p:txBody>
      </p:sp>
      <p:sp>
        <p:nvSpPr>
          <p:cNvPr id="18438" name="TextBox 6"/>
          <p:cNvSpPr txBox="1">
            <a:spLocks noChangeArrowheads="1"/>
          </p:cNvSpPr>
          <p:nvPr/>
        </p:nvSpPr>
        <p:spPr bwMode="auto">
          <a:xfrm>
            <a:off x="551943" y="2324100"/>
            <a:ext cx="2800350" cy="3231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500" b="1" dirty="0">
                <a:solidFill>
                  <a:srgbClr val="003366"/>
                </a:solidFill>
              </a:rPr>
              <a:t>Automated gene models</a:t>
            </a:r>
          </a:p>
        </p:txBody>
      </p:sp>
      <p:sp>
        <p:nvSpPr>
          <p:cNvPr id="18439" name="TextBox 7"/>
          <p:cNvSpPr txBox="1">
            <a:spLocks noChangeArrowheads="1"/>
          </p:cNvSpPr>
          <p:nvPr/>
        </p:nvSpPr>
        <p:spPr bwMode="auto">
          <a:xfrm>
            <a:off x="484909" y="3179763"/>
            <a:ext cx="2955636" cy="1015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500" b="1" dirty="0">
                <a:solidFill>
                  <a:srgbClr val="003366"/>
                </a:solidFill>
              </a:rPr>
              <a:t>Evidence: </a:t>
            </a:r>
          </a:p>
          <a:p>
            <a:pPr algn="ctr" defTabSz="914400" eaLnBrk="1" fontAlgn="base" hangingPunct="1">
              <a:spcBef>
                <a:spcPct val="0"/>
              </a:spcBef>
              <a:spcAft>
                <a:spcPct val="0"/>
              </a:spcAft>
            </a:pPr>
            <a:r>
              <a:rPr lang="en-US" sz="1500" dirty="0">
                <a:solidFill>
                  <a:srgbClr val="003366"/>
                </a:solidFill>
              </a:rPr>
              <a:t>cDNAs, HMM domain searches, alignments with assemblies or genes from other species.</a:t>
            </a:r>
          </a:p>
        </p:txBody>
      </p:sp>
      <p:sp>
        <p:nvSpPr>
          <p:cNvPr id="18440" name="Cross 8"/>
          <p:cNvSpPr>
            <a:spLocks noChangeArrowheads="1"/>
          </p:cNvSpPr>
          <p:nvPr/>
        </p:nvSpPr>
        <p:spPr bwMode="auto">
          <a:xfrm>
            <a:off x="1771143" y="2744788"/>
            <a:ext cx="361950" cy="350837"/>
          </a:xfrm>
          <a:prstGeom prst="plus">
            <a:avLst>
              <a:gd name="adj" fmla="val 35000"/>
            </a:avLst>
          </a:prstGeom>
          <a:solidFill>
            <a:srgbClr val="063663"/>
          </a:solidFill>
          <a:ln w="9525">
            <a:solidFill>
              <a:schemeClr val="tx1"/>
            </a:solidFill>
            <a:round/>
            <a:headEnd/>
            <a:tailEnd/>
          </a:ln>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18441" name="Down Arrow 9"/>
          <p:cNvSpPr>
            <a:spLocks noChangeArrowheads="1"/>
          </p:cNvSpPr>
          <p:nvPr/>
        </p:nvSpPr>
        <p:spPr bwMode="auto">
          <a:xfrm>
            <a:off x="1798925" y="4275713"/>
            <a:ext cx="306387" cy="409575"/>
          </a:xfrm>
          <a:prstGeom prst="downArrow">
            <a:avLst>
              <a:gd name="adj1" fmla="val 35185"/>
              <a:gd name="adj2" fmla="val 53738"/>
            </a:avLst>
          </a:prstGeom>
          <a:solidFill>
            <a:srgbClr val="063663"/>
          </a:solidFill>
          <a:ln w="9525">
            <a:solidFill>
              <a:schemeClr val="tx1"/>
            </a:solidFill>
            <a:round/>
            <a:headEnd/>
            <a:tailEnd/>
          </a:ln>
        </p:spPr>
        <p:txBody>
          <a:bodyPr/>
          <a:lstStyle/>
          <a:p>
            <a:pPr defTabSz="914400"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18442" name="TextBox 10"/>
          <p:cNvSpPr txBox="1">
            <a:spLocks noChangeArrowheads="1"/>
          </p:cNvSpPr>
          <p:nvPr/>
        </p:nvSpPr>
        <p:spPr bwMode="auto">
          <a:xfrm>
            <a:off x="507998" y="4733925"/>
            <a:ext cx="2888240" cy="3231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500" b="1" dirty="0">
                <a:solidFill>
                  <a:srgbClr val="003366"/>
                </a:solidFill>
              </a:rPr>
              <a:t>Manual annotation &amp; curation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1" descr="2-stylized-earth-globe-with-grid-showing-leonello-calvetti.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10288" y="2725766"/>
            <a:ext cx="2911475" cy="2913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dirty="0">
                <a:latin typeface="Arial" charset="0"/>
                <a:ea typeface="ＭＳ Ｐゴシック" charset="0"/>
                <a:cs typeface="ＭＳ Ｐゴシック" charset="0"/>
              </a:rPr>
              <a:t>Dispersed, community-based gene manual annotation efforts.</a:t>
            </a:r>
          </a:p>
        </p:txBody>
      </p:sp>
      <p:sp>
        <p:nvSpPr>
          <p:cNvPr id="19459" name="Content Placeholder 2"/>
          <p:cNvSpPr>
            <a:spLocks noGrp="1"/>
          </p:cNvSpPr>
          <p:nvPr>
            <p:ph idx="1"/>
          </p:nvPr>
        </p:nvSpPr>
        <p:spPr bwMode="auto">
          <a:xfrm>
            <a:off x="682625" y="1492250"/>
            <a:ext cx="6061075" cy="4449763"/>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Using Web Apollo, we* have trained </a:t>
            </a:r>
            <a:r>
              <a:rPr lang="en-US" dirty="0">
                <a:latin typeface="Arial" charset="0"/>
                <a:ea typeface="ＭＳ Ｐゴシック" charset="0"/>
                <a:cs typeface="ＭＳ Ｐゴシック" charset="0"/>
              </a:rPr>
              <a:t>geographically dispersed scientific communities to perform biologically supported manual </a:t>
            </a:r>
            <a:r>
              <a:rPr lang="en-US" dirty="0" smtClean="0">
                <a:latin typeface="Arial" charset="0"/>
                <a:ea typeface="ＭＳ Ｐゴシック" charset="0"/>
                <a:cs typeface="ＭＳ Ｐゴシック" charset="0"/>
              </a:rPr>
              <a:t>annotations, </a:t>
            </a:r>
            <a:r>
              <a:rPr lang="en-US" dirty="0">
                <a:latin typeface="Arial" charset="0"/>
                <a:ea typeface="ＭＳ Ｐゴシック" charset="0"/>
                <a:cs typeface="ＭＳ Ｐゴシック" charset="0"/>
              </a:rPr>
              <a:t>and </a:t>
            </a:r>
            <a:r>
              <a:rPr lang="en-US" dirty="0" smtClean="0">
                <a:latin typeface="Arial" charset="0"/>
                <a:ea typeface="ＭＳ Ｐゴシック" charset="0"/>
                <a:cs typeface="ＭＳ Ｐゴシック" charset="0"/>
              </a:rPr>
              <a:t>monitored </a:t>
            </a:r>
            <a:r>
              <a:rPr lang="en-US" dirty="0">
                <a:latin typeface="Arial" charset="0"/>
                <a:ea typeface="ＭＳ Ｐゴシック" charset="0"/>
                <a:cs typeface="ＭＳ Ｐゴシック" charset="0"/>
              </a:rPr>
              <a:t>their findings: ~80 institutions, 14 countries, hundreds of scientists, and </a:t>
            </a:r>
            <a:r>
              <a:rPr lang="en-US" b="1" dirty="0">
                <a:latin typeface="Arial" charset="0"/>
                <a:ea typeface="ＭＳ Ｐゴシック" charset="0"/>
                <a:cs typeface="ＭＳ Ｐゴシック" charset="0"/>
              </a:rPr>
              <a:t>gate keepers</a:t>
            </a:r>
            <a:r>
              <a:rPr lang="en-US" dirty="0">
                <a:latin typeface="Arial" charset="0"/>
                <a:ea typeface="ＭＳ Ｐゴシック" charset="0"/>
                <a:cs typeface="ＭＳ Ｐゴシック" charset="0"/>
              </a:rPr>
              <a:t>.</a:t>
            </a:r>
          </a:p>
          <a:p>
            <a:endParaRPr lang="en-US" dirty="0" smtClean="0">
              <a:latin typeface="Arial" charset="0"/>
              <a:ea typeface="ＭＳ Ｐゴシック" charset="0"/>
              <a:cs typeface="ＭＳ Ｐゴシック" charset="0"/>
            </a:endParaRPr>
          </a:p>
          <a:p>
            <a:pPr lvl="2"/>
            <a:r>
              <a:rPr lang="en-US" dirty="0" smtClean="0">
                <a:latin typeface="Arial" charset="0"/>
                <a:ea typeface="ＭＳ Ｐゴシック" charset="0"/>
              </a:rPr>
              <a:t>Training </a:t>
            </a:r>
            <a:r>
              <a:rPr lang="en-US" dirty="0">
                <a:latin typeface="Arial" charset="0"/>
                <a:ea typeface="ＭＳ Ｐゴシック" charset="0"/>
              </a:rPr>
              <a:t>workshops and geneborees.</a:t>
            </a:r>
          </a:p>
          <a:p>
            <a:pPr lvl="2"/>
            <a:r>
              <a:rPr lang="en-US" dirty="0">
                <a:latin typeface="Arial" charset="0"/>
                <a:ea typeface="ＭＳ Ｐゴシック" charset="0"/>
              </a:rPr>
              <a:t>Tutorials with detailed instructions.</a:t>
            </a:r>
          </a:p>
          <a:p>
            <a:pPr lvl="2"/>
            <a:r>
              <a:rPr lang="en-US" dirty="0">
                <a:latin typeface="Arial" charset="0"/>
                <a:ea typeface="ＭＳ Ｐゴシック" charset="0"/>
              </a:rPr>
              <a:t>Personalized </a:t>
            </a:r>
            <a:r>
              <a:rPr lang="en-US" dirty="0" smtClean="0">
                <a:latin typeface="Arial" charset="0"/>
                <a:ea typeface="ＭＳ Ｐゴシック" charset="0"/>
              </a:rPr>
              <a:t>user </a:t>
            </a:r>
            <a:r>
              <a:rPr lang="en-US" dirty="0">
                <a:latin typeface="Arial" charset="0"/>
                <a:ea typeface="ＭＳ Ｐゴシック" charset="0"/>
              </a:rPr>
              <a:t>support.</a:t>
            </a:r>
          </a:p>
        </p:txBody>
      </p:sp>
      <p:sp>
        <p:nvSpPr>
          <p:cNvPr id="19460" name="Footer Placeholder 3"/>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2. In our experience.</a:t>
            </a:r>
          </a:p>
        </p:txBody>
      </p:sp>
      <p:sp>
        <p:nvSpPr>
          <p:cNvPr id="19461" name="Slide Number Placeholder 4"/>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A12BC8-4E98-8F46-B877-F07721B66FD1}" type="slidenum">
              <a:rPr lang="en-US" sz="600">
                <a:solidFill>
                  <a:srgbClr val="898989"/>
                </a:solidFill>
              </a:rPr>
              <a:pPr/>
              <a:t>7</a:t>
            </a:fld>
            <a:endParaRPr lang="en-US" sz="600" dirty="0">
              <a:solidFill>
                <a:srgbClr val="898989"/>
              </a:solidFill>
            </a:endParaRPr>
          </a:p>
        </p:txBody>
      </p:sp>
      <p:pic>
        <p:nvPicPr>
          <p:cNvPr id="19462" name="Picture 2" descr="Community.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77013" y="1557366"/>
            <a:ext cx="1978025" cy="1614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extBox 1"/>
          <p:cNvSpPr txBox="1"/>
          <p:nvPr/>
        </p:nvSpPr>
        <p:spPr>
          <a:xfrm>
            <a:off x="6130547" y="5269496"/>
            <a:ext cx="2891216" cy="738664"/>
          </a:xfrm>
          <a:prstGeom prst="rect">
            <a:avLst/>
          </a:prstGeom>
          <a:noFill/>
        </p:spPr>
        <p:txBody>
          <a:bodyPr wrap="square" rtlCol="0">
            <a:spAutoFit/>
          </a:bodyPr>
          <a:lstStyle/>
          <a:p>
            <a:pPr algn="ctr" defTabSz="914400" fontAlgn="base">
              <a:spcBef>
                <a:spcPct val="0"/>
              </a:spcBef>
              <a:spcAft>
                <a:spcPct val="0"/>
              </a:spcAft>
            </a:pPr>
            <a:r>
              <a:rPr lang="en-US" sz="1400" b="1" dirty="0" smtClean="0">
                <a:solidFill>
                  <a:srgbClr val="063663"/>
                </a:solidFill>
                <a:latin typeface="Arial" charset="0"/>
                <a:ea typeface="ＭＳ Ｐゴシック" charset="0"/>
                <a:cs typeface="ＭＳ Ｐゴシック" charset="0"/>
              </a:rPr>
              <a:t>*Collaboration with Elsik Lab, Hymenoptera </a:t>
            </a:r>
            <a:r>
              <a:rPr lang="en-US" sz="1400" b="1" dirty="0">
                <a:solidFill>
                  <a:srgbClr val="063663"/>
                </a:solidFill>
                <a:latin typeface="Arial" charset="0"/>
                <a:ea typeface="ＭＳ Ｐゴシック" charset="0"/>
                <a:cs typeface="ＭＳ Ｐゴシック" charset="0"/>
              </a:rPr>
              <a:t>Genome Database</a:t>
            </a:r>
            <a:r>
              <a:rPr lang="en-US" sz="1400" b="1" dirty="0" smtClean="0">
                <a:solidFill>
                  <a:srgbClr val="063663"/>
                </a:solidFill>
                <a:latin typeface="Arial" charset="0"/>
                <a:ea typeface="ＭＳ Ｐゴシック" charset="0"/>
                <a:cs typeface="ＭＳ Ｐゴシック" charset="0"/>
              </a:rPr>
              <a:t>.</a:t>
            </a:r>
            <a:endParaRPr lang="en-US" sz="1400" b="1" dirty="0">
              <a:solidFill>
                <a:srgbClr val="063663"/>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latin typeface="Arial" charset="0"/>
                <a:ea typeface="ＭＳ Ｐゴシック" charset="0"/>
                <a:cs typeface="ＭＳ Ｐゴシック" charset="0"/>
              </a:rPr>
              <a:t>What </a:t>
            </a:r>
            <a:r>
              <a:rPr lang="en-US" dirty="0" smtClean="0">
                <a:latin typeface="Arial" charset="0"/>
                <a:ea typeface="ＭＳ Ｐゴシック" charset="0"/>
                <a:cs typeface="ＭＳ Ｐゴシック" charset="0"/>
              </a:rPr>
              <a:t>have we learned?</a:t>
            </a:r>
            <a:endParaRPr lang="en-US" dirty="0">
              <a:latin typeface="Arial" charset="0"/>
              <a:ea typeface="ＭＳ Ｐゴシック" charset="0"/>
              <a:cs typeface="ＭＳ Ｐゴシック" charset="0"/>
            </a:endParaRPr>
          </a:p>
        </p:txBody>
      </p:sp>
      <p:sp>
        <p:nvSpPr>
          <p:cNvPr id="20482" name="Content Placeholder 2"/>
          <p:cNvSpPr>
            <a:spLocks noGrp="1"/>
          </p:cNvSpPr>
          <p:nvPr>
            <p:ph idx="1"/>
          </p:nvPr>
        </p:nvSpPr>
        <p:spPr bwMode="auto">
          <a:xfrm>
            <a:off x="682625" y="1554163"/>
            <a:ext cx="7781925" cy="4387850"/>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Harvesting expertise from dispersed researchers who assigned functions to predicted and curated peptides, we </a:t>
            </a:r>
            <a:r>
              <a:rPr lang="en-US" dirty="0" smtClean="0">
                <a:latin typeface="Arial" charset="0"/>
                <a:ea typeface="ＭＳ Ｐゴシック" charset="0"/>
                <a:cs typeface="ＭＳ Ｐゴシック" charset="0"/>
              </a:rPr>
              <a:t>have developed </a:t>
            </a:r>
            <a:r>
              <a:rPr lang="en-US" dirty="0">
                <a:latin typeface="Arial" charset="0"/>
                <a:ea typeface="ＭＳ Ｐゴシック" charset="0"/>
                <a:cs typeface="ＭＳ Ｐゴシック" charset="0"/>
              </a:rPr>
              <a:t>more interactive and responsive tools, as well as better visualization, editing, and analysis capabilities.</a:t>
            </a:r>
          </a:p>
          <a:p>
            <a:pPr algn="r"/>
            <a:r>
              <a:rPr lang="en-US" sz="1800" dirty="0" smtClean="0">
                <a:latin typeface="Arial" charset="0"/>
                <a:ea typeface="ＭＳ Ｐゴシック" charset="0"/>
                <a:cs typeface="ＭＳ Ｐゴシック" charset="0"/>
              </a:rPr>
              <a:t>Assessment</a:t>
            </a:r>
            <a:r>
              <a:rPr lang="en-US" sz="1800" dirty="0">
                <a:latin typeface="Arial" charset="0"/>
                <a:ea typeface="ＭＳ Ｐゴシック" charset="0"/>
                <a:cs typeface="ＭＳ Ｐゴシック" charset="0"/>
              </a:rPr>
              <a:t>: </a:t>
            </a:r>
          </a:p>
          <a:p>
            <a:pPr algn="r">
              <a:buFontTx/>
              <a:buAutoNum type="arabicPeriod"/>
            </a:pPr>
            <a:r>
              <a:rPr lang="en-US" sz="1800" dirty="0">
                <a:latin typeface="Arial" charset="0"/>
                <a:ea typeface="ＭＳ Ｐゴシック" charset="0"/>
                <a:cs typeface="ＭＳ Ｐゴシック" charset="0"/>
              </a:rPr>
              <a:t>Was it helpful / productive to work together?</a:t>
            </a:r>
          </a:p>
          <a:p>
            <a:pPr algn="r">
              <a:buFontTx/>
              <a:buAutoNum type="arabicPeriod"/>
            </a:pPr>
            <a:r>
              <a:rPr lang="en-US" sz="1800" dirty="0">
                <a:latin typeface="Arial" charset="0"/>
                <a:ea typeface="ＭＳ Ｐゴシック" charset="0"/>
                <a:cs typeface="ＭＳ Ｐゴシック" charset="0"/>
              </a:rPr>
              <a:t>Were manual annotations improved?</a:t>
            </a:r>
          </a:p>
          <a:p>
            <a:pPr algn="r">
              <a:buFontTx/>
              <a:buAutoNum type="arabicPeriod"/>
            </a:pPr>
            <a:r>
              <a:rPr lang="en-US" sz="1800" dirty="0">
                <a:latin typeface="Arial" charset="0"/>
                <a:ea typeface="ＭＳ Ｐゴシック" charset="0"/>
                <a:cs typeface="ＭＳ Ｐゴシック" charset="0"/>
              </a:rPr>
              <a:t>Did the shared and distributed annotation effort help improve the quality of scientific findings?</a:t>
            </a:r>
          </a:p>
        </p:txBody>
      </p:sp>
      <p:sp>
        <p:nvSpPr>
          <p:cNvPr id="20483" name="Footer Placeholder 3"/>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Lessons Learned</a:t>
            </a:r>
          </a:p>
        </p:txBody>
      </p:sp>
      <p:sp>
        <p:nvSpPr>
          <p:cNvPr id="20484" name="Slide Number Placeholder 4"/>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61D64C-424D-674B-AE52-BFB67C7A458E}" type="slidenum">
              <a:rPr lang="en-US" sz="600">
                <a:solidFill>
                  <a:srgbClr val="898989"/>
                </a:solidFill>
              </a:rPr>
              <a:pPr/>
              <a:t>8</a:t>
            </a:fld>
            <a:endParaRPr lang="en-US" sz="600" dirty="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Arial" charset="0"/>
                <a:ea typeface="ＭＳ Ｐゴシック" charset="0"/>
                <a:cs typeface="ＭＳ Ｐゴシック" charset="0"/>
              </a:rPr>
              <a:t>It </a:t>
            </a:r>
            <a:r>
              <a:rPr lang="en-US" dirty="0" smtClean="0">
                <a:latin typeface="Arial" charset="0"/>
                <a:ea typeface="ＭＳ Ｐゴシック" charset="0"/>
                <a:cs typeface="ＭＳ Ｐゴシック" charset="0"/>
              </a:rPr>
              <a:t>is helpful </a:t>
            </a:r>
            <a:r>
              <a:rPr lang="en-US" dirty="0">
                <a:latin typeface="Arial" charset="0"/>
                <a:ea typeface="ＭＳ Ｐゴシック" charset="0"/>
                <a:cs typeface="ＭＳ Ｐゴシック" charset="0"/>
              </a:rPr>
              <a:t>to work together.</a:t>
            </a:r>
          </a:p>
        </p:txBody>
      </p:sp>
      <p:sp>
        <p:nvSpPr>
          <p:cNvPr id="21506" name="Content Placeholder 2"/>
          <p:cNvSpPr>
            <a:spLocks noGrp="1"/>
          </p:cNvSpPr>
          <p:nvPr>
            <p:ph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dirty="0">
                <a:latin typeface="Arial" charset="0"/>
                <a:ea typeface="ＭＳ Ｐゴシック" charset="0"/>
                <a:cs typeface="ＭＳ Ｐゴシック" charset="0"/>
              </a:rPr>
              <a:t>Scientific community efforts </a:t>
            </a:r>
            <a:r>
              <a:rPr lang="en-US" dirty="0" smtClean="0">
                <a:latin typeface="Arial" charset="0"/>
                <a:ea typeface="ＭＳ Ｐゴシック" charset="0"/>
                <a:cs typeface="ＭＳ Ｐゴシック" charset="0"/>
              </a:rPr>
              <a:t>bring together domain-specific </a:t>
            </a:r>
            <a:r>
              <a:rPr lang="en-US" dirty="0">
                <a:latin typeface="Arial" charset="0"/>
                <a:ea typeface="ＭＳ Ｐゴシック" charset="0"/>
                <a:cs typeface="ＭＳ Ｐゴシック" charset="0"/>
              </a:rPr>
              <a:t>and natural history expertise that would have otherwise remain disconnected</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21507" name="Footer Placeholder 3"/>
          <p:cNvSpPr>
            <a:spLocks noGrp="1"/>
          </p:cNvSpPr>
          <p:nvPr>
            <p:ph type="ftr" sz="quarter" idx="10"/>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Lessons Learned</a:t>
            </a:r>
          </a:p>
        </p:txBody>
      </p:sp>
      <p:sp>
        <p:nvSpPr>
          <p:cNvPr id="21508" name="Slide Number Placeholder 4"/>
          <p:cNvSpPr>
            <a:spLocks noGrp="1"/>
          </p:cNvSpPr>
          <p:nvPr>
            <p:ph type="sldNum" sz="quarter" idx="1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B44EB0-7412-274F-AD1A-C2C0DE94A4ED}" type="slidenum">
              <a:rPr lang="en-US" sz="600">
                <a:solidFill>
                  <a:srgbClr val="898989"/>
                </a:solidFill>
              </a:rPr>
              <a:pPr/>
              <a:t>9</a:t>
            </a:fld>
            <a:endParaRPr lang="en-US" sz="600" dirty="0">
              <a:solidFill>
                <a:srgbClr val="898989"/>
              </a:solidFill>
            </a:endParaRPr>
          </a:p>
        </p:txBody>
      </p:sp>
      <p:pic>
        <p:nvPicPr>
          <p:cNvPr id="21509" name="Picture 5" descr="Community.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77013" y="4141788"/>
            <a:ext cx="2217737" cy="18113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unoz-Torres_sbvIMPROVER-10311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TotalTime>
  <Words>1505</Words>
  <Application>Microsoft Macintosh PowerPoint</Application>
  <PresentationFormat>On-screen Show (4:3)</PresentationFormat>
  <Paragraphs>208</Paragraphs>
  <Slides>21</Slides>
  <Notes>7</Notes>
  <HiddenSlides>0</HiddenSlides>
  <MMClips>0</MMClips>
  <ScaleCrop>false</ScaleCrop>
  <HeadingPairs>
    <vt:vector size="4" baseType="variant">
      <vt:variant>
        <vt:lpstr>Design Template</vt:lpstr>
      </vt:variant>
      <vt:variant>
        <vt:i4>2</vt:i4>
      </vt:variant>
      <vt:variant>
        <vt:lpstr>Slide Titles</vt:lpstr>
      </vt:variant>
      <vt:variant>
        <vt:i4>21</vt:i4>
      </vt:variant>
    </vt:vector>
  </HeadingPairs>
  <TitlesOfParts>
    <vt:vector size="23" baseType="lpstr">
      <vt:lpstr>Munoz-Torres_sbvIMPROVER-103113</vt:lpstr>
      <vt:lpstr>1_Elemental</vt:lpstr>
      <vt:lpstr>An introduction to Web Apollo. A webinar for the i5K Pilot Species Projects </vt:lpstr>
      <vt:lpstr>Outline</vt:lpstr>
      <vt:lpstr>What is Web Apollo?</vt:lpstr>
      <vt:lpstr>Brief history of Apollo*:</vt:lpstr>
      <vt:lpstr>Web Apollo</vt:lpstr>
      <vt:lpstr>Our Working Concept</vt:lpstr>
      <vt:lpstr>Dispersed, community-based gene manual annotation efforts.</vt:lpstr>
      <vt:lpstr>What have we learned?</vt:lpstr>
      <vt:lpstr>It is helpful to work together.</vt:lpstr>
      <vt:lpstr>Improved Automated Annotations*</vt:lpstr>
      <vt:lpstr>… groups of communities have taught us a lot! </vt:lpstr>
      <vt:lpstr>A little training goes a long way! </vt:lpstr>
      <vt:lpstr>Web Apollo</vt:lpstr>
      <vt:lpstr>Slide 14</vt:lpstr>
      <vt:lpstr>Slide 15</vt:lpstr>
      <vt:lpstr>Web Apollo</vt:lpstr>
      <vt:lpstr>Web Apollo</vt:lpstr>
      <vt:lpstr>Web Apollo</vt:lpstr>
      <vt:lpstr>[Some of the] Functionality:</vt:lpstr>
      <vt:lpstr>Arthropodcentric Thanks!</vt:lpstr>
      <vt:lpstr>Thanks!</vt:lpstr>
    </vt:vector>
  </TitlesOfParts>
  <Company>Lawrence Berkeley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Munoz-Torres</dc:creator>
  <cp:lastModifiedBy>Alfred Handler</cp:lastModifiedBy>
  <cp:revision>69</cp:revision>
  <dcterms:created xsi:type="dcterms:W3CDTF">2014-06-25T17:25:13Z</dcterms:created>
  <dcterms:modified xsi:type="dcterms:W3CDTF">2014-06-25T17:25:57Z</dcterms:modified>
</cp:coreProperties>
</file>